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3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4.xml" ContentType="application/vnd.openxmlformats-officedocument.theme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5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6.xml" ContentType="application/vnd.openxmlformats-officedocument.theme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theme/theme7.xml" ContentType="application/vnd.openxmlformats-officedocument.theme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tags/tag2.xml" ContentType="application/vnd.openxmlformats-officedocument.presentationml.tags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charts/chart1.xml" ContentType="application/vnd.openxmlformats-officedocument.drawingml.chart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charts/chart2.xml" ContentType="application/vnd.openxmlformats-officedocument.drawingml.chart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73" r:id="rId1"/>
    <p:sldMasterId id="2147484008" r:id="rId2"/>
    <p:sldMasterId id="2147484025" r:id="rId3"/>
    <p:sldMasterId id="2147484054" r:id="rId4"/>
    <p:sldMasterId id="2147484066" r:id="rId5"/>
    <p:sldMasterId id="2147484074" r:id="rId6"/>
    <p:sldMasterId id="2147484086" r:id="rId7"/>
    <p:sldMasterId id="2147484098" r:id="rId8"/>
  </p:sldMasterIdLst>
  <p:notesMasterIdLst>
    <p:notesMasterId r:id="rId166"/>
  </p:notesMasterIdLst>
  <p:sldIdLst>
    <p:sldId id="1382" r:id="rId9"/>
    <p:sldId id="1383" r:id="rId10"/>
    <p:sldId id="1346" r:id="rId11"/>
    <p:sldId id="1348" r:id="rId12"/>
    <p:sldId id="1349" r:id="rId13"/>
    <p:sldId id="1350" r:id="rId14"/>
    <p:sldId id="1352" r:id="rId15"/>
    <p:sldId id="1353" r:id="rId16"/>
    <p:sldId id="1354" r:id="rId17"/>
    <p:sldId id="1355" r:id="rId18"/>
    <p:sldId id="1356" r:id="rId19"/>
    <p:sldId id="1369" r:id="rId20"/>
    <p:sldId id="1371" r:id="rId21"/>
    <p:sldId id="864" r:id="rId22"/>
    <p:sldId id="865" r:id="rId23"/>
    <p:sldId id="1360" r:id="rId24"/>
    <p:sldId id="1110" r:id="rId25"/>
    <p:sldId id="1363" r:id="rId26"/>
    <p:sldId id="1364" r:id="rId27"/>
    <p:sldId id="1374" r:id="rId28"/>
    <p:sldId id="1116" r:id="rId29"/>
    <p:sldId id="897" r:id="rId30"/>
    <p:sldId id="1272" r:id="rId31"/>
    <p:sldId id="1115" r:id="rId32"/>
    <p:sldId id="1092" r:id="rId33"/>
    <p:sldId id="1162" r:id="rId34"/>
    <p:sldId id="1163" r:id="rId35"/>
    <p:sldId id="1282" r:id="rId36"/>
    <p:sldId id="975" r:id="rId37"/>
    <p:sldId id="976" r:id="rId38"/>
    <p:sldId id="1140" r:id="rId39"/>
    <p:sldId id="980" r:id="rId40"/>
    <p:sldId id="1567" r:id="rId41"/>
    <p:sldId id="1121" r:id="rId42"/>
    <p:sldId id="1390" r:id="rId43"/>
    <p:sldId id="1565" r:id="rId44"/>
    <p:sldId id="1594" r:id="rId45"/>
    <p:sldId id="1595" r:id="rId46"/>
    <p:sldId id="1509" r:id="rId47"/>
    <p:sldId id="1510" r:id="rId48"/>
    <p:sldId id="1512" r:id="rId49"/>
    <p:sldId id="1513" r:id="rId50"/>
    <p:sldId id="1514" r:id="rId51"/>
    <p:sldId id="1515" r:id="rId52"/>
    <p:sldId id="1516" r:id="rId53"/>
    <p:sldId id="1517" r:id="rId54"/>
    <p:sldId id="1518" r:id="rId55"/>
    <p:sldId id="1519" r:id="rId56"/>
    <p:sldId id="1520" r:id="rId57"/>
    <p:sldId id="1522" r:id="rId58"/>
    <p:sldId id="1523" r:id="rId59"/>
    <p:sldId id="1524" r:id="rId60"/>
    <p:sldId id="1525" r:id="rId61"/>
    <p:sldId id="1560" r:id="rId62"/>
    <p:sldId id="1564" r:id="rId63"/>
    <p:sldId id="1529" r:id="rId64"/>
    <p:sldId id="1530" r:id="rId65"/>
    <p:sldId id="1531" r:id="rId66"/>
    <p:sldId id="1532" r:id="rId67"/>
    <p:sldId id="1535" r:id="rId68"/>
    <p:sldId id="1536" r:id="rId69"/>
    <p:sldId id="1538" r:id="rId70"/>
    <p:sldId id="1539" r:id="rId71"/>
    <p:sldId id="1540" r:id="rId72"/>
    <p:sldId id="1541" r:id="rId73"/>
    <p:sldId id="1568" r:id="rId74"/>
    <p:sldId id="1549" r:id="rId75"/>
    <p:sldId id="1550" r:id="rId76"/>
    <p:sldId id="1551" r:id="rId77"/>
    <p:sldId id="1552" r:id="rId78"/>
    <p:sldId id="1553" r:id="rId79"/>
    <p:sldId id="1590" r:id="rId80"/>
    <p:sldId id="1554" r:id="rId81"/>
    <p:sldId id="1555" r:id="rId82"/>
    <p:sldId id="1591" r:id="rId83"/>
    <p:sldId id="1592" r:id="rId84"/>
    <p:sldId id="1569" r:id="rId85"/>
    <p:sldId id="1570" r:id="rId86"/>
    <p:sldId id="1571" r:id="rId87"/>
    <p:sldId id="1572" r:id="rId88"/>
    <p:sldId id="1573" r:id="rId89"/>
    <p:sldId id="1574" r:id="rId90"/>
    <p:sldId id="1576" r:id="rId91"/>
    <p:sldId id="1577" r:id="rId92"/>
    <p:sldId id="1578" r:id="rId93"/>
    <p:sldId id="1579" r:id="rId94"/>
    <p:sldId id="1580" r:id="rId95"/>
    <p:sldId id="1581" r:id="rId96"/>
    <p:sldId id="1582" r:id="rId97"/>
    <p:sldId id="1583" r:id="rId98"/>
    <p:sldId id="1585" r:id="rId99"/>
    <p:sldId id="1587" r:id="rId100"/>
    <p:sldId id="1557" r:id="rId101"/>
    <p:sldId id="1558" r:id="rId102"/>
    <p:sldId id="1559" r:id="rId103"/>
    <p:sldId id="1588" r:id="rId104"/>
    <p:sldId id="1589" r:id="rId105"/>
    <p:sldId id="1526" r:id="rId106"/>
    <p:sldId id="1475" r:id="rId107"/>
    <p:sldId id="1497" r:id="rId108"/>
    <p:sldId id="1499" r:id="rId109"/>
    <p:sldId id="1498" r:id="rId110"/>
    <p:sldId id="1495" r:id="rId111"/>
    <p:sldId id="1476" r:id="rId112"/>
    <p:sldId id="1477" r:id="rId113"/>
    <p:sldId id="1478" r:id="rId114"/>
    <p:sldId id="1479" r:id="rId115"/>
    <p:sldId id="1480" r:id="rId116"/>
    <p:sldId id="1500" r:id="rId117"/>
    <p:sldId id="1501" r:id="rId118"/>
    <p:sldId id="1502" r:id="rId119"/>
    <p:sldId id="1503" r:id="rId120"/>
    <p:sldId id="1504" r:id="rId121"/>
    <p:sldId id="1505" r:id="rId122"/>
    <p:sldId id="1506" r:id="rId123"/>
    <p:sldId id="1490" r:id="rId124"/>
    <p:sldId id="1527" r:id="rId125"/>
    <p:sldId id="1507" r:id="rId126"/>
    <p:sldId id="1508" r:id="rId127"/>
    <p:sldId id="1481" r:id="rId128"/>
    <p:sldId id="1482" r:id="rId129"/>
    <p:sldId id="1483" r:id="rId130"/>
    <p:sldId id="1484" r:id="rId131"/>
    <p:sldId id="1320" r:id="rId132"/>
    <p:sldId id="1280" r:id="rId133"/>
    <p:sldId id="1442" r:id="rId134"/>
    <p:sldId id="1410" r:id="rId135"/>
    <p:sldId id="1411" r:id="rId136"/>
    <p:sldId id="1412" r:id="rId137"/>
    <p:sldId id="1413" r:id="rId138"/>
    <p:sldId id="1414" r:id="rId139"/>
    <p:sldId id="1415" r:id="rId140"/>
    <p:sldId id="1416" r:id="rId141"/>
    <p:sldId id="1417" r:id="rId142"/>
    <p:sldId id="1418" r:id="rId143"/>
    <p:sldId id="1419" r:id="rId144"/>
    <p:sldId id="1421" r:id="rId145"/>
    <p:sldId id="1422" r:id="rId146"/>
    <p:sldId id="1423" r:id="rId147"/>
    <p:sldId id="1424" r:id="rId148"/>
    <p:sldId id="1425" r:id="rId149"/>
    <p:sldId id="1426" r:id="rId150"/>
    <p:sldId id="1427" r:id="rId151"/>
    <p:sldId id="1428" r:id="rId152"/>
    <p:sldId id="1429" r:id="rId153"/>
    <p:sldId id="1430" r:id="rId154"/>
    <p:sldId id="1431" r:id="rId155"/>
    <p:sldId id="1432" r:id="rId156"/>
    <p:sldId id="1433" r:id="rId157"/>
    <p:sldId id="1434" r:id="rId158"/>
    <p:sldId id="1443" r:id="rId159"/>
    <p:sldId id="1435" r:id="rId160"/>
    <p:sldId id="1436" r:id="rId161"/>
    <p:sldId id="1437" r:id="rId162"/>
    <p:sldId id="1438" r:id="rId163"/>
    <p:sldId id="1439" r:id="rId164"/>
    <p:sldId id="1440" r:id="rId165"/>
  </p:sldIdLst>
  <p:sldSz cx="9144000" cy="6858000" type="screen4x3"/>
  <p:notesSz cx="6858000" cy="9144000"/>
  <p:custDataLst>
    <p:tags r:id="rId167"/>
  </p:custDataLst>
  <p:defaultTextStyle>
    <a:defPPr>
      <a:defRPr lang="en-US"/>
    </a:defPPr>
    <a:lvl1pPr algn="ctr" rtl="0" fontAlgn="base">
      <a:spcBef>
        <a:spcPct val="100000"/>
      </a:spcBef>
      <a:spcAft>
        <a:spcPct val="0"/>
      </a:spcAft>
      <a:defRPr kern="1200">
        <a:solidFill>
          <a:schemeClr val="tx1"/>
        </a:solidFill>
        <a:latin typeface="Helvetica" pitchFamily="34" charset="0"/>
        <a:ea typeface="+mn-ea"/>
        <a:cs typeface="+mn-cs"/>
      </a:defRPr>
    </a:lvl1pPr>
    <a:lvl2pPr marL="457200" algn="ctr" rtl="0" fontAlgn="base">
      <a:spcBef>
        <a:spcPct val="100000"/>
      </a:spcBef>
      <a:spcAft>
        <a:spcPct val="0"/>
      </a:spcAft>
      <a:defRPr kern="1200">
        <a:solidFill>
          <a:schemeClr val="tx1"/>
        </a:solidFill>
        <a:latin typeface="Helvetica" pitchFamily="34" charset="0"/>
        <a:ea typeface="+mn-ea"/>
        <a:cs typeface="+mn-cs"/>
      </a:defRPr>
    </a:lvl2pPr>
    <a:lvl3pPr marL="914400" algn="ctr" rtl="0" fontAlgn="base">
      <a:spcBef>
        <a:spcPct val="100000"/>
      </a:spcBef>
      <a:spcAft>
        <a:spcPct val="0"/>
      </a:spcAft>
      <a:defRPr kern="1200">
        <a:solidFill>
          <a:schemeClr val="tx1"/>
        </a:solidFill>
        <a:latin typeface="Helvetica" pitchFamily="34" charset="0"/>
        <a:ea typeface="+mn-ea"/>
        <a:cs typeface="+mn-cs"/>
      </a:defRPr>
    </a:lvl3pPr>
    <a:lvl4pPr marL="1371600" algn="ctr" rtl="0" fontAlgn="base">
      <a:spcBef>
        <a:spcPct val="100000"/>
      </a:spcBef>
      <a:spcAft>
        <a:spcPct val="0"/>
      </a:spcAft>
      <a:defRPr kern="1200">
        <a:solidFill>
          <a:schemeClr val="tx1"/>
        </a:solidFill>
        <a:latin typeface="Helvetica" pitchFamily="34" charset="0"/>
        <a:ea typeface="+mn-ea"/>
        <a:cs typeface="+mn-cs"/>
      </a:defRPr>
    </a:lvl4pPr>
    <a:lvl5pPr marL="1828800" algn="ctr" rtl="0" fontAlgn="base">
      <a:spcBef>
        <a:spcPct val="100000"/>
      </a:spcBef>
      <a:spcAft>
        <a:spcPct val="0"/>
      </a:spcAft>
      <a:defRPr kern="1200">
        <a:solidFill>
          <a:schemeClr val="tx1"/>
        </a:solidFill>
        <a:latin typeface="Helvetica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Helvetica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Helvetica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Helvetica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Helvetica" pitchFamily="34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9EDF4"/>
    <a:srgbClr val="FF0000"/>
    <a:srgbClr val="FF7185"/>
    <a:srgbClr val="FCC0C0"/>
    <a:srgbClr val="000000"/>
    <a:srgbClr val="0000FF"/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699" autoAdjust="0"/>
    <p:restoredTop sz="93314" autoAdjust="0"/>
  </p:normalViewPr>
  <p:slideViewPr>
    <p:cSldViewPr>
      <p:cViewPr>
        <p:scale>
          <a:sx n="60" d="100"/>
          <a:sy n="60" d="100"/>
        </p:scale>
        <p:origin x="-2073" y="-675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36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4" d="100"/>
        <a:sy n="54" d="100"/>
      </p:scale>
      <p:origin x="0" y="0"/>
    </p:cViewPr>
  </p:sorterViewPr>
  <p:gridSpacing cx="38405" cy="38405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8.xml"/><Relationship Id="rId117" Type="http://schemas.openxmlformats.org/officeDocument/2006/relationships/slide" Target="slides/slide109.xml"/><Relationship Id="rId21" Type="http://schemas.openxmlformats.org/officeDocument/2006/relationships/slide" Target="slides/slide13.xml"/><Relationship Id="rId42" Type="http://schemas.openxmlformats.org/officeDocument/2006/relationships/slide" Target="slides/slide34.xml"/><Relationship Id="rId47" Type="http://schemas.openxmlformats.org/officeDocument/2006/relationships/slide" Target="slides/slide39.xml"/><Relationship Id="rId63" Type="http://schemas.openxmlformats.org/officeDocument/2006/relationships/slide" Target="slides/slide55.xml"/><Relationship Id="rId68" Type="http://schemas.openxmlformats.org/officeDocument/2006/relationships/slide" Target="slides/slide60.xml"/><Relationship Id="rId84" Type="http://schemas.openxmlformats.org/officeDocument/2006/relationships/slide" Target="slides/slide76.xml"/><Relationship Id="rId89" Type="http://schemas.openxmlformats.org/officeDocument/2006/relationships/slide" Target="slides/slide81.xml"/><Relationship Id="rId112" Type="http://schemas.openxmlformats.org/officeDocument/2006/relationships/slide" Target="slides/slide104.xml"/><Relationship Id="rId133" Type="http://schemas.openxmlformats.org/officeDocument/2006/relationships/slide" Target="slides/slide125.xml"/><Relationship Id="rId138" Type="http://schemas.openxmlformats.org/officeDocument/2006/relationships/slide" Target="slides/slide130.xml"/><Relationship Id="rId154" Type="http://schemas.openxmlformats.org/officeDocument/2006/relationships/slide" Target="slides/slide146.xml"/><Relationship Id="rId159" Type="http://schemas.openxmlformats.org/officeDocument/2006/relationships/slide" Target="slides/slide151.xml"/><Relationship Id="rId170" Type="http://schemas.openxmlformats.org/officeDocument/2006/relationships/theme" Target="theme/theme1.xml"/><Relationship Id="rId16" Type="http://schemas.openxmlformats.org/officeDocument/2006/relationships/slide" Target="slides/slide8.xml"/><Relationship Id="rId107" Type="http://schemas.openxmlformats.org/officeDocument/2006/relationships/slide" Target="slides/slide99.xml"/><Relationship Id="rId11" Type="http://schemas.openxmlformats.org/officeDocument/2006/relationships/slide" Target="slides/slide3.xml"/><Relationship Id="rId32" Type="http://schemas.openxmlformats.org/officeDocument/2006/relationships/slide" Target="slides/slide24.xml"/><Relationship Id="rId37" Type="http://schemas.openxmlformats.org/officeDocument/2006/relationships/slide" Target="slides/slide29.xml"/><Relationship Id="rId53" Type="http://schemas.openxmlformats.org/officeDocument/2006/relationships/slide" Target="slides/slide45.xml"/><Relationship Id="rId58" Type="http://schemas.openxmlformats.org/officeDocument/2006/relationships/slide" Target="slides/slide50.xml"/><Relationship Id="rId74" Type="http://schemas.openxmlformats.org/officeDocument/2006/relationships/slide" Target="slides/slide66.xml"/><Relationship Id="rId79" Type="http://schemas.openxmlformats.org/officeDocument/2006/relationships/slide" Target="slides/slide71.xml"/><Relationship Id="rId102" Type="http://schemas.openxmlformats.org/officeDocument/2006/relationships/slide" Target="slides/slide94.xml"/><Relationship Id="rId123" Type="http://schemas.openxmlformats.org/officeDocument/2006/relationships/slide" Target="slides/slide115.xml"/><Relationship Id="rId128" Type="http://schemas.openxmlformats.org/officeDocument/2006/relationships/slide" Target="slides/slide120.xml"/><Relationship Id="rId144" Type="http://schemas.openxmlformats.org/officeDocument/2006/relationships/slide" Target="slides/slide136.xml"/><Relationship Id="rId149" Type="http://schemas.openxmlformats.org/officeDocument/2006/relationships/slide" Target="slides/slide141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82.xml"/><Relationship Id="rId95" Type="http://schemas.openxmlformats.org/officeDocument/2006/relationships/slide" Target="slides/slide87.xml"/><Relationship Id="rId160" Type="http://schemas.openxmlformats.org/officeDocument/2006/relationships/slide" Target="slides/slide152.xml"/><Relationship Id="rId165" Type="http://schemas.openxmlformats.org/officeDocument/2006/relationships/slide" Target="slides/slide157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43" Type="http://schemas.openxmlformats.org/officeDocument/2006/relationships/slide" Target="slides/slide35.xml"/><Relationship Id="rId48" Type="http://schemas.openxmlformats.org/officeDocument/2006/relationships/slide" Target="slides/slide40.xml"/><Relationship Id="rId64" Type="http://schemas.openxmlformats.org/officeDocument/2006/relationships/slide" Target="slides/slide56.xml"/><Relationship Id="rId69" Type="http://schemas.openxmlformats.org/officeDocument/2006/relationships/slide" Target="slides/slide61.xml"/><Relationship Id="rId113" Type="http://schemas.openxmlformats.org/officeDocument/2006/relationships/slide" Target="slides/slide105.xml"/><Relationship Id="rId118" Type="http://schemas.openxmlformats.org/officeDocument/2006/relationships/slide" Target="slides/slide110.xml"/><Relationship Id="rId134" Type="http://schemas.openxmlformats.org/officeDocument/2006/relationships/slide" Target="slides/slide126.xml"/><Relationship Id="rId139" Type="http://schemas.openxmlformats.org/officeDocument/2006/relationships/slide" Target="slides/slide131.xml"/><Relationship Id="rId80" Type="http://schemas.openxmlformats.org/officeDocument/2006/relationships/slide" Target="slides/slide72.xml"/><Relationship Id="rId85" Type="http://schemas.openxmlformats.org/officeDocument/2006/relationships/slide" Target="slides/slide77.xml"/><Relationship Id="rId150" Type="http://schemas.openxmlformats.org/officeDocument/2006/relationships/slide" Target="slides/slide142.xml"/><Relationship Id="rId155" Type="http://schemas.openxmlformats.org/officeDocument/2006/relationships/slide" Target="slides/slide147.xml"/><Relationship Id="rId171" Type="http://schemas.openxmlformats.org/officeDocument/2006/relationships/tableStyles" Target="tableStyles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33" Type="http://schemas.openxmlformats.org/officeDocument/2006/relationships/slide" Target="slides/slide25.xml"/><Relationship Id="rId38" Type="http://schemas.openxmlformats.org/officeDocument/2006/relationships/slide" Target="slides/slide30.xml"/><Relationship Id="rId59" Type="http://schemas.openxmlformats.org/officeDocument/2006/relationships/slide" Target="slides/slide51.xml"/><Relationship Id="rId103" Type="http://schemas.openxmlformats.org/officeDocument/2006/relationships/slide" Target="slides/slide95.xml"/><Relationship Id="rId108" Type="http://schemas.openxmlformats.org/officeDocument/2006/relationships/slide" Target="slides/slide100.xml"/><Relationship Id="rId124" Type="http://schemas.openxmlformats.org/officeDocument/2006/relationships/slide" Target="slides/slide116.xml"/><Relationship Id="rId129" Type="http://schemas.openxmlformats.org/officeDocument/2006/relationships/slide" Target="slides/slide121.xml"/><Relationship Id="rId54" Type="http://schemas.openxmlformats.org/officeDocument/2006/relationships/slide" Target="slides/slide46.xml"/><Relationship Id="rId70" Type="http://schemas.openxmlformats.org/officeDocument/2006/relationships/slide" Target="slides/slide62.xml"/><Relationship Id="rId75" Type="http://schemas.openxmlformats.org/officeDocument/2006/relationships/slide" Target="slides/slide67.xml"/><Relationship Id="rId91" Type="http://schemas.openxmlformats.org/officeDocument/2006/relationships/slide" Target="slides/slide83.xml"/><Relationship Id="rId96" Type="http://schemas.openxmlformats.org/officeDocument/2006/relationships/slide" Target="slides/slide88.xml"/><Relationship Id="rId140" Type="http://schemas.openxmlformats.org/officeDocument/2006/relationships/slide" Target="slides/slide132.xml"/><Relationship Id="rId145" Type="http://schemas.openxmlformats.org/officeDocument/2006/relationships/slide" Target="slides/slide137.xml"/><Relationship Id="rId161" Type="http://schemas.openxmlformats.org/officeDocument/2006/relationships/slide" Target="slides/slide153.xml"/><Relationship Id="rId166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slide" Target="slides/slide28.xml"/><Relationship Id="rId49" Type="http://schemas.openxmlformats.org/officeDocument/2006/relationships/slide" Target="slides/slide41.xml"/><Relationship Id="rId57" Type="http://schemas.openxmlformats.org/officeDocument/2006/relationships/slide" Target="slides/slide49.xml"/><Relationship Id="rId106" Type="http://schemas.openxmlformats.org/officeDocument/2006/relationships/slide" Target="slides/slide98.xml"/><Relationship Id="rId114" Type="http://schemas.openxmlformats.org/officeDocument/2006/relationships/slide" Target="slides/slide106.xml"/><Relationship Id="rId119" Type="http://schemas.openxmlformats.org/officeDocument/2006/relationships/slide" Target="slides/slide111.xml"/><Relationship Id="rId127" Type="http://schemas.openxmlformats.org/officeDocument/2006/relationships/slide" Target="slides/slide119.xml"/><Relationship Id="rId10" Type="http://schemas.openxmlformats.org/officeDocument/2006/relationships/slide" Target="slides/slide2.xml"/><Relationship Id="rId31" Type="http://schemas.openxmlformats.org/officeDocument/2006/relationships/slide" Target="slides/slide23.xml"/><Relationship Id="rId44" Type="http://schemas.openxmlformats.org/officeDocument/2006/relationships/slide" Target="slides/slide36.xml"/><Relationship Id="rId52" Type="http://schemas.openxmlformats.org/officeDocument/2006/relationships/slide" Target="slides/slide44.xml"/><Relationship Id="rId60" Type="http://schemas.openxmlformats.org/officeDocument/2006/relationships/slide" Target="slides/slide52.xml"/><Relationship Id="rId65" Type="http://schemas.openxmlformats.org/officeDocument/2006/relationships/slide" Target="slides/slide57.xml"/><Relationship Id="rId73" Type="http://schemas.openxmlformats.org/officeDocument/2006/relationships/slide" Target="slides/slide65.xml"/><Relationship Id="rId78" Type="http://schemas.openxmlformats.org/officeDocument/2006/relationships/slide" Target="slides/slide70.xml"/><Relationship Id="rId81" Type="http://schemas.openxmlformats.org/officeDocument/2006/relationships/slide" Target="slides/slide73.xml"/><Relationship Id="rId86" Type="http://schemas.openxmlformats.org/officeDocument/2006/relationships/slide" Target="slides/slide78.xml"/><Relationship Id="rId94" Type="http://schemas.openxmlformats.org/officeDocument/2006/relationships/slide" Target="slides/slide86.xml"/><Relationship Id="rId99" Type="http://schemas.openxmlformats.org/officeDocument/2006/relationships/slide" Target="slides/slide91.xml"/><Relationship Id="rId101" Type="http://schemas.openxmlformats.org/officeDocument/2006/relationships/slide" Target="slides/slide93.xml"/><Relationship Id="rId122" Type="http://schemas.openxmlformats.org/officeDocument/2006/relationships/slide" Target="slides/slide114.xml"/><Relationship Id="rId130" Type="http://schemas.openxmlformats.org/officeDocument/2006/relationships/slide" Target="slides/slide122.xml"/><Relationship Id="rId135" Type="http://schemas.openxmlformats.org/officeDocument/2006/relationships/slide" Target="slides/slide127.xml"/><Relationship Id="rId143" Type="http://schemas.openxmlformats.org/officeDocument/2006/relationships/slide" Target="slides/slide135.xml"/><Relationship Id="rId148" Type="http://schemas.openxmlformats.org/officeDocument/2006/relationships/slide" Target="slides/slide140.xml"/><Relationship Id="rId151" Type="http://schemas.openxmlformats.org/officeDocument/2006/relationships/slide" Target="slides/slide143.xml"/><Relationship Id="rId156" Type="http://schemas.openxmlformats.org/officeDocument/2006/relationships/slide" Target="slides/slide148.xml"/><Relationship Id="rId164" Type="http://schemas.openxmlformats.org/officeDocument/2006/relationships/slide" Target="slides/slide156.xml"/><Relationship Id="rId169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1.xml"/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39" Type="http://schemas.openxmlformats.org/officeDocument/2006/relationships/slide" Target="slides/slide31.xml"/><Relationship Id="rId109" Type="http://schemas.openxmlformats.org/officeDocument/2006/relationships/slide" Target="slides/slide101.xml"/><Relationship Id="rId34" Type="http://schemas.openxmlformats.org/officeDocument/2006/relationships/slide" Target="slides/slide26.xml"/><Relationship Id="rId50" Type="http://schemas.openxmlformats.org/officeDocument/2006/relationships/slide" Target="slides/slide42.xml"/><Relationship Id="rId55" Type="http://schemas.openxmlformats.org/officeDocument/2006/relationships/slide" Target="slides/slide47.xml"/><Relationship Id="rId76" Type="http://schemas.openxmlformats.org/officeDocument/2006/relationships/slide" Target="slides/slide68.xml"/><Relationship Id="rId97" Type="http://schemas.openxmlformats.org/officeDocument/2006/relationships/slide" Target="slides/slide89.xml"/><Relationship Id="rId104" Type="http://schemas.openxmlformats.org/officeDocument/2006/relationships/slide" Target="slides/slide96.xml"/><Relationship Id="rId120" Type="http://schemas.openxmlformats.org/officeDocument/2006/relationships/slide" Target="slides/slide112.xml"/><Relationship Id="rId125" Type="http://schemas.openxmlformats.org/officeDocument/2006/relationships/slide" Target="slides/slide117.xml"/><Relationship Id="rId141" Type="http://schemas.openxmlformats.org/officeDocument/2006/relationships/slide" Target="slides/slide133.xml"/><Relationship Id="rId146" Type="http://schemas.openxmlformats.org/officeDocument/2006/relationships/slide" Target="slides/slide138.xml"/><Relationship Id="rId167" Type="http://schemas.openxmlformats.org/officeDocument/2006/relationships/tags" Target="tags/tag1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63.xml"/><Relationship Id="rId92" Type="http://schemas.openxmlformats.org/officeDocument/2006/relationships/slide" Target="slides/slide84.xml"/><Relationship Id="rId162" Type="http://schemas.openxmlformats.org/officeDocument/2006/relationships/slide" Target="slides/slide154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1.xml"/><Relationship Id="rId24" Type="http://schemas.openxmlformats.org/officeDocument/2006/relationships/slide" Target="slides/slide16.xml"/><Relationship Id="rId40" Type="http://schemas.openxmlformats.org/officeDocument/2006/relationships/slide" Target="slides/slide32.xml"/><Relationship Id="rId45" Type="http://schemas.openxmlformats.org/officeDocument/2006/relationships/slide" Target="slides/slide37.xml"/><Relationship Id="rId66" Type="http://schemas.openxmlformats.org/officeDocument/2006/relationships/slide" Target="slides/slide58.xml"/><Relationship Id="rId87" Type="http://schemas.openxmlformats.org/officeDocument/2006/relationships/slide" Target="slides/slide79.xml"/><Relationship Id="rId110" Type="http://schemas.openxmlformats.org/officeDocument/2006/relationships/slide" Target="slides/slide102.xml"/><Relationship Id="rId115" Type="http://schemas.openxmlformats.org/officeDocument/2006/relationships/slide" Target="slides/slide107.xml"/><Relationship Id="rId131" Type="http://schemas.openxmlformats.org/officeDocument/2006/relationships/slide" Target="slides/slide123.xml"/><Relationship Id="rId136" Type="http://schemas.openxmlformats.org/officeDocument/2006/relationships/slide" Target="slides/slide128.xml"/><Relationship Id="rId157" Type="http://schemas.openxmlformats.org/officeDocument/2006/relationships/slide" Target="slides/slide149.xml"/><Relationship Id="rId61" Type="http://schemas.openxmlformats.org/officeDocument/2006/relationships/slide" Target="slides/slide53.xml"/><Relationship Id="rId82" Type="http://schemas.openxmlformats.org/officeDocument/2006/relationships/slide" Target="slides/slide74.xml"/><Relationship Id="rId152" Type="http://schemas.openxmlformats.org/officeDocument/2006/relationships/slide" Target="slides/slide144.xml"/><Relationship Id="rId19" Type="http://schemas.openxmlformats.org/officeDocument/2006/relationships/slide" Target="slides/slide11.xml"/><Relationship Id="rId14" Type="http://schemas.openxmlformats.org/officeDocument/2006/relationships/slide" Target="slides/slide6.xml"/><Relationship Id="rId30" Type="http://schemas.openxmlformats.org/officeDocument/2006/relationships/slide" Target="slides/slide22.xml"/><Relationship Id="rId35" Type="http://schemas.openxmlformats.org/officeDocument/2006/relationships/slide" Target="slides/slide27.xml"/><Relationship Id="rId56" Type="http://schemas.openxmlformats.org/officeDocument/2006/relationships/slide" Target="slides/slide48.xml"/><Relationship Id="rId77" Type="http://schemas.openxmlformats.org/officeDocument/2006/relationships/slide" Target="slides/slide69.xml"/><Relationship Id="rId100" Type="http://schemas.openxmlformats.org/officeDocument/2006/relationships/slide" Target="slides/slide92.xml"/><Relationship Id="rId105" Type="http://schemas.openxmlformats.org/officeDocument/2006/relationships/slide" Target="slides/slide97.xml"/><Relationship Id="rId126" Type="http://schemas.openxmlformats.org/officeDocument/2006/relationships/slide" Target="slides/slide118.xml"/><Relationship Id="rId147" Type="http://schemas.openxmlformats.org/officeDocument/2006/relationships/slide" Target="slides/slide139.xml"/><Relationship Id="rId168" Type="http://schemas.openxmlformats.org/officeDocument/2006/relationships/presProps" Target="presProps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43.xml"/><Relationship Id="rId72" Type="http://schemas.openxmlformats.org/officeDocument/2006/relationships/slide" Target="slides/slide64.xml"/><Relationship Id="rId93" Type="http://schemas.openxmlformats.org/officeDocument/2006/relationships/slide" Target="slides/slide85.xml"/><Relationship Id="rId98" Type="http://schemas.openxmlformats.org/officeDocument/2006/relationships/slide" Target="slides/slide90.xml"/><Relationship Id="rId121" Type="http://schemas.openxmlformats.org/officeDocument/2006/relationships/slide" Target="slides/slide113.xml"/><Relationship Id="rId142" Type="http://schemas.openxmlformats.org/officeDocument/2006/relationships/slide" Target="slides/slide134.xml"/><Relationship Id="rId163" Type="http://schemas.openxmlformats.org/officeDocument/2006/relationships/slide" Target="slides/slide155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17.xml"/><Relationship Id="rId46" Type="http://schemas.openxmlformats.org/officeDocument/2006/relationships/slide" Target="slides/slide38.xml"/><Relationship Id="rId67" Type="http://schemas.openxmlformats.org/officeDocument/2006/relationships/slide" Target="slides/slide59.xml"/><Relationship Id="rId116" Type="http://schemas.openxmlformats.org/officeDocument/2006/relationships/slide" Target="slides/slide108.xml"/><Relationship Id="rId137" Type="http://schemas.openxmlformats.org/officeDocument/2006/relationships/slide" Target="slides/slide129.xml"/><Relationship Id="rId158" Type="http://schemas.openxmlformats.org/officeDocument/2006/relationships/slide" Target="slides/slide150.xml"/><Relationship Id="rId20" Type="http://schemas.openxmlformats.org/officeDocument/2006/relationships/slide" Target="slides/slide12.xml"/><Relationship Id="rId41" Type="http://schemas.openxmlformats.org/officeDocument/2006/relationships/slide" Target="slides/slide33.xml"/><Relationship Id="rId62" Type="http://schemas.openxmlformats.org/officeDocument/2006/relationships/slide" Target="slides/slide54.xml"/><Relationship Id="rId83" Type="http://schemas.openxmlformats.org/officeDocument/2006/relationships/slide" Target="slides/slide75.xml"/><Relationship Id="rId88" Type="http://schemas.openxmlformats.org/officeDocument/2006/relationships/slide" Target="slides/slide80.xml"/><Relationship Id="rId111" Type="http://schemas.openxmlformats.org/officeDocument/2006/relationships/slide" Target="slides/slide103.xml"/><Relationship Id="rId132" Type="http://schemas.openxmlformats.org/officeDocument/2006/relationships/slide" Target="slides/slide124.xml"/><Relationship Id="rId153" Type="http://schemas.openxmlformats.org/officeDocument/2006/relationships/slide" Target="slides/slide145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acoates\Downloads\ICML_scaling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acoates\Downloads\ICML_scaling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3223344804009651"/>
          <c:y val="4.6770924467774859E-2"/>
          <c:w val="0.68087989209007671"/>
          <c:h val="0.77028195922365361"/>
        </c:manualLayout>
      </c:layout>
      <c:lineChart>
        <c:grouping val="standard"/>
        <c:varyColors val="0"/>
        <c:ser>
          <c:idx val="5"/>
          <c:order val="0"/>
          <c:tx>
            <c:v>11.2B</c:v>
          </c:tx>
          <c:spPr>
            <a:ln>
              <a:solidFill>
                <a:srgbClr val="C00000"/>
              </a:solidFill>
            </a:ln>
          </c:spPr>
          <c:marker>
            <c:spPr>
              <a:solidFill>
                <a:srgbClr val="C00000"/>
              </a:solidFill>
              <a:ln>
                <a:solidFill>
                  <a:srgbClr val="C00000"/>
                </a:solidFill>
              </a:ln>
            </c:spPr>
          </c:marker>
          <c:val>
            <c:numRef>
              <c:f>Sheet1!$I$2:$I$7</c:f>
              <c:numCache>
                <c:formatCode>General</c:formatCode>
                <c:ptCount val="6"/>
                <c:pt idx="5" formatCode="0.00E+00">
                  <c:v>46.226123241044526</c:v>
                </c:pt>
              </c:numCache>
            </c:numRef>
          </c:val>
          <c:smooth val="0"/>
        </c:ser>
        <c:ser>
          <c:idx val="4"/>
          <c:order val="1"/>
          <c:tx>
            <c:v>6.9B</c:v>
          </c:tx>
          <c:spPr>
            <a:ln>
              <a:solidFill>
                <a:srgbClr val="00B0F0"/>
              </a:solidFill>
            </a:ln>
          </c:spPr>
          <c:marker>
            <c:spPr>
              <a:ln>
                <a:solidFill>
                  <a:srgbClr val="00B0F0"/>
                </a:solidFill>
              </a:ln>
            </c:spPr>
          </c:marker>
          <c:val>
            <c:numRef>
              <c:f>Sheet1!$I$8:$I$13</c:f>
              <c:numCache>
                <c:formatCode>General</c:formatCode>
                <c:ptCount val="6"/>
                <c:pt idx="4" formatCode="0.00E+00">
                  <c:v>30.754080464252823</c:v>
                </c:pt>
                <c:pt idx="5" formatCode="0.00E+00">
                  <c:v>42.041736746622441</c:v>
                </c:pt>
              </c:numCache>
            </c:numRef>
          </c:val>
          <c:smooth val="0"/>
        </c:ser>
        <c:ser>
          <c:idx val="3"/>
          <c:order val="2"/>
          <c:tx>
            <c:v>3.0B</c:v>
          </c:tx>
          <c:spPr>
            <a:ln>
              <a:solidFill>
                <a:srgbClr val="7030A0"/>
              </a:solidFill>
            </a:ln>
          </c:spPr>
          <c:marker>
            <c:spPr>
              <a:ln>
                <a:solidFill>
                  <a:srgbClr val="7030A0"/>
                </a:solidFill>
              </a:ln>
            </c:spPr>
          </c:marker>
          <c:val>
            <c:numRef>
              <c:f>Sheet1!$I$14:$I$19</c:f>
              <c:numCache>
                <c:formatCode>General</c:formatCode>
                <c:ptCount val="6"/>
                <c:pt idx="3" formatCode="0.00E+00">
                  <c:v>13.616825796711259</c:v>
                </c:pt>
                <c:pt idx="4" formatCode="0.00E+00">
                  <c:v>25.453674365094248</c:v>
                </c:pt>
                <c:pt idx="5" formatCode="0.00E+00">
                  <c:v>32.910525446699324</c:v>
                </c:pt>
              </c:numCache>
            </c:numRef>
          </c:val>
          <c:smooth val="0"/>
        </c:ser>
        <c:ser>
          <c:idx val="2"/>
          <c:order val="3"/>
          <c:tx>
            <c:v>1.9B</c:v>
          </c:tx>
          <c:spPr>
            <a:ln>
              <a:solidFill>
                <a:srgbClr val="92D050"/>
              </a:solidFill>
            </a:ln>
          </c:spPr>
          <c:marker>
            <c:spPr>
              <a:solidFill>
                <a:srgbClr val="92D050"/>
              </a:solidFill>
              <a:ln>
                <a:solidFill>
                  <a:srgbClr val="92D050"/>
                </a:solidFill>
              </a:ln>
            </c:spPr>
          </c:marker>
          <c:val>
            <c:numRef>
              <c:f>Sheet1!$I$20:$I$25</c:f>
              <c:numCache>
                <c:formatCode>General</c:formatCode>
                <c:ptCount val="6"/>
                <c:pt idx="2" formatCode="0.00E+00">
                  <c:v>8.0451748238198402</c:v>
                </c:pt>
                <c:pt idx="3" formatCode="0.00E+00">
                  <c:v>12.8751125261483</c:v>
                </c:pt>
                <c:pt idx="4" formatCode="0.00E+00">
                  <c:v>22.997056336013316</c:v>
                </c:pt>
                <c:pt idx="5" formatCode="0.00E+00">
                  <c:v>29.02009490020728</c:v>
                </c:pt>
              </c:numCache>
            </c:numRef>
          </c:val>
          <c:smooth val="0"/>
        </c:ser>
        <c:ser>
          <c:idx val="1"/>
          <c:order val="4"/>
          <c:tx>
            <c:v>680M</c:v>
          </c:tx>
          <c:spPr>
            <a:ln>
              <a:solidFill>
                <a:srgbClr val="FFC000"/>
              </a:solidFill>
            </a:ln>
          </c:spPr>
          <c:marker>
            <c:spPr>
              <a:solidFill>
                <a:srgbClr val="FFC000"/>
              </a:solidFill>
              <a:ln>
                <a:solidFill>
                  <a:srgbClr val="FFC000"/>
                </a:solidFill>
              </a:ln>
            </c:spPr>
          </c:marker>
          <c:cat>
            <c:numRef>
              <c:f>Sheet1!$D$26:$D$31</c:f>
              <c:numCache>
                <c:formatCode>General</c:formatCode>
                <c:ptCount val="6"/>
                <c:pt idx="0">
                  <c:v>1</c:v>
                </c:pt>
                <c:pt idx="1">
                  <c:v>4</c:v>
                </c:pt>
                <c:pt idx="2">
                  <c:v>9</c:v>
                </c:pt>
                <c:pt idx="3">
                  <c:v>16</c:v>
                </c:pt>
                <c:pt idx="4">
                  <c:v>36</c:v>
                </c:pt>
                <c:pt idx="5">
                  <c:v>64</c:v>
                </c:pt>
              </c:numCache>
            </c:numRef>
          </c:cat>
          <c:val>
            <c:numRef>
              <c:f>Sheet1!$I$26:$I$31</c:f>
              <c:numCache>
                <c:formatCode>0.00E+00</c:formatCode>
                <c:ptCount val="6"/>
                <c:pt idx="1">
                  <c:v>4.0081959883404163</c:v>
                </c:pt>
                <c:pt idx="2">
                  <c:v>7.0595282128860388</c:v>
                </c:pt>
                <c:pt idx="3">
                  <c:v>10.818870472593645</c:v>
                </c:pt>
                <c:pt idx="4">
                  <c:v>16.63401335161273</c:v>
                </c:pt>
                <c:pt idx="5">
                  <c:v>20.162440426197247</c:v>
                </c:pt>
              </c:numCache>
            </c:numRef>
          </c:val>
          <c:smooth val="0"/>
        </c:ser>
        <c:ser>
          <c:idx val="0"/>
          <c:order val="5"/>
          <c:tx>
            <c:v>185M</c:v>
          </c:tx>
          <c:spPr>
            <a:ln>
              <a:solidFill>
                <a:srgbClr val="0070C0"/>
              </a:solidFill>
            </a:ln>
          </c:spPr>
          <c:marker>
            <c:spPr>
              <a:solidFill>
                <a:srgbClr val="0070C0"/>
              </a:solidFill>
              <a:ln>
                <a:solidFill>
                  <a:srgbClr val="0070C0"/>
                </a:solidFill>
              </a:ln>
            </c:spPr>
          </c:marker>
          <c:cat>
            <c:numRef>
              <c:f>Sheet1!$D$26:$D$31</c:f>
              <c:numCache>
                <c:formatCode>General</c:formatCode>
                <c:ptCount val="6"/>
                <c:pt idx="0">
                  <c:v>1</c:v>
                </c:pt>
                <c:pt idx="1">
                  <c:v>4</c:v>
                </c:pt>
                <c:pt idx="2">
                  <c:v>9</c:v>
                </c:pt>
                <c:pt idx="3">
                  <c:v>16</c:v>
                </c:pt>
                <c:pt idx="4">
                  <c:v>36</c:v>
                </c:pt>
                <c:pt idx="5">
                  <c:v>64</c:v>
                </c:pt>
              </c:numCache>
            </c:numRef>
          </c:cat>
          <c:val>
            <c:numRef>
              <c:f>Sheet1!$I$32:$I$37</c:f>
              <c:numCache>
                <c:formatCode>0.00E+00</c:formatCode>
                <c:ptCount val="6"/>
                <c:pt idx="0">
                  <c:v>1</c:v>
                </c:pt>
                <c:pt idx="1">
                  <c:v>3.1385281385281387</c:v>
                </c:pt>
                <c:pt idx="2">
                  <c:v>4.8333333333333339</c:v>
                </c:pt>
                <c:pt idx="3">
                  <c:v>5.8943089430894311</c:v>
                </c:pt>
                <c:pt idx="4">
                  <c:v>7.0388349514563107</c:v>
                </c:pt>
                <c:pt idx="5">
                  <c:v>7.552083333333333</c:v>
                </c:pt>
              </c:numCache>
            </c:numRef>
          </c:val>
          <c:smooth val="0"/>
        </c:ser>
        <c:ser>
          <c:idx val="6"/>
          <c:order val="6"/>
          <c:tx>
            <c:v>Linear</c:v>
          </c:tx>
          <c:spPr>
            <a:ln>
              <a:solidFill>
                <a:schemeClr val="bg1">
                  <a:lumMod val="85000"/>
                </a:schemeClr>
              </a:solidFill>
              <a:prstDash val="sysDash"/>
            </a:ln>
          </c:spPr>
          <c:marker>
            <c:symbol val="none"/>
          </c:marker>
          <c:val>
            <c:numRef>
              <c:f>Sheet1!$I$39:$I$44</c:f>
              <c:numCache>
                <c:formatCode>0.00E+00</c:formatCode>
                <c:ptCount val="6"/>
                <c:pt idx="0">
                  <c:v>1</c:v>
                </c:pt>
                <c:pt idx="1">
                  <c:v>4</c:v>
                </c:pt>
                <c:pt idx="2">
                  <c:v>9</c:v>
                </c:pt>
                <c:pt idx="3">
                  <c:v>16</c:v>
                </c:pt>
                <c:pt idx="4">
                  <c:v>36</c:v>
                </c:pt>
                <c:pt idx="5">
                  <c:v>64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43989760"/>
        <c:axId val="144008320"/>
      </c:lineChart>
      <c:catAx>
        <c:axId val="143989760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sz="1600"/>
                </a:pPr>
                <a:r>
                  <a:rPr lang="en-US" sz="1600"/>
                  <a:t># GPUs</a:t>
                </a:r>
              </a:p>
            </c:rich>
          </c:tx>
          <c:layout>
            <c:manualLayout>
              <c:xMode val="edge"/>
              <c:yMode val="edge"/>
              <c:x val="0.38610386126583968"/>
              <c:y val="0.89916817693201656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200"/>
            </a:pPr>
            <a:endParaRPr lang="en-US"/>
          </a:p>
        </c:txPr>
        <c:crossAx val="144008320"/>
        <c:crosses val="autoZero"/>
        <c:auto val="1"/>
        <c:lblAlgn val="ctr"/>
        <c:lblOffset val="100"/>
        <c:noMultiLvlLbl val="0"/>
      </c:catAx>
      <c:valAx>
        <c:axId val="144008320"/>
        <c:scaling>
          <c:logBase val="2"/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 sz="1600"/>
                </a:pPr>
                <a:r>
                  <a:rPr lang="en-US" sz="1600"/>
                  <a:t>Factor Speedup</a:t>
                </a:r>
              </a:p>
            </c:rich>
          </c:tx>
          <c:layout>
            <c:manualLayout>
              <c:xMode val="edge"/>
              <c:yMode val="edge"/>
              <c:x val="1.2860113447491182E-2"/>
              <c:y val="0.21790840982758991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200"/>
            </a:pPr>
            <a:endParaRPr lang="en-US"/>
          </a:p>
        </c:txPr>
        <c:crossAx val="143989760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82358985687911346"/>
          <c:y val="4.6398187572502282E-2"/>
          <c:w val="0.15904583797325736"/>
          <c:h val="0.47143522003688615"/>
        </c:manualLayout>
      </c:layout>
      <c:overlay val="0"/>
    </c:legend>
    <c:plotVisOnly val="1"/>
    <c:dispBlanksAs val="gap"/>
    <c:showDLblsOverMax val="0"/>
  </c:chart>
  <c:spPr>
    <a:solidFill>
      <a:schemeClr val="bg1"/>
    </a:solidFill>
  </c:sp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3223344804009651"/>
          <c:y val="4.6770924467774859E-2"/>
          <c:w val="0.68087989209007671"/>
          <c:h val="0.77028195922365361"/>
        </c:manualLayout>
      </c:layout>
      <c:lineChart>
        <c:grouping val="standard"/>
        <c:varyColors val="0"/>
        <c:ser>
          <c:idx val="5"/>
          <c:order val="0"/>
          <c:tx>
            <c:v>11.2B</c:v>
          </c:tx>
          <c:spPr>
            <a:ln>
              <a:solidFill>
                <a:srgbClr val="C00000"/>
              </a:solidFill>
            </a:ln>
          </c:spPr>
          <c:marker>
            <c:spPr>
              <a:solidFill>
                <a:srgbClr val="C00000"/>
              </a:solidFill>
              <a:ln>
                <a:solidFill>
                  <a:srgbClr val="C00000"/>
                </a:solidFill>
              </a:ln>
            </c:spPr>
          </c:marker>
          <c:val>
            <c:numRef>
              <c:f>Sheet1!$I$2:$I$7</c:f>
              <c:numCache>
                <c:formatCode>General</c:formatCode>
                <c:ptCount val="6"/>
                <c:pt idx="5" formatCode="0.00E+00">
                  <c:v>46.226123241044526</c:v>
                </c:pt>
              </c:numCache>
            </c:numRef>
          </c:val>
          <c:smooth val="0"/>
        </c:ser>
        <c:ser>
          <c:idx val="4"/>
          <c:order val="1"/>
          <c:tx>
            <c:v>6.9B</c:v>
          </c:tx>
          <c:spPr>
            <a:ln>
              <a:solidFill>
                <a:srgbClr val="00B0F0"/>
              </a:solidFill>
            </a:ln>
          </c:spPr>
          <c:marker>
            <c:spPr>
              <a:ln>
                <a:solidFill>
                  <a:srgbClr val="00B0F0"/>
                </a:solidFill>
              </a:ln>
            </c:spPr>
          </c:marker>
          <c:val>
            <c:numRef>
              <c:f>Sheet1!$I$8:$I$13</c:f>
              <c:numCache>
                <c:formatCode>General</c:formatCode>
                <c:ptCount val="6"/>
                <c:pt idx="4" formatCode="0.00E+00">
                  <c:v>30.754080464252823</c:v>
                </c:pt>
                <c:pt idx="5" formatCode="0.00E+00">
                  <c:v>42.041736746622441</c:v>
                </c:pt>
              </c:numCache>
            </c:numRef>
          </c:val>
          <c:smooth val="0"/>
        </c:ser>
        <c:ser>
          <c:idx val="3"/>
          <c:order val="2"/>
          <c:tx>
            <c:v>3.0B</c:v>
          </c:tx>
          <c:spPr>
            <a:ln>
              <a:solidFill>
                <a:srgbClr val="7030A0"/>
              </a:solidFill>
            </a:ln>
          </c:spPr>
          <c:marker>
            <c:spPr>
              <a:ln>
                <a:solidFill>
                  <a:srgbClr val="7030A0"/>
                </a:solidFill>
              </a:ln>
            </c:spPr>
          </c:marker>
          <c:val>
            <c:numRef>
              <c:f>Sheet1!$I$14:$I$19</c:f>
              <c:numCache>
                <c:formatCode>General</c:formatCode>
                <c:ptCount val="6"/>
                <c:pt idx="3" formatCode="0.00E+00">
                  <c:v>13.616825796711259</c:v>
                </c:pt>
                <c:pt idx="4" formatCode="0.00E+00">
                  <c:v>25.453674365094248</c:v>
                </c:pt>
                <c:pt idx="5" formatCode="0.00E+00">
                  <c:v>32.910525446699324</c:v>
                </c:pt>
              </c:numCache>
            </c:numRef>
          </c:val>
          <c:smooth val="0"/>
        </c:ser>
        <c:ser>
          <c:idx val="2"/>
          <c:order val="3"/>
          <c:tx>
            <c:v>1.9B</c:v>
          </c:tx>
          <c:spPr>
            <a:ln>
              <a:solidFill>
                <a:srgbClr val="92D050"/>
              </a:solidFill>
            </a:ln>
          </c:spPr>
          <c:marker>
            <c:spPr>
              <a:solidFill>
                <a:srgbClr val="92D050"/>
              </a:solidFill>
              <a:ln>
                <a:solidFill>
                  <a:srgbClr val="92D050"/>
                </a:solidFill>
              </a:ln>
            </c:spPr>
          </c:marker>
          <c:val>
            <c:numRef>
              <c:f>Sheet1!$I$20:$I$25</c:f>
              <c:numCache>
                <c:formatCode>General</c:formatCode>
                <c:ptCount val="6"/>
                <c:pt idx="2" formatCode="0.00E+00">
                  <c:v>8.0451748238198402</c:v>
                </c:pt>
                <c:pt idx="3" formatCode="0.00E+00">
                  <c:v>12.8751125261483</c:v>
                </c:pt>
                <c:pt idx="4" formatCode="0.00E+00">
                  <c:v>22.997056336013316</c:v>
                </c:pt>
                <c:pt idx="5" formatCode="0.00E+00">
                  <c:v>29.02009490020728</c:v>
                </c:pt>
              </c:numCache>
            </c:numRef>
          </c:val>
          <c:smooth val="0"/>
        </c:ser>
        <c:ser>
          <c:idx val="1"/>
          <c:order val="4"/>
          <c:tx>
            <c:v>680M</c:v>
          </c:tx>
          <c:spPr>
            <a:ln>
              <a:solidFill>
                <a:srgbClr val="FFC000"/>
              </a:solidFill>
            </a:ln>
          </c:spPr>
          <c:marker>
            <c:spPr>
              <a:solidFill>
                <a:srgbClr val="FFC000"/>
              </a:solidFill>
              <a:ln>
                <a:solidFill>
                  <a:srgbClr val="FFC000"/>
                </a:solidFill>
              </a:ln>
            </c:spPr>
          </c:marker>
          <c:cat>
            <c:numRef>
              <c:f>Sheet1!$D$26:$D$31</c:f>
              <c:numCache>
                <c:formatCode>General</c:formatCode>
                <c:ptCount val="6"/>
                <c:pt idx="0">
                  <c:v>1</c:v>
                </c:pt>
                <c:pt idx="1">
                  <c:v>4</c:v>
                </c:pt>
                <c:pt idx="2">
                  <c:v>9</c:v>
                </c:pt>
                <c:pt idx="3">
                  <c:v>16</c:v>
                </c:pt>
                <c:pt idx="4">
                  <c:v>36</c:v>
                </c:pt>
                <c:pt idx="5">
                  <c:v>64</c:v>
                </c:pt>
              </c:numCache>
            </c:numRef>
          </c:cat>
          <c:val>
            <c:numRef>
              <c:f>Sheet1!$I$26:$I$31</c:f>
              <c:numCache>
                <c:formatCode>0.00E+00</c:formatCode>
                <c:ptCount val="6"/>
                <c:pt idx="1">
                  <c:v>4.0081959883404163</c:v>
                </c:pt>
                <c:pt idx="2">
                  <c:v>7.0595282128860388</c:v>
                </c:pt>
                <c:pt idx="3">
                  <c:v>10.818870472593645</c:v>
                </c:pt>
                <c:pt idx="4">
                  <c:v>16.63401335161273</c:v>
                </c:pt>
                <c:pt idx="5">
                  <c:v>20.162440426197247</c:v>
                </c:pt>
              </c:numCache>
            </c:numRef>
          </c:val>
          <c:smooth val="0"/>
        </c:ser>
        <c:ser>
          <c:idx val="0"/>
          <c:order val="5"/>
          <c:tx>
            <c:v>185M</c:v>
          </c:tx>
          <c:spPr>
            <a:ln>
              <a:solidFill>
                <a:srgbClr val="0070C0"/>
              </a:solidFill>
            </a:ln>
          </c:spPr>
          <c:marker>
            <c:spPr>
              <a:solidFill>
                <a:srgbClr val="0070C0"/>
              </a:solidFill>
              <a:ln>
                <a:solidFill>
                  <a:srgbClr val="0070C0"/>
                </a:solidFill>
              </a:ln>
            </c:spPr>
          </c:marker>
          <c:cat>
            <c:numRef>
              <c:f>Sheet1!$D$26:$D$31</c:f>
              <c:numCache>
                <c:formatCode>General</c:formatCode>
                <c:ptCount val="6"/>
                <c:pt idx="0">
                  <c:v>1</c:v>
                </c:pt>
                <c:pt idx="1">
                  <c:v>4</c:v>
                </c:pt>
                <c:pt idx="2">
                  <c:v>9</c:v>
                </c:pt>
                <c:pt idx="3">
                  <c:v>16</c:v>
                </c:pt>
                <c:pt idx="4">
                  <c:v>36</c:v>
                </c:pt>
                <c:pt idx="5">
                  <c:v>64</c:v>
                </c:pt>
              </c:numCache>
            </c:numRef>
          </c:cat>
          <c:val>
            <c:numRef>
              <c:f>Sheet1!$I$32:$I$37</c:f>
              <c:numCache>
                <c:formatCode>0.00E+00</c:formatCode>
                <c:ptCount val="6"/>
                <c:pt idx="0">
                  <c:v>1</c:v>
                </c:pt>
                <c:pt idx="1">
                  <c:v>3.1385281385281387</c:v>
                </c:pt>
                <c:pt idx="2">
                  <c:v>4.8333333333333339</c:v>
                </c:pt>
                <c:pt idx="3">
                  <c:v>5.8943089430894311</c:v>
                </c:pt>
                <c:pt idx="4">
                  <c:v>7.0388349514563107</c:v>
                </c:pt>
                <c:pt idx="5">
                  <c:v>7.552083333333333</c:v>
                </c:pt>
              </c:numCache>
            </c:numRef>
          </c:val>
          <c:smooth val="0"/>
        </c:ser>
        <c:ser>
          <c:idx val="6"/>
          <c:order val="6"/>
          <c:tx>
            <c:v>Linear</c:v>
          </c:tx>
          <c:spPr>
            <a:ln>
              <a:solidFill>
                <a:schemeClr val="bg1">
                  <a:lumMod val="85000"/>
                </a:schemeClr>
              </a:solidFill>
              <a:prstDash val="sysDash"/>
            </a:ln>
          </c:spPr>
          <c:marker>
            <c:symbol val="none"/>
          </c:marker>
          <c:val>
            <c:numRef>
              <c:f>Sheet1!$I$39:$I$44</c:f>
              <c:numCache>
                <c:formatCode>0.00E+00</c:formatCode>
                <c:ptCount val="6"/>
                <c:pt idx="0">
                  <c:v>1</c:v>
                </c:pt>
                <c:pt idx="1">
                  <c:v>4</c:v>
                </c:pt>
                <c:pt idx="2">
                  <c:v>9</c:v>
                </c:pt>
                <c:pt idx="3">
                  <c:v>16</c:v>
                </c:pt>
                <c:pt idx="4">
                  <c:v>36</c:v>
                </c:pt>
                <c:pt idx="5">
                  <c:v>64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66760832"/>
        <c:axId val="166762752"/>
      </c:lineChart>
      <c:catAx>
        <c:axId val="166760832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sz="1600"/>
                </a:pPr>
                <a:r>
                  <a:rPr lang="en-US" sz="1600"/>
                  <a:t># GPUs</a:t>
                </a:r>
              </a:p>
            </c:rich>
          </c:tx>
          <c:layout>
            <c:manualLayout>
              <c:xMode val="edge"/>
              <c:yMode val="edge"/>
              <c:x val="0.38610386126583968"/>
              <c:y val="0.89916817693201656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200"/>
            </a:pPr>
            <a:endParaRPr lang="en-US"/>
          </a:p>
        </c:txPr>
        <c:crossAx val="166762752"/>
        <c:crosses val="autoZero"/>
        <c:auto val="1"/>
        <c:lblAlgn val="ctr"/>
        <c:lblOffset val="100"/>
        <c:noMultiLvlLbl val="0"/>
      </c:catAx>
      <c:valAx>
        <c:axId val="166762752"/>
        <c:scaling>
          <c:logBase val="2"/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 sz="1600"/>
                </a:pPr>
                <a:r>
                  <a:rPr lang="en-US" sz="1600"/>
                  <a:t>Factor Speedup</a:t>
                </a:r>
              </a:p>
            </c:rich>
          </c:tx>
          <c:layout>
            <c:manualLayout>
              <c:xMode val="edge"/>
              <c:yMode val="edge"/>
              <c:x val="1.2860113447491182E-2"/>
              <c:y val="0.21790840982758991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200"/>
            </a:pPr>
            <a:endParaRPr lang="en-US"/>
          </a:p>
        </c:txPr>
        <c:crossAx val="166760832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82358985687911346"/>
          <c:y val="4.6398187572502282E-2"/>
          <c:w val="0.15904583797325736"/>
          <c:h val="0.47143522003688615"/>
        </c:manualLayout>
      </c:layout>
      <c:overlay val="0"/>
    </c:legend>
    <c:plotVisOnly val="1"/>
    <c:dispBlanksAs val="gap"/>
    <c:showDLblsOverMax val="0"/>
  </c:chart>
  <c:spPr>
    <a:solidFill>
      <a:schemeClr val="bg1"/>
    </a:solidFill>
  </c:spPr>
  <c:externalData r:id="rId1">
    <c:autoUpdate val="0"/>
  </c:externalData>
</c:chartSpace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emf"/><Relationship Id="rId2" Type="http://schemas.openxmlformats.org/officeDocument/2006/relationships/image" Target="../media/image99.emf"/><Relationship Id="rId1" Type="http://schemas.openxmlformats.org/officeDocument/2006/relationships/image" Target="../media/image98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6317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1200">
                <a:latin typeface="Arial" charset="0"/>
              </a:defRPr>
            </a:lvl1pPr>
          </a:lstStyle>
          <a:p>
            <a:pPr>
              <a:defRPr/>
            </a:pPr>
            <a:fld id="{F067E855-2526-4790-8A60-EAFE7FE2ACF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661658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30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r>
              <a:rPr lang="en-US" baseline="0" dirty="0" smtClean="0"/>
              <a:t>NVIDIA or ATI will be future of AI.  Probably NVIDIA. 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 </a:t>
            </a:r>
            <a:endParaRPr lang="en-US" dirty="0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067E855-2526-4790-8A60-EAFE7FE2ACFC}" type="slidenum">
              <a:rPr lang="en-US" smtClean="0"/>
              <a:pPr>
                <a:defRPr/>
              </a:pPr>
              <a:t>142</a:t>
            </a:fld>
            <a:endParaRPr 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067E855-2526-4790-8A60-EAFE7FE2ACFC}" type="slidenum">
              <a:rPr lang="en-US" smtClean="0"/>
              <a:pPr>
                <a:defRPr/>
              </a:pPr>
              <a:t>143</a:t>
            </a:fld>
            <a:endParaRPr 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067E855-2526-4790-8A60-EAFE7FE2ACFC}" type="slidenum">
              <a:rPr lang="en-US" smtClean="0"/>
              <a:pPr>
                <a:defRPr/>
              </a:pPr>
              <a:t>144</a:t>
            </a:fld>
            <a:endParaRPr 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067E855-2526-4790-8A60-EAFE7FE2ACFC}" type="slidenum">
              <a:rPr lang="en-US" smtClean="0"/>
              <a:pPr>
                <a:defRPr/>
              </a:pPr>
              <a:t>145</a:t>
            </a:fld>
            <a:endParaRPr 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067E855-2526-4790-8A60-EAFE7FE2ACFC}" type="slidenum">
              <a:rPr lang="en-US" smtClean="0"/>
              <a:pPr>
                <a:defRPr/>
              </a:pPr>
              <a:t>146</a:t>
            </a:fld>
            <a:endParaRPr 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067E855-2526-4790-8A60-EAFE7FE2ACFC}" type="slidenum">
              <a:rPr lang="en-US" smtClean="0"/>
              <a:pPr>
                <a:defRPr/>
              </a:pPr>
              <a:t>147</a:t>
            </a:fld>
            <a:endParaRPr 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067E855-2526-4790-8A60-EAFE7FE2ACFC}" type="slidenum">
              <a:rPr lang="en-US" smtClean="0"/>
              <a:pPr>
                <a:defRPr/>
              </a:pPr>
              <a:t>148</a:t>
            </a:fld>
            <a:endParaRPr 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Unpublished</a:t>
            </a:r>
            <a:r>
              <a:rPr lang="en-US" baseline="0" dirty="0" smtClean="0"/>
              <a:t> !!!!!!!!!!!!!!!!!!!!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067E855-2526-4790-8A60-EAFE7FE2ACFC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149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7293448-0171-467F-B661-7DAA2463F44C}" type="slidenum">
              <a:rPr lang="en-US" smtClean="0"/>
              <a:pPr/>
              <a:t>150</a:t>
            </a:fld>
            <a:endParaRPr lang="en-US" dirty="0" smtClean="0"/>
          </a:p>
        </p:txBody>
      </p:sp>
      <p:sp>
        <p:nvSpPr>
          <p:cNvPr id="323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35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067E855-2526-4790-8A60-EAFE7FE2ACFC}" type="slidenum">
              <a:rPr lang="en-US" smtClean="0"/>
              <a:pPr>
                <a:defRPr/>
              </a:pPr>
              <a:t>151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067E855-2526-4790-8A60-EAFE7FE2ACFC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067E855-2526-4790-8A60-EAFE7FE2ACFC}" type="slidenum">
              <a:rPr lang="en-US" smtClean="0"/>
              <a:pPr>
                <a:defRPr/>
              </a:pPr>
              <a:t>153</a:t>
            </a:fld>
            <a:endParaRPr lang="en-US" dirty="0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067E855-2526-4790-8A60-EAFE7FE2ACFC}" type="slidenum">
              <a:rPr lang="en-US" smtClean="0"/>
              <a:pPr>
                <a:defRPr/>
              </a:pPr>
              <a:t>154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Where do</a:t>
            </a:r>
            <a:r>
              <a:rPr lang="en-US" baseline="0" dirty="0" smtClean="0"/>
              <a:t> we get these low-level representations from? </a:t>
            </a:r>
            <a:endParaRPr lang="en-US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 </a:t>
            </a:r>
            <a:endParaRPr lang="en-US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067E855-2526-4790-8A60-EAFE7FE2ACFC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22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</p:spPr>
        <p:txBody>
          <a:bodyPr/>
          <a:lstStyle/>
          <a:p>
            <a:fld id="{2B366D4D-4DEF-4F7A-9616-FA28A99ADB25}" type="slidenum">
              <a:rPr lang="en-US" smtClean="0">
                <a:solidFill>
                  <a:prstClr val="black"/>
                </a:solidFill>
              </a:rPr>
              <a:pPr/>
              <a:t>22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286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smtClean="0"/>
              <a:t>http://www.ldeo.columbia.edu/4d4/wavelets/dm.html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770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</p:spPr>
        <p:txBody>
          <a:bodyPr/>
          <a:lstStyle/>
          <a:p>
            <a:fld id="{878AC6B2-BBAE-4BA1-948A-839E3FCEFB51}" type="slidenum">
              <a:rPr lang="en-US" smtClean="0">
                <a:solidFill>
                  <a:prstClr val="white"/>
                </a:solidFill>
              </a:rPr>
              <a:pPr/>
              <a:t>23</a:t>
            </a:fld>
            <a:endParaRPr lang="en-US" smtClean="0">
              <a:solidFill>
                <a:prstClr val="white"/>
              </a:solidFill>
            </a:endParaRPr>
          </a:p>
        </p:txBody>
      </p:sp>
      <p:sp>
        <p:nvSpPr>
          <p:cNvPr id="288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87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dirty="0" smtClean="0"/>
              <a:t> 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F067E855-2526-4790-8A60-EAFE7FE2ACFC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AF394C3-C790-472E-AA0D-684EFA288FE7}" type="slidenum">
              <a:rPr lang="en-US" smtClean="0"/>
              <a:pPr/>
              <a:t>25</a:t>
            </a:fld>
            <a:endParaRPr lang="en-US" smtClean="0"/>
          </a:p>
        </p:txBody>
      </p:sp>
      <p:sp>
        <p:nvSpPr>
          <p:cNvPr id="2897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97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067E855-2526-4790-8A60-EAFE7FE2ACFC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067E855-2526-4790-8A60-EAFE7FE2ACFC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067E855-2526-4790-8A60-EAFE7FE2ACFC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067E855-2526-4790-8A60-EAFE7FE2ACFC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610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</p:spPr>
        <p:txBody>
          <a:bodyPr/>
          <a:lstStyle/>
          <a:p>
            <a:fld id="{1602A008-1501-420C-B021-6AE0E51B0E3E}" type="slidenum">
              <a:rPr lang="en-US" smtClean="0">
                <a:solidFill>
                  <a:prstClr val="black"/>
                </a:solidFill>
              </a:rPr>
              <a:pPr/>
              <a:t>29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3246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46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dirty="0" smtClean="0"/>
              <a:t> 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634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</p:spPr>
        <p:txBody>
          <a:bodyPr/>
          <a:lstStyle/>
          <a:p>
            <a:fld id="{1EE05F2B-3182-47B9-A45C-745A350304D4}" type="slidenum">
              <a:rPr lang="en-US" smtClean="0">
                <a:solidFill>
                  <a:prstClr val="black"/>
                </a:solidFill>
              </a:rPr>
              <a:pPr/>
              <a:t>30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325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56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dirty="0" smtClean="0"/>
              <a:t> </a:t>
            </a: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 </a:t>
            </a:r>
            <a:endParaRPr lang="en-US"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7293448-0171-467F-B661-7DAA2463F44C}" type="slidenum">
              <a:rPr lang="en-US" smtClean="0"/>
              <a:pPr/>
              <a:t>32</a:t>
            </a:fld>
            <a:endParaRPr lang="en-US" smtClean="0"/>
          </a:p>
        </p:txBody>
      </p:sp>
      <p:sp>
        <p:nvSpPr>
          <p:cNvPr id="323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35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578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</p:spPr>
        <p:txBody>
          <a:bodyPr/>
          <a:lstStyle/>
          <a:p>
            <a:pPr>
              <a:spcBef>
                <a:spcPct val="100000"/>
              </a:spcBef>
            </a:pPr>
            <a:fld id="{45D97A59-FC76-4534-A659-7C665DEFD3A3}" type="slidenum">
              <a:rPr lang="en-US">
                <a:solidFill>
                  <a:prstClr val="black"/>
                </a:solidFill>
                <a:latin typeface="Helvetica" pitchFamily="34" charset="0"/>
              </a:rPr>
              <a:pPr>
                <a:spcBef>
                  <a:spcPct val="100000"/>
                </a:spcBef>
              </a:pPr>
              <a:t>33</a:t>
            </a:fld>
            <a:endParaRPr lang="en-US">
              <a:solidFill>
                <a:prstClr val="black"/>
              </a:solidFill>
              <a:latin typeface="Helvetica" pitchFamily="34" charset="0"/>
            </a:endParaRPr>
          </a:p>
        </p:txBody>
      </p:sp>
      <p:sp>
        <p:nvSpPr>
          <p:cNvPr id="280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05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067E855-2526-4790-8A60-EAFE7FE2ACFC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Other</a:t>
            </a:r>
            <a:r>
              <a:rPr lang="en-US" baseline="0" dirty="0" smtClean="0"/>
              <a:t> SOTA performance records held by Kai Yu, Geoff Hinton.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F067E855-2526-4790-8A60-EAFE7FE2ACFC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35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30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r>
              <a:rPr lang="en-US" baseline="0" dirty="0" smtClean="0"/>
              <a:t>NVIDIA or ATI will be future of AI.  Probably NVIDIA. 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067E855-2526-4790-8A60-EAFE7FE2ACFC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067E855-2526-4790-8A60-EAFE7FE2ACFC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37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067E855-2526-4790-8A60-EAFE7FE2ACFC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38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30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r>
              <a:rPr lang="en-US" baseline="0" dirty="0" smtClean="0"/>
              <a:t>NVIDIA or ATI will be future of AI.  Probably NVIDIA. </a:t>
            </a: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067E855-2526-4790-8A60-EAFE7FE2ACFC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58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067E855-2526-4790-8A60-EAFE7FE2ACFC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59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FD120B-0ABD-DE43-BACB-776D7008420E}" type="slidenum">
              <a:rPr lang="en-US" smtClean="0">
                <a:solidFill>
                  <a:prstClr val="black"/>
                </a:solidFill>
              </a:rPr>
              <a:pPr/>
              <a:t>60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44127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FD120B-0ABD-DE43-BACB-776D7008420E}" type="slidenum">
              <a:rPr lang="en-US" smtClean="0">
                <a:solidFill>
                  <a:prstClr val="black"/>
                </a:solidFill>
              </a:rPr>
              <a:pPr/>
              <a:t>61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44127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FD120B-0ABD-DE43-BACB-776D7008420E}" type="slidenum">
              <a:rPr lang="en-US" smtClean="0">
                <a:solidFill>
                  <a:prstClr val="black"/>
                </a:solidFill>
              </a:rPr>
              <a:pPr/>
              <a:t>63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879082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FD120B-0ABD-DE43-BACB-776D7008420E}" type="slidenum">
              <a:rPr lang="en-US" smtClean="0">
                <a:solidFill>
                  <a:prstClr val="black"/>
                </a:solidFill>
              </a:rPr>
              <a:pPr/>
              <a:t>64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879082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FD120B-0ABD-DE43-BACB-776D7008420E}" type="slidenum">
              <a:rPr lang="en-US" smtClean="0">
                <a:solidFill>
                  <a:prstClr val="black"/>
                </a:solidFill>
              </a:rPr>
              <a:pPr/>
              <a:t>65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87908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Good</a:t>
            </a:r>
            <a:r>
              <a:rPr lang="en-US" baseline="0" dirty="0" smtClean="0"/>
              <a:t> faith effort to implement state-of-the-art.  </a:t>
            </a:r>
          </a:p>
          <a:p>
            <a:r>
              <a:rPr lang="en-US" baseline="0" dirty="0" smtClean="0"/>
              <a:t>Cluttered scenes. </a:t>
            </a: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067E855-2526-4790-8A60-EAFE7FE2ACFC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66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FD120B-0ABD-DE43-BACB-776D7008420E}" type="slidenum">
              <a:rPr lang="en-US" smtClean="0">
                <a:solidFill>
                  <a:prstClr val="black"/>
                </a:solidFill>
              </a:rPr>
              <a:pPr/>
              <a:t>67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879082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FD120B-0ABD-DE43-BACB-776D7008420E}" type="slidenum">
              <a:rPr lang="en-US" smtClean="0">
                <a:solidFill>
                  <a:prstClr val="black"/>
                </a:solidFill>
              </a:rPr>
              <a:pPr/>
              <a:t>68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879082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FD120B-0ABD-DE43-BACB-776D7008420E}" type="slidenum">
              <a:rPr lang="en-US" smtClean="0">
                <a:solidFill>
                  <a:prstClr val="black"/>
                </a:solidFill>
              </a:rPr>
              <a:pPr/>
              <a:t>69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879082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FD120B-0ABD-DE43-BACB-776D7008420E}" type="slidenum">
              <a:rPr lang="en-US" smtClean="0">
                <a:solidFill>
                  <a:prstClr val="black"/>
                </a:solidFill>
              </a:rPr>
              <a:pPr/>
              <a:t>70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879082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FD120B-0ABD-DE43-BACB-776D7008420E}" type="slidenum">
              <a:rPr lang="en-US" smtClean="0">
                <a:solidFill>
                  <a:prstClr val="black"/>
                </a:solidFill>
              </a:rPr>
              <a:pPr/>
              <a:t>71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879082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578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</p:spPr>
        <p:txBody>
          <a:bodyPr/>
          <a:lstStyle/>
          <a:p>
            <a:fld id="{45D97A59-FC76-4534-A659-7C665DEFD3A3}" type="slidenum">
              <a:rPr lang="en-US">
                <a:solidFill>
                  <a:prstClr val="black"/>
                </a:solidFill>
              </a:rPr>
              <a:pPr/>
              <a:t>72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280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05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FD120B-0ABD-DE43-BACB-776D7008420E}" type="slidenum">
              <a:rPr lang="en-US" smtClean="0">
                <a:solidFill>
                  <a:prstClr val="black"/>
                </a:solidFill>
              </a:rPr>
              <a:pPr/>
              <a:t>73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879082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FD120B-0ABD-DE43-BACB-776D7008420E}" type="slidenum">
              <a:rPr lang="en-US" smtClean="0">
                <a:solidFill>
                  <a:prstClr val="black"/>
                </a:solidFill>
              </a:rPr>
              <a:pPr/>
              <a:t>74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879082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Cloud infrastructure:</a:t>
            </a:r>
            <a:r>
              <a:rPr lang="en-US" baseline="0" dirty="0" smtClean="0"/>
              <a:t>  attractive because it uses existing web-service infrastructure.  Tools available (e.g., </a:t>
            </a:r>
            <a:r>
              <a:rPr lang="en-US" baseline="0" dirty="0" err="1" smtClean="0"/>
              <a:t>Hadoop</a:t>
            </a:r>
            <a:r>
              <a:rPr lang="en-US" baseline="0" dirty="0" smtClean="0"/>
              <a:t>)</a:t>
            </a:r>
          </a:p>
          <a:p>
            <a:endParaRPr lang="en-US" baseline="0" dirty="0" smtClean="0"/>
          </a:p>
          <a:p>
            <a:r>
              <a:rPr lang="en-US" baseline="0" dirty="0" smtClean="0"/>
              <a:t>GPUs with CUDA:  inexpensive, very fast.  But hard to use several at once---they’re so fast that networks cannot keep up with them.</a:t>
            </a:r>
          </a:p>
          <a:p>
            <a:endParaRPr lang="en-US" baseline="0" dirty="0" smtClean="0"/>
          </a:p>
          <a:p>
            <a:r>
              <a:rPr lang="en-US" baseline="0" dirty="0" smtClean="0"/>
              <a:t>Our system:  a miniature supercomputer.  Hard to program.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067E855-2526-4790-8A60-EAFE7FE2ACFC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75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067E855-2526-4790-8A60-EAFE7FE2ACFC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other notes:</a:t>
            </a:r>
          </a:p>
          <a:p>
            <a:endParaRPr lang="en-US" dirty="0" smtClean="0"/>
          </a:p>
          <a:p>
            <a:r>
              <a:rPr lang="en-US" dirty="0" smtClean="0"/>
              <a:t>Able</a:t>
            </a:r>
            <a:r>
              <a:rPr lang="en-US" baseline="0" dirty="0" smtClean="0"/>
              <a:t> to duplicate the </a:t>
            </a:r>
            <a:r>
              <a:rPr lang="en-US" baseline="0" dirty="0" err="1" smtClean="0"/>
              <a:t>google</a:t>
            </a:r>
            <a:r>
              <a:rPr lang="en-US" baseline="0" dirty="0" smtClean="0"/>
              <a:t> “cat” result in a few days with 3 machines.</a:t>
            </a:r>
          </a:p>
          <a:p>
            <a:r>
              <a:rPr lang="en-US" baseline="0" dirty="0" smtClean="0"/>
              <a:t>Largest networks are &gt; 11B parameters, trained in 3 days.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067E855-2526-4790-8A60-EAFE7FE2ACFC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76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7293448-0171-467F-B661-7DAA2463F44C}" type="slidenum">
              <a:rPr lang="en-US" smtClean="0"/>
              <a:pPr/>
              <a:t>77</a:t>
            </a:fld>
            <a:endParaRPr lang="en-US" smtClean="0"/>
          </a:p>
        </p:txBody>
      </p:sp>
      <p:sp>
        <p:nvSpPr>
          <p:cNvPr id="323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35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067E855-2526-4790-8A60-EAFE7FE2ACFC}" type="slidenum">
              <a:rPr lang="en-US" smtClean="0"/>
              <a:pPr>
                <a:defRPr/>
              </a:pPr>
              <a:t>79</a:t>
            </a:fld>
            <a:endParaRPr 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067E855-2526-4790-8A60-EAFE7FE2ACFC}" type="slidenum">
              <a:rPr lang="en-US" smtClean="0"/>
              <a:pPr>
                <a:defRPr/>
              </a:pPr>
              <a:t>80</a:t>
            </a:fld>
            <a:endParaRPr 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067E855-2526-4790-8A60-EAFE7FE2ACFC}" type="slidenum">
              <a:rPr lang="en-US" smtClean="0"/>
              <a:pPr>
                <a:defRPr/>
              </a:pPr>
              <a:t>81</a:t>
            </a:fld>
            <a:endParaRPr 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067E855-2526-4790-8A60-EAFE7FE2ACFC}" type="slidenum">
              <a:rPr lang="en-US" smtClean="0"/>
              <a:pPr>
                <a:defRPr/>
              </a:pPr>
              <a:t>83</a:t>
            </a:fld>
            <a:endParaRPr 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067E855-2526-4790-8A60-EAFE7FE2ACFC}" type="slidenum">
              <a:rPr lang="en-US" smtClean="0"/>
              <a:pPr>
                <a:defRPr/>
              </a:pPr>
              <a:t>84</a:t>
            </a:fld>
            <a:endParaRPr 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067E855-2526-4790-8A60-EAFE7FE2ACFC}" type="slidenum">
              <a:rPr lang="en-US" smtClean="0"/>
              <a:pPr>
                <a:defRPr/>
              </a:pPr>
              <a:t>85</a:t>
            </a:fld>
            <a:endParaRPr 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067E855-2526-4790-8A60-EAFE7FE2ACFC}" type="slidenum">
              <a:rPr lang="en-US" smtClean="0"/>
              <a:pPr>
                <a:defRPr/>
              </a:pPr>
              <a:t>87</a:t>
            </a:fld>
            <a:endParaRPr 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067E855-2526-4790-8A60-EAFE7FE2ACFC}" type="slidenum">
              <a:rPr lang="en-US" smtClean="0"/>
              <a:pPr>
                <a:defRPr/>
              </a:pPr>
              <a:t>88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067E855-2526-4790-8A60-EAFE7FE2ACFC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067E855-2526-4790-8A60-EAFE7FE2ACFC}" type="slidenum">
              <a:rPr lang="en-US" smtClean="0"/>
              <a:pPr>
                <a:defRPr/>
              </a:pPr>
              <a:t>89</a:t>
            </a:fld>
            <a:endParaRPr 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067E855-2526-4790-8A60-EAFE7FE2ACFC}" type="slidenum">
              <a:rPr lang="en-US" smtClean="0"/>
              <a:pPr>
                <a:defRPr/>
              </a:pPr>
              <a:t>90</a:t>
            </a:fld>
            <a:endParaRPr 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067E855-2526-4790-8A60-EAFE7FE2ACFC}" type="slidenum">
              <a:rPr lang="en-US" smtClean="0"/>
              <a:pPr>
                <a:defRPr/>
              </a:pPr>
              <a:t>91</a:t>
            </a:fld>
            <a:endParaRPr 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067E855-2526-4790-8A60-EAFE7FE2ACFC}" type="slidenum">
              <a:rPr lang="en-US" smtClean="0"/>
              <a:pPr>
                <a:defRPr/>
              </a:pPr>
              <a:t>92</a:t>
            </a:fld>
            <a:endParaRPr 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30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r>
              <a:rPr lang="en-US" baseline="0" dirty="0" smtClean="0"/>
              <a:t>NVIDIA or ATI will be future of AI.  Probably NVIDIA. </a:t>
            </a:r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30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r>
              <a:rPr lang="en-US" baseline="0" dirty="0" smtClean="0"/>
              <a:t>NVIDIA or ATI will be future of AI.  Probably NVIDIA. </a:t>
            </a:r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30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r>
              <a:rPr lang="en-US" baseline="0" dirty="0" smtClean="0"/>
              <a:t>NVIDIA or ATI will be future of AI.  Probably NVIDIA. </a:t>
            </a:r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067E855-2526-4790-8A60-EAFE7FE2ACFC}" type="slidenum">
              <a:rPr lang="en-US" smtClean="0"/>
              <a:pPr>
                <a:defRPr/>
              </a:pPr>
              <a:t>96</a:t>
            </a:fld>
            <a:endParaRPr 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9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fontAlgn="base">
              <a:spcBef>
                <a:spcPct val="100000"/>
              </a:spcBef>
              <a:spcAft>
                <a:spcPct val="0"/>
              </a:spcAft>
            </a:pPr>
            <a:fld id="{CEDBFAA5-4475-4304-8653-D5CE7AB49793}" type="slidenum">
              <a:rPr lang="en-US" sz="1200" kern="1200">
                <a:solidFill>
                  <a:prstClr val="black"/>
                </a:solidFill>
                <a:latin typeface="Helvetica" pitchFamily="34" charset="0"/>
                <a:ea typeface="+mn-ea"/>
                <a:cs typeface="+mn-cs"/>
              </a:rPr>
              <a:pPr algn="r" rtl="0" fontAlgn="base">
                <a:spcBef>
                  <a:spcPct val="100000"/>
                </a:spcBef>
                <a:spcAft>
                  <a:spcPct val="0"/>
                </a:spcAft>
              </a:pPr>
              <a:t>97</a:t>
            </a:fld>
            <a:endParaRPr lang="en-US" sz="1200" kern="1200">
              <a:solidFill>
                <a:prstClr val="black"/>
              </a:solidFill>
              <a:latin typeface="Helvetica" pitchFamily="34" charset="0"/>
              <a:ea typeface="+mn-ea"/>
              <a:cs typeface="+mn-cs"/>
            </a:endParaRPr>
          </a:p>
        </p:txBody>
      </p:sp>
      <p:sp>
        <p:nvSpPr>
          <p:cNvPr id="2519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19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smtClean="0"/>
              <a:t>NS goal: Understanding the brain</a:t>
            </a:r>
          </a:p>
          <a:p>
            <a:pPr eaLnBrk="1" hangingPunct="1"/>
            <a:r>
              <a:rPr lang="en-US" smtClean="0"/>
              <a:t>CS/engineering goal: </a:t>
            </a:r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7293448-0171-467F-B661-7DAA2463F44C}" type="slidenum">
              <a:rPr lang="en-US" smtClean="0"/>
              <a:pPr/>
              <a:t>99</a:t>
            </a:fld>
            <a:endParaRPr lang="en-US" smtClean="0"/>
          </a:p>
        </p:txBody>
      </p:sp>
      <p:sp>
        <p:nvSpPr>
          <p:cNvPr id="323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35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067E855-2526-4790-8A60-EAFE7FE2ACFC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067E855-2526-4790-8A60-EAFE7FE2ACFC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105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FD120B-0ABD-DE43-BACB-776D7008420E}" type="slidenum">
              <a:rPr lang="en-US" smtClean="0">
                <a:solidFill>
                  <a:prstClr val="black"/>
                </a:solidFill>
              </a:rPr>
              <a:pPr/>
              <a:t>106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8790827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067E855-2526-4790-8A60-EAFE7FE2ACFC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108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FD120B-0ABD-DE43-BACB-776D7008420E}" type="slidenum">
              <a:rPr lang="en-US" smtClean="0">
                <a:solidFill>
                  <a:prstClr val="black"/>
                </a:solidFill>
              </a:rPr>
              <a:pPr/>
              <a:t>109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8790827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FD120B-0ABD-DE43-BACB-776D7008420E}" type="slidenum">
              <a:rPr lang="en-US" smtClean="0">
                <a:solidFill>
                  <a:prstClr val="black"/>
                </a:solidFill>
              </a:rPr>
              <a:pPr/>
              <a:t>110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8790827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FD120B-0ABD-DE43-BACB-776D7008420E}" type="slidenum">
              <a:rPr lang="en-US" smtClean="0">
                <a:solidFill>
                  <a:prstClr val="black"/>
                </a:solidFill>
              </a:rPr>
              <a:pPr/>
              <a:t>111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8790827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FD120B-0ABD-DE43-BACB-776D7008420E}" type="slidenum">
              <a:rPr lang="en-US" smtClean="0">
                <a:solidFill>
                  <a:prstClr val="black"/>
                </a:solidFill>
              </a:rPr>
              <a:pPr/>
              <a:t>112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8790827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FD120B-0ABD-DE43-BACB-776D7008420E}" type="slidenum">
              <a:rPr lang="en-US" smtClean="0">
                <a:solidFill>
                  <a:prstClr val="black"/>
                </a:solidFill>
              </a:rPr>
              <a:pPr/>
              <a:t>113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8790827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FD120B-0ABD-DE43-BACB-776D7008420E}" type="slidenum">
              <a:rPr lang="en-US" smtClean="0">
                <a:solidFill>
                  <a:prstClr val="black"/>
                </a:solidFill>
              </a:rPr>
              <a:pPr/>
              <a:t>114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8790827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FD120B-0ABD-DE43-BACB-776D7008420E}" type="slidenum">
              <a:rPr lang="en-US" smtClean="0">
                <a:solidFill>
                  <a:prstClr val="black"/>
                </a:solidFill>
              </a:rPr>
              <a:pPr/>
              <a:t>115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87908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Where do</a:t>
            </a:r>
            <a:r>
              <a:rPr lang="en-US" baseline="0" dirty="0" smtClean="0"/>
              <a:t> we get these low-level representations from? </a:t>
            </a:r>
            <a:endParaRPr lang="en-US" dirty="0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Cloud infrastructure:</a:t>
            </a:r>
            <a:r>
              <a:rPr lang="en-US" baseline="0" dirty="0" smtClean="0"/>
              <a:t>  attractive because it uses existing web-service infrastructure.  Tools available (e.g., </a:t>
            </a:r>
            <a:r>
              <a:rPr lang="en-US" baseline="0" dirty="0" err="1" smtClean="0"/>
              <a:t>Hadoop</a:t>
            </a:r>
            <a:r>
              <a:rPr lang="en-US" baseline="0" dirty="0" smtClean="0"/>
              <a:t>)</a:t>
            </a:r>
          </a:p>
          <a:p>
            <a:endParaRPr lang="en-US" baseline="0" dirty="0" smtClean="0"/>
          </a:p>
          <a:p>
            <a:r>
              <a:rPr lang="en-US" baseline="0" dirty="0" smtClean="0"/>
              <a:t>GPUs with CUDA:  inexpensive, very fast.  But hard to use several at once---they’re so fast that networks cannot keep up with them.</a:t>
            </a:r>
          </a:p>
          <a:p>
            <a:endParaRPr lang="en-US" baseline="0" dirty="0" smtClean="0"/>
          </a:p>
          <a:p>
            <a:r>
              <a:rPr lang="en-US" baseline="0" dirty="0" smtClean="0"/>
              <a:t>Our system:  a miniature supercomputer.  Hard to program.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067E855-2526-4790-8A60-EAFE7FE2ACFC}" type="slidenum">
              <a:rPr lang="en-US" smtClean="0"/>
              <a:pPr>
                <a:defRPr/>
              </a:pPr>
              <a:t>118</a:t>
            </a:fld>
            <a:endParaRPr 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other notes:</a:t>
            </a:r>
          </a:p>
          <a:p>
            <a:endParaRPr lang="en-US" dirty="0" smtClean="0"/>
          </a:p>
          <a:p>
            <a:r>
              <a:rPr lang="en-US" dirty="0" smtClean="0"/>
              <a:t>Able</a:t>
            </a:r>
            <a:r>
              <a:rPr lang="en-US" baseline="0" dirty="0" smtClean="0"/>
              <a:t> to duplicate the </a:t>
            </a:r>
            <a:r>
              <a:rPr lang="en-US" baseline="0" dirty="0" err="1" smtClean="0"/>
              <a:t>google</a:t>
            </a:r>
            <a:r>
              <a:rPr lang="en-US" baseline="0" dirty="0" smtClean="0"/>
              <a:t> “cat” result in a few days with 3 machines.</a:t>
            </a:r>
          </a:p>
          <a:p>
            <a:r>
              <a:rPr lang="en-US" baseline="0" dirty="0" smtClean="0"/>
              <a:t>Largest networks are &gt; 11B parameters, trained in 3 days.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067E855-2526-4790-8A60-EAFE7FE2ACFC}" type="slidenum">
              <a:rPr lang="en-US" smtClean="0"/>
              <a:pPr>
                <a:defRPr/>
              </a:pPr>
              <a:t>119</a:t>
            </a:fld>
            <a:endParaRPr 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FD120B-0ABD-DE43-BACB-776D7008420E}" type="slidenum">
              <a:rPr lang="en-US" smtClean="0">
                <a:solidFill>
                  <a:prstClr val="black"/>
                </a:solidFill>
              </a:rPr>
              <a:pPr/>
              <a:t>120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8790827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FD120B-0ABD-DE43-BACB-776D7008420E}" type="slidenum">
              <a:rPr lang="en-US" smtClean="0">
                <a:solidFill>
                  <a:prstClr val="black"/>
                </a:solidFill>
              </a:rPr>
              <a:pPr/>
              <a:t>122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8790827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FD120B-0ABD-DE43-BACB-776D7008420E}" type="slidenum">
              <a:rPr lang="en-US" smtClean="0">
                <a:solidFill>
                  <a:prstClr val="black"/>
                </a:solidFill>
              </a:rPr>
              <a:pPr/>
              <a:t>123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8790827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7293448-0171-467F-B661-7DAA2463F44C}" type="slidenum">
              <a:rPr lang="en-US" smtClean="0"/>
              <a:pPr/>
              <a:t>124</a:t>
            </a:fld>
            <a:endParaRPr lang="en-US" smtClean="0"/>
          </a:p>
        </p:txBody>
      </p:sp>
      <p:sp>
        <p:nvSpPr>
          <p:cNvPr id="323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35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067E855-2526-4790-8A60-EAFE7FE2ACFC}" type="slidenum">
              <a:rPr lang="en-US" smtClean="0"/>
              <a:pPr>
                <a:defRPr/>
              </a:pPr>
              <a:t>125</a:t>
            </a:fld>
            <a:endParaRPr 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30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 baseline="0" dirty="0" smtClean="0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7293448-0171-467F-B661-7DAA2463F44C}" type="slidenum">
              <a:rPr lang="en-US" smtClean="0"/>
              <a:pPr/>
              <a:t>127</a:t>
            </a:fld>
            <a:endParaRPr lang="en-US" smtClean="0"/>
          </a:p>
        </p:txBody>
      </p:sp>
      <p:sp>
        <p:nvSpPr>
          <p:cNvPr id="323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35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067E855-2526-4790-8A60-EAFE7FE2ACFC}" type="slidenum">
              <a:rPr lang="en-US" smtClean="0"/>
              <a:pPr>
                <a:defRPr/>
              </a:pPr>
              <a:t>129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 </a:t>
            </a:r>
            <a:endParaRPr lang="en-US" dirty="0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067E855-2526-4790-8A60-EAFE7FE2ACFC}" type="slidenum">
              <a:rPr lang="en-US" smtClean="0"/>
              <a:pPr>
                <a:defRPr/>
              </a:pPr>
              <a:t>130</a:t>
            </a:fld>
            <a:endParaRPr 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067E855-2526-4790-8A60-EAFE7FE2ACFC}" type="slidenum">
              <a:rPr lang="en-US" smtClean="0"/>
              <a:pPr>
                <a:defRPr/>
              </a:pPr>
              <a:t>131</a:t>
            </a:fld>
            <a:endParaRPr 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067E855-2526-4790-8A60-EAFE7FE2ACFC}" type="slidenum">
              <a:rPr lang="en-US" smtClean="0"/>
              <a:pPr>
                <a:defRPr/>
              </a:pPr>
              <a:t>133</a:t>
            </a:fld>
            <a:endParaRPr 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067E855-2526-4790-8A60-EAFE7FE2ACFC}" type="slidenum">
              <a:rPr lang="en-US" smtClean="0"/>
              <a:pPr>
                <a:defRPr/>
              </a:pPr>
              <a:t>134</a:t>
            </a:fld>
            <a:endParaRPr 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067E855-2526-4790-8A60-EAFE7FE2ACFC}" type="slidenum">
              <a:rPr lang="en-US" smtClean="0"/>
              <a:pPr>
                <a:defRPr/>
              </a:pPr>
              <a:t>135</a:t>
            </a:fld>
            <a:endParaRPr 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067E855-2526-4790-8A60-EAFE7FE2ACFC}" type="slidenum">
              <a:rPr lang="en-US" smtClean="0"/>
              <a:pPr>
                <a:defRPr/>
              </a:pPr>
              <a:t>136</a:t>
            </a:fld>
            <a:endParaRPr 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067E855-2526-4790-8A60-EAFE7FE2ACFC}" type="slidenum">
              <a:rPr lang="en-US" smtClean="0"/>
              <a:pPr>
                <a:defRPr/>
              </a:pPr>
              <a:t>138</a:t>
            </a:fld>
            <a:endParaRPr 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067E855-2526-4790-8A60-EAFE7FE2ACFC}" type="slidenum">
              <a:rPr lang="en-US" smtClean="0"/>
              <a:pPr>
                <a:defRPr/>
              </a:pPr>
              <a:t>139</a:t>
            </a:fld>
            <a:endParaRPr 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067E855-2526-4790-8A60-EAFE7FE2ACFC}" type="slidenum">
              <a:rPr lang="en-US" smtClean="0"/>
              <a:pPr>
                <a:defRPr/>
              </a:pPr>
              <a:t>140</a:t>
            </a:fld>
            <a:endParaRPr 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067E855-2526-4790-8A60-EAFE7FE2ACFC}" type="slidenum">
              <a:rPr lang="en-US" smtClean="0"/>
              <a:pPr>
                <a:defRPr/>
              </a:pPr>
              <a:t>141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215900"/>
            <a:ext cx="6400800" cy="304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328738"/>
            <a:ext cx="4038600" cy="457041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328738"/>
            <a:ext cx="4038600" cy="220821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689350"/>
            <a:ext cx="4038600" cy="2209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1571319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txAndMedia" preserve="1">
  <p:cSld name="Title, Text and Media Cl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215900"/>
            <a:ext cx="6400800" cy="304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328738"/>
            <a:ext cx="4038600" cy="457041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Media Placeholder 3"/>
          <p:cNvSpPr>
            <a:spLocks noGrp="1"/>
          </p:cNvSpPr>
          <p:nvPr>
            <p:ph type="media" sz="half" idx="2"/>
          </p:nvPr>
        </p:nvSpPr>
        <p:spPr>
          <a:xfrm>
            <a:off x="4648200" y="1328738"/>
            <a:ext cx="4038600" cy="4570412"/>
          </a:xfrm>
        </p:spPr>
        <p:txBody>
          <a:bodyPr/>
          <a:lstStyle/>
          <a:p>
            <a:pPr lvl="0"/>
            <a:endParaRPr lang="en-US" noProof="0" smtClean="0"/>
          </a:p>
        </p:txBody>
      </p:sp>
    </p:spTree>
    <p:extLst>
      <p:ext uri="{BB962C8B-B14F-4D97-AF65-F5344CB8AC3E}">
        <p14:creationId xmlns:p14="http://schemas.microsoft.com/office/powerpoint/2010/main" val="3976042766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215900"/>
            <a:ext cx="6400800" cy="304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28738"/>
            <a:ext cx="8229600" cy="220821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3689350"/>
            <a:ext cx="8229600" cy="2209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346685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215900"/>
            <a:ext cx="6400800" cy="304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328738"/>
            <a:ext cx="4038600" cy="457041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28738"/>
            <a:ext cx="4038600" cy="457041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669639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 preserve="1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215900"/>
            <a:ext cx="6400800" cy="304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328738"/>
            <a:ext cx="4038600" cy="457041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4648200" y="1328738"/>
            <a:ext cx="4038600" cy="4570412"/>
          </a:xfrm>
        </p:spPr>
        <p:txBody>
          <a:bodyPr/>
          <a:lstStyle/>
          <a:p>
            <a:pPr lvl="0"/>
            <a:endParaRPr lang="en-US" noProof="0" smtClean="0"/>
          </a:p>
        </p:txBody>
      </p:sp>
    </p:spTree>
    <p:extLst>
      <p:ext uri="{BB962C8B-B14F-4D97-AF65-F5344CB8AC3E}">
        <p14:creationId xmlns:p14="http://schemas.microsoft.com/office/powerpoint/2010/main" val="8441003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15900"/>
            <a:ext cx="2057400" cy="56832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15900"/>
            <a:ext cx="6019800" cy="56832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215900"/>
            <a:ext cx="6400800" cy="304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328738"/>
            <a:ext cx="4038600" cy="457041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328738"/>
            <a:ext cx="4038600" cy="220821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689350"/>
            <a:ext cx="4038600" cy="2209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Media" preserve="1">
  <p:cSld name="Title, Text and Media Cl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215900"/>
            <a:ext cx="6400800" cy="304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328738"/>
            <a:ext cx="4038600" cy="457041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Media Placeholder 3"/>
          <p:cNvSpPr>
            <a:spLocks noGrp="1"/>
          </p:cNvSpPr>
          <p:nvPr>
            <p:ph type="media" sz="half" idx="2"/>
          </p:nvPr>
        </p:nvSpPr>
        <p:spPr>
          <a:xfrm>
            <a:off x="4648200" y="1328738"/>
            <a:ext cx="4038600" cy="4570412"/>
          </a:xfrm>
        </p:spPr>
        <p:txBody>
          <a:bodyPr/>
          <a:lstStyle/>
          <a:p>
            <a:pPr lvl="0"/>
            <a:endParaRPr lang="en-US" noProof="0" smtClean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215900"/>
            <a:ext cx="6400800" cy="304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28738"/>
            <a:ext cx="8229600" cy="220821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3689350"/>
            <a:ext cx="8229600" cy="2209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215900"/>
            <a:ext cx="6400800" cy="304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328738"/>
            <a:ext cx="4038600" cy="457041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28738"/>
            <a:ext cx="4038600" cy="457041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 preserve="1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215900"/>
            <a:ext cx="6400800" cy="304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328738"/>
            <a:ext cx="4038600" cy="457041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4648200" y="1328738"/>
            <a:ext cx="4038600" cy="4570412"/>
          </a:xfrm>
        </p:spPr>
        <p:txBody>
          <a:bodyPr/>
          <a:lstStyle/>
          <a:p>
            <a:pPr lvl="0"/>
            <a:endParaRPr lang="en-US" noProof="0" smtClean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2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106" indent="0" algn="ctr">
              <a:buNone/>
              <a:defRPr/>
            </a:lvl2pPr>
            <a:lvl3pPr marL="914210" indent="0" algn="ctr">
              <a:buNone/>
              <a:defRPr/>
            </a:lvl3pPr>
            <a:lvl4pPr marL="1371316" indent="0" algn="ctr">
              <a:buNone/>
              <a:defRPr/>
            </a:lvl4pPr>
            <a:lvl5pPr marL="1828421" indent="0" algn="ctr">
              <a:buNone/>
              <a:defRPr/>
            </a:lvl5pPr>
            <a:lvl6pPr marL="2285526" indent="0" algn="ctr">
              <a:buNone/>
              <a:defRPr/>
            </a:lvl6pPr>
            <a:lvl7pPr marL="2742630" indent="0" algn="ctr">
              <a:buNone/>
              <a:defRPr/>
            </a:lvl7pPr>
            <a:lvl8pPr marL="3199736" indent="0" algn="ctr">
              <a:buNone/>
              <a:defRPr/>
            </a:lvl8pPr>
            <a:lvl9pPr marL="3656841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2"/>
          <p:cNvSpPr>
            <a:spLocks noChangeArrowheads="1"/>
          </p:cNvSpPr>
          <p:nvPr userDrawn="1"/>
        </p:nvSpPr>
        <p:spPr bwMode="auto">
          <a:xfrm>
            <a:off x="1169988" y="555609"/>
            <a:ext cx="6765925" cy="54864"/>
          </a:xfrm>
          <a:prstGeom prst="rect">
            <a:avLst/>
          </a:prstGeom>
          <a:solidFill>
            <a:schemeClr val="bg1"/>
          </a:solidFill>
          <a:ln w="12700" algn="ctr">
            <a:noFill/>
            <a:miter lim="800000"/>
            <a:headEnd/>
            <a:tailEnd/>
          </a:ln>
          <a:effectLst/>
        </p:spPr>
        <p:txBody>
          <a:bodyPr lIns="90469" tIns="44441" rIns="90469" bIns="44441" anchor="ctr">
            <a:spAutoFit/>
          </a:bodyPr>
          <a:lstStyle/>
          <a:p>
            <a:pPr algn="l" eaLnBrk="0" hangingPunct="0">
              <a:spcBef>
                <a:spcPct val="0"/>
              </a:spcBef>
              <a:defRPr/>
            </a:pPr>
            <a:endParaRPr lang="en-US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5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06" indent="0">
              <a:buNone/>
              <a:defRPr sz="1800"/>
            </a:lvl2pPr>
            <a:lvl3pPr marL="914210" indent="0">
              <a:buNone/>
              <a:defRPr sz="1600"/>
            </a:lvl3pPr>
            <a:lvl4pPr marL="1371316" indent="0">
              <a:buNone/>
              <a:defRPr sz="1400"/>
            </a:lvl4pPr>
            <a:lvl5pPr marL="1828421" indent="0">
              <a:buNone/>
              <a:defRPr sz="1400"/>
            </a:lvl5pPr>
            <a:lvl6pPr marL="2285526" indent="0">
              <a:buNone/>
              <a:defRPr sz="1400"/>
            </a:lvl6pPr>
            <a:lvl7pPr marL="2742630" indent="0">
              <a:buNone/>
              <a:defRPr sz="1400"/>
            </a:lvl7pPr>
            <a:lvl8pPr marL="3199736" indent="0">
              <a:buNone/>
              <a:defRPr sz="1400"/>
            </a:lvl8pPr>
            <a:lvl9pPr marL="3656841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28740"/>
            <a:ext cx="4038600" cy="45704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28740"/>
            <a:ext cx="4038600" cy="45704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4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06" indent="0">
              <a:buNone/>
              <a:defRPr sz="2000" b="1"/>
            </a:lvl2pPr>
            <a:lvl3pPr marL="914210" indent="0">
              <a:buNone/>
              <a:defRPr sz="1800" b="1"/>
            </a:lvl3pPr>
            <a:lvl4pPr marL="1371316" indent="0">
              <a:buNone/>
              <a:defRPr sz="1600" b="1"/>
            </a:lvl4pPr>
            <a:lvl5pPr marL="1828421" indent="0">
              <a:buNone/>
              <a:defRPr sz="1600" b="1"/>
            </a:lvl5pPr>
            <a:lvl6pPr marL="2285526" indent="0">
              <a:buNone/>
              <a:defRPr sz="1600" b="1"/>
            </a:lvl6pPr>
            <a:lvl7pPr marL="2742630" indent="0">
              <a:buNone/>
              <a:defRPr sz="1600" b="1"/>
            </a:lvl7pPr>
            <a:lvl8pPr marL="3199736" indent="0">
              <a:buNone/>
              <a:defRPr sz="1600" b="1"/>
            </a:lvl8pPr>
            <a:lvl9pPr marL="3656841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4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06" indent="0">
              <a:buNone/>
              <a:defRPr sz="2000" b="1"/>
            </a:lvl2pPr>
            <a:lvl3pPr marL="914210" indent="0">
              <a:buNone/>
              <a:defRPr sz="1800" b="1"/>
            </a:lvl3pPr>
            <a:lvl4pPr marL="1371316" indent="0">
              <a:buNone/>
              <a:defRPr sz="1600" b="1"/>
            </a:lvl4pPr>
            <a:lvl5pPr marL="1828421" indent="0">
              <a:buNone/>
              <a:defRPr sz="1600" b="1"/>
            </a:lvl5pPr>
            <a:lvl6pPr marL="2285526" indent="0">
              <a:buNone/>
              <a:defRPr sz="1600" b="1"/>
            </a:lvl6pPr>
            <a:lvl7pPr marL="2742630" indent="0">
              <a:buNone/>
              <a:defRPr sz="1600" b="1"/>
            </a:lvl7pPr>
            <a:lvl8pPr marL="3199736" indent="0">
              <a:buNone/>
              <a:defRPr sz="1600" b="1"/>
            </a:lvl8pPr>
            <a:lvl9pPr marL="3656841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2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06" indent="0">
              <a:buNone/>
              <a:defRPr sz="1200"/>
            </a:lvl2pPr>
            <a:lvl3pPr marL="914210" indent="0">
              <a:buNone/>
              <a:defRPr sz="1000"/>
            </a:lvl3pPr>
            <a:lvl4pPr marL="1371316" indent="0">
              <a:buNone/>
              <a:defRPr sz="900"/>
            </a:lvl4pPr>
            <a:lvl5pPr marL="1828421" indent="0">
              <a:buNone/>
              <a:defRPr sz="900"/>
            </a:lvl5pPr>
            <a:lvl6pPr marL="2285526" indent="0">
              <a:buNone/>
              <a:defRPr sz="900"/>
            </a:lvl6pPr>
            <a:lvl7pPr marL="2742630" indent="0">
              <a:buNone/>
              <a:defRPr sz="900"/>
            </a:lvl7pPr>
            <a:lvl8pPr marL="3199736" indent="0">
              <a:buNone/>
              <a:defRPr sz="900"/>
            </a:lvl8pPr>
            <a:lvl9pPr marL="3656841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06" indent="0">
              <a:buNone/>
              <a:defRPr sz="2800"/>
            </a:lvl2pPr>
            <a:lvl3pPr marL="914210" indent="0">
              <a:buNone/>
              <a:defRPr sz="2400"/>
            </a:lvl3pPr>
            <a:lvl4pPr marL="1371316" indent="0">
              <a:buNone/>
              <a:defRPr sz="2000"/>
            </a:lvl4pPr>
            <a:lvl5pPr marL="1828421" indent="0">
              <a:buNone/>
              <a:defRPr sz="2000"/>
            </a:lvl5pPr>
            <a:lvl6pPr marL="2285526" indent="0">
              <a:buNone/>
              <a:defRPr sz="2000"/>
            </a:lvl6pPr>
            <a:lvl7pPr marL="2742630" indent="0">
              <a:buNone/>
              <a:defRPr sz="2000"/>
            </a:lvl7pPr>
            <a:lvl8pPr marL="3199736" indent="0">
              <a:buNone/>
              <a:defRPr sz="2000"/>
            </a:lvl8pPr>
            <a:lvl9pPr marL="3656841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106" indent="0">
              <a:buNone/>
              <a:defRPr sz="1200"/>
            </a:lvl2pPr>
            <a:lvl3pPr marL="914210" indent="0">
              <a:buNone/>
              <a:defRPr sz="1000"/>
            </a:lvl3pPr>
            <a:lvl4pPr marL="1371316" indent="0">
              <a:buNone/>
              <a:defRPr sz="900"/>
            </a:lvl4pPr>
            <a:lvl5pPr marL="1828421" indent="0">
              <a:buNone/>
              <a:defRPr sz="900"/>
            </a:lvl5pPr>
            <a:lvl6pPr marL="2285526" indent="0">
              <a:buNone/>
              <a:defRPr sz="900"/>
            </a:lvl6pPr>
            <a:lvl7pPr marL="2742630" indent="0">
              <a:buNone/>
              <a:defRPr sz="900"/>
            </a:lvl7pPr>
            <a:lvl8pPr marL="3199736" indent="0">
              <a:buNone/>
              <a:defRPr sz="900"/>
            </a:lvl8pPr>
            <a:lvl9pPr marL="3656841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1" y="215902"/>
            <a:ext cx="2057400" cy="56832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15902"/>
            <a:ext cx="6019800" cy="56832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215900"/>
            <a:ext cx="6400800" cy="304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328740"/>
            <a:ext cx="4038600" cy="457041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328738"/>
            <a:ext cx="4038600" cy="220821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689350"/>
            <a:ext cx="4038600" cy="2209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xAndMedia" preserve="1">
  <p:cSld name="Title, Text and Media Cl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215900"/>
            <a:ext cx="6400800" cy="304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328740"/>
            <a:ext cx="4038600" cy="457041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Media Placeholder 3"/>
          <p:cNvSpPr>
            <a:spLocks noGrp="1"/>
          </p:cNvSpPr>
          <p:nvPr>
            <p:ph type="media" sz="half" idx="2"/>
          </p:nvPr>
        </p:nvSpPr>
        <p:spPr>
          <a:xfrm>
            <a:off x="4648200" y="1328740"/>
            <a:ext cx="4038600" cy="4570412"/>
          </a:xfrm>
        </p:spPr>
        <p:txBody>
          <a:bodyPr/>
          <a:lstStyle/>
          <a:p>
            <a:pPr lvl="0"/>
            <a:endParaRPr lang="en-US" noProof="0" smtClean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215900"/>
            <a:ext cx="6400800" cy="304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28738"/>
            <a:ext cx="8229600" cy="220821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3689350"/>
            <a:ext cx="8229600" cy="2209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215900"/>
            <a:ext cx="6400800" cy="304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328740"/>
            <a:ext cx="4038600" cy="457041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28740"/>
            <a:ext cx="4038600" cy="457041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 preserve="1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215900"/>
            <a:ext cx="6400800" cy="304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328740"/>
            <a:ext cx="4038600" cy="457041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4648200" y="1328740"/>
            <a:ext cx="4038600" cy="4570412"/>
          </a:xfrm>
        </p:spPr>
        <p:txBody>
          <a:bodyPr/>
          <a:lstStyle/>
          <a:p>
            <a:pPr lvl="0"/>
            <a:endParaRPr lang="en-US" noProof="0" smtClean="0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4pPr>
              <a:defRPr sz="1600" b="0"/>
            </a:lvl4pPr>
            <a:lvl5pPr>
              <a:defRPr sz="16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28738"/>
            <a:ext cx="4038600" cy="45704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28738"/>
            <a:ext cx="4038600" cy="45704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28738"/>
            <a:ext cx="4038600" cy="45704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28738"/>
            <a:ext cx="4038600" cy="45704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15900"/>
            <a:ext cx="2057400" cy="56832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15900"/>
            <a:ext cx="6019800" cy="56832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215900"/>
            <a:ext cx="6400800" cy="304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328738"/>
            <a:ext cx="4038600" cy="457041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328738"/>
            <a:ext cx="4038600" cy="220821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689350"/>
            <a:ext cx="4038600" cy="2209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Media" preserve="1">
  <p:cSld name="Title, Text and Media Cl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215900"/>
            <a:ext cx="6400800" cy="304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328738"/>
            <a:ext cx="4038600" cy="457041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Media Placeholder 3"/>
          <p:cNvSpPr>
            <a:spLocks noGrp="1"/>
          </p:cNvSpPr>
          <p:nvPr>
            <p:ph type="media" sz="half" idx="2"/>
          </p:nvPr>
        </p:nvSpPr>
        <p:spPr>
          <a:xfrm>
            <a:off x="4648200" y="1328738"/>
            <a:ext cx="4038600" cy="4570412"/>
          </a:xfrm>
        </p:spPr>
        <p:txBody>
          <a:bodyPr/>
          <a:lstStyle/>
          <a:p>
            <a:pPr lvl="0"/>
            <a:endParaRPr lang="en-US" noProof="0" smtClean="0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215900"/>
            <a:ext cx="6400800" cy="304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28738"/>
            <a:ext cx="8229600" cy="220821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3689350"/>
            <a:ext cx="8229600" cy="2209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215900"/>
            <a:ext cx="6400800" cy="304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328738"/>
            <a:ext cx="4038600" cy="457041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28738"/>
            <a:ext cx="4038600" cy="457041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 preserve="1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215900"/>
            <a:ext cx="6400800" cy="304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328738"/>
            <a:ext cx="4038600" cy="457041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4648200" y="1328738"/>
            <a:ext cx="4038600" cy="4570412"/>
          </a:xfrm>
        </p:spPr>
        <p:txBody>
          <a:bodyPr/>
          <a:lstStyle/>
          <a:p>
            <a:pPr lvl="0"/>
            <a:endParaRPr lang="en-US" noProof="0" smtClean="0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 preserve="1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215900"/>
            <a:ext cx="6400800" cy="304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328738"/>
            <a:ext cx="4038600" cy="457041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4648200" y="1328738"/>
            <a:ext cx="4038600" cy="4570412"/>
          </a:xfrm>
        </p:spPr>
        <p:txBody>
          <a:bodyPr/>
          <a:lstStyle/>
          <a:p>
            <a:pPr lvl="0"/>
            <a:endParaRPr lang="en-US" noProof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948" name="Rectangle 4"/>
          <p:cNvSpPr>
            <a:spLocks noGrp="1" noChangeArrowheads="1"/>
          </p:cNvSpPr>
          <p:nvPr>
            <p:ph type="subTitle" sz="quarter" idx="1" hasCustomPrompt="1"/>
          </p:nvPr>
        </p:nvSpPr>
        <p:spPr>
          <a:xfrm>
            <a:off x="684611" y="4230256"/>
            <a:ext cx="5611092" cy="1038410"/>
          </a:xfrm>
          <a:prstGeom prst="rect">
            <a:avLst/>
          </a:prstGeom>
        </p:spPr>
        <p:txBody>
          <a:bodyPr anchor="t"/>
          <a:lstStyle>
            <a:lvl1pPr marL="0" indent="0">
              <a:buFontTx/>
              <a:buNone/>
              <a:defRPr sz="1800" b="0" i="0" cap="none">
                <a:solidFill>
                  <a:srgbClr val="9CA0A6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56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4611" y="3017980"/>
            <a:ext cx="7697389" cy="1066800"/>
          </a:xfrm>
          <a:prstGeom prst="rect">
            <a:avLst/>
          </a:prstGeom>
        </p:spPr>
        <p:txBody>
          <a:bodyPr anchor="b"/>
          <a:lstStyle>
            <a:lvl1pPr>
              <a:lnSpc>
                <a:spcPct val="95000"/>
              </a:lnSpc>
              <a:spcBef>
                <a:spcPct val="100000"/>
              </a:spcBef>
              <a:defRPr sz="4000" b="0" i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4611" y="685800"/>
            <a:ext cx="8054608" cy="533400"/>
          </a:xfrm>
          <a:prstGeom prst="rect">
            <a:avLst/>
          </a:prstGeom>
        </p:spPr>
        <p:txBody>
          <a:bodyPr anchor="b" anchorCtr="0"/>
          <a:lstStyle>
            <a:lvl1pPr>
              <a:defRPr sz="3200" cap="none">
                <a:solidFill>
                  <a:srgbClr val="53D2FF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53109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684611" y="685800"/>
            <a:ext cx="8054608" cy="533400"/>
          </a:xfrm>
          <a:prstGeom prst="rect">
            <a:avLst/>
          </a:prstGeom>
        </p:spPr>
        <p:txBody>
          <a:bodyPr anchor="b" anchorCtr="0"/>
          <a:lstStyle>
            <a:lvl1pPr>
              <a:defRPr sz="3200" cap="none">
                <a:solidFill>
                  <a:srgbClr val="53D2FF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684611" y="1447800"/>
            <a:ext cx="8229600" cy="452596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80"/>
              </a:lnSpc>
              <a:buNone/>
              <a:defRPr>
                <a:solidFill>
                  <a:schemeClr val="bg1"/>
                </a:solidFill>
              </a:defRPr>
            </a:lvl1pPr>
            <a:lvl2pPr marL="457200" indent="0">
              <a:lnSpc>
                <a:spcPts val="2400"/>
              </a:lnSpc>
              <a:buFont typeface="Arial" pitchFamily="34" charset="0"/>
              <a:buNone/>
              <a:defRPr sz="2000">
                <a:solidFill>
                  <a:srgbClr val="9CA0A6"/>
                </a:solidFill>
              </a:defRPr>
            </a:lvl2pPr>
            <a:lvl3pPr>
              <a:lnSpc>
                <a:spcPts val="2400"/>
              </a:lnSpc>
              <a:buNone/>
              <a:defRPr sz="1800">
                <a:solidFill>
                  <a:srgbClr val="9CA0A6"/>
                </a:solidFill>
              </a:defRPr>
            </a:lvl3pPr>
            <a:lvl4pPr>
              <a:lnSpc>
                <a:spcPts val="2400"/>
              </a:lnSpc>
              <a:buNone/>
              <a:defRPr sz="1800">
                <a:solidFill>
                  <a:srgbClr val="9CA0A6"/>
                </a:solidFill>
              </a:defRPr>
            </a:lvl4pPr>
            <a:lvl5pPr>
              <a:lnSpc>
                <a:spcPts val="2400"/>
              </a:lnSpc>
              <a:buNone/>
              <a:defRPr sz="1800">
                <a:solidFill>
                  <a:srgbClr val="9CA0A6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50575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684611" y="1447800"/>
            <a:ext cx="4115989" cy="4945780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ts val="2880"/>
              </a:lnSpc>
              <a:spcBef>
                <a:spcPts val="600"/>
              </a:spcBef>
              <a:spcAft>
                <a:spcPts val="600"/>
              </a:spcAft>
              <a:buNone/>
              <a:defRPr sz="2400" b="0" i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lnSpc>
                <a:spcPts val="2400"/>
              </a:lnSpc>
              <a:spcBef>
                <a:spcPts val="600"/>
              </a:spcBef>
              <a:spcAft>
                <a:spcPts val="600"/>
              </a:spcAft>
              <a:buNone/>
              <a:defRPr sz="2000">
                <a:solidFill>
                  <a:srgbClr val="9CA0A6"/>
                </a:solidFill>
                <a:latin typeface="Arial" pitchFamily="34" charset="0"/>
                <a:cs typeface="Arial" pitchFamily="34" charset="0"/>
              </a:defRPr>
            </a:lvl2pPr>
            <a:lvl3pPr marL="914400" indent="0">
              <a:lnSpc>
                <a:spcPts val="2400"/>
              </a:lnSpc>
              <a:spcBef>
                <a:spcPts val="600"/>
              </a:spcBef>
              <a:spcAft>
                <a:spcPts val="600"/>
              </a:spcAft>
              <a:buNone/>
              <a:defRPr sz="1800">
                <a:solidFill>
                  <a:srgbClr val="9CA0A6"/>
                </a:solidFill>
                <a:latin typeface="Arial" pitchFamily="34" charset="0"/>
                <a:cs typeface="Arial" pitchFamily="34" charset="0"/>
              </a:defRPr>
            </a:lvl3pPr>
            <a:lvl4pPr marL="1371600" indent="0">
              <a:lnSpc>
                <a:spcPts val="2400"/>
              </a:lnSpc>
              <a:spcBef>
                <a:spcPts val="600"/>
              </a:spcBef>
              <a:spcAft>
                <a:spcPts val="600"/>
              </a:spcAft>
              <a:buNone/>
              <a:defRPr sz="1800">
                <a:solidFill>
                  <a:srgbClr val="9CA0A6"/>
                </a:solidFill>
                <a:latin typeface="Arial" pitchFamily="34" charset="0"/>
                <a:cs typeface="Arial" pitchFamily="34" charset="0"/>
              </a:defRPr>
            </a:lvl4pPr>
            <a:lvl5pPr marL="1828800" indent="0">
              <a:lnSpc>
                <a:spcPts val="2400"/>
              </a:lnSpc>
              <a:spcBef>
                <a:spcPts val="600"/>
              </a:spcBef>
              <a:spcAft>
                <a:spcPts val="600"/>
              </a:spcAft>
              <a:buNone/>
              <a:defRPr sz="1800">
                <a:solidFill>
                  <a:srgbClr val="9CA0A6"/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684611" y="685800"/>
            <a:ext cx="8054608" cy="533400"/>
          </a:xfrm>
          <a:prstGeom prst="rect">
            <a:avLst/>
          </a:prstGeom>
        </p:spPr>
        <p:txBody>
          <a:bodyPr anchor="b" anchorCtr="0"/>
          <a:lstStyle>
            <a:lvl1pPr>
              <a:defRPr sz="3200" cap="none">
                <a:solidFill>
                  <a:srgbClr val="53D2FF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50575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6172199"/>
            <a:ext cx="9144000" cy="685800"/>
          </a:xfrm>
          <a:prstGeom prst="rect">
            <a:avLst/>
          </a:prstGeom>
          <a:solidFill>
            <a:srgbClr val="53D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684611" y="3105150"/>
            <a:ext cx="5563789" cy="1600203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44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>
                <a:latin typeface="HelveticaNeueLT Std Thin" pitchFamily="34" charset="0"/>
              </a:defRPr>
            </a:lvl2pPr>
            <a:lvl3pPr marL="914400" indent="0">
              <a:buNone/>
              <a:defRPr sz="2000">
                <a:latin typeface="HelveticaNeueLT Std Thin" pitchFamily="34" charset="0"/>
              </a:defRPr>
            </a:lvl3pPr>
            <a:lvl4pPr marL="1371600" indent="0">
              <a:buNone/>
              <a:defRPr sz="1800">
                <a:latin typeface="HelveticaNeueLT Std Thin" pitchFamily="34" charset="0"/>
              </a:defRPr>
            </a:lvl4pPr>
            <a:lvl5pPr marL="1828800" indent="0">
              <a:buNone/>
              <a:defRPr sz="1600">
                <a:latin typeface="HelveticaNeueLT Std Thin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13" name="Picture 12" descr="stanford.JPG"/>
          <p:cNvPicPr>
            <a:picLocks noChangeAspect="1"/>
          </p:cNvPicPr>
          <p:nvPr userDrawn="1"/>
        </p:nvPicPr>
        <p:blipFill>
          <a:blip r:embed="rId2" cstate="print"/>
          <a:srcRect l="381" t="5944"/>
          <a:stretch>
            <a:fillRect/>
          </a:stretch>
        </p:blipFill>
        <p:spPr>
          <a:xfrm>
            <a:off x="3829050" y="6443141"/>
            <a:ext cx="1485900" cy="16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3109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plas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tan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2709208" y="2809875"/>
            <a:ext cx="3589060" cy="96387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4/25/2013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8883819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4/25/2013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1478481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4/25/2013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07510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4/25/2013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5698947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4/25/2013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993130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4/25/2013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7701092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4/25/2013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5625338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4/25/2013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8394200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4/25/2013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611684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4/25/2013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3244128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4/25/2013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198849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354" y="2130848"/>
            <a:ext cx="7773293" cy="1470049"/>
          </a:xfrm>
          <a:prstGeom prst="rect">
            <a:avLst/>
          </a:prstGeom>
        </p:spPr>
        <p:txBody>
          <a:bodyPr vert="horz" lIns="64291" tIns="32146" rIns="64291" bIns="32146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824" y="3886647"/>
            <a:ext cx="6400354" cy="1752451"/>
          </a:xfrm>
          <a:prstGeom prst="rect">
            <a:avLst/>
          </a:prstGeom>
        </p:spPr>
        <p:txBody>
          <a:bodyPr vert="horz" lIns="64291" tIns="32146" rIns="64291" bIns="32146"/>
          <a:lstStyle>
            <a:lvl1pPr marL="0" indent="0" algn="ctr">
              <a:buNone/>
              <a:defRPr/>
            </a:lvl1pPr>
            <a:lvl2pPr marL="321457" indent="0" algn="ctr">
              <a:buNone/>
              <a:defRPr/>
            </a:lvl2pPr>
            <a:lvl3pPr marL="642915" indent="0" algn="ctr">
              <a:buNone/>
              <a:defRPr/>
            </a:lvl3pPr>
            <a:lvl4pPr marL="964372" indent="0" algn="ctr">
              <a:buNone/>
              <a:defRPr/>
            </a:lvl4pPr>
            <a:lvl5pPr marL="1285829" indent="0" algn="ctr">
              <a:buNone/>
              <a:defRPr/>
            </a:lvl5pPr>
            <a:lvl6pPr marL="1607287" indent="0" algn="ctr">
              <a:buNone/>
              <a:defRPr/>
            </a:lvl6pPr>
            <a:lvl7pPr marL="1928744" indent="0" algn="ctr">
              <a:buNone/>
              <a:defRPr/>
            </a:lvl7pPr>
            <a:lvl8pPr marL="2250201" indent="0" algn="ctr">
              <a:buNone/>
              <a:defRPr/>
            </a:lvl8pPr>
            <a:lvl9pPr marL="2571659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26508"/>
      </p:ext>
    </p:extLst>
  </p:cSld>
  <p:clrMapOvr>
    <a:masterClrMapping/>
  </p:clrMapOvr>
  <p:transition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647" y="274588"/>
            <a:ext cx="8228707" cy="1143000"/>
          </a:xfrm>
          <a:prstGeom prst="rect">
            <a:avLst/>
          </a:prstGeom>
        </p:spPr>
        <p:txBody>
          <a:bodyPr vert="horz" lIns="64291" tIns="32146" rIns="64291" bIns="32146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647" y="1600647"/>
            <a:ext cx="8228707" cy="4525119"/>
          </a:xfrm>
          <a:prstGeom prst="rect">
            <a:avLst/>
          </a:prstGeom>
        </p:spPr>
        <p:txBody>
          <a:bodyPr vert="horz" lIns="64291" tIns="32146" rIns="64291" bIns="32146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145719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189" y="4406801"/>
            <a:ext cx="7772176" cy="1361777"/>
          </a:xfrm>
          <a:prstGeom prst="rect">
            <a:avLst/>
          </a:prstGeom>
        </p:spPr>
        <p:txBody>
          <a:bodyPr vert="horz" lIns="64291" tIns="32146" rIns="64291" bIns="32146" anchor="t"/>
          <a:lstStyle>
            <a:lvl1pPr algn="l">
              <a:defRPr sz="28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189" y="2906613"/>
            <a:ext cx="7772176" cy="1500188"/>
          </a:xfrm>
          <a:prstGeom prst="rect">
            <a:avLst/>
          </a:prstGeom>
        </p:spPr>
        <p:txBody>
          <a:bodyPr vert="horz" lIns="64291" tIns="32146" rIns="64291" bIns="32146" anchor="b"/>
          <a:lstStyle>
            <a:lvl1pPr marL="0" indent="0">
              <a:buNone/>
              <a:defRPr sz="1400"/>
            </a:lvl1pPr>
            <a:lvl2pPr marL="321457" indent="0">
              <a:buNone/>
              <a:defRPr sz="1300"/>
            </a:lvl2pPr>
            <a:lvl3pPr marL="642915" indent="0">
              <a:buNone/>
              <a:defRPr sz="1100"/>
            </a:lvl3pPr>
            <a:lvl4pPr marL="964372" indent="0">
              <a:buNone/>
              <a:defRPr sz="1000"/>
            </a:lvl4pPr>
            <a:lvl5pPr marL="1285829" indent="0">
              <a:buNone/>
              <a:defRPr sz="1000"/>
            </a:lvl5pPr>
            <a:lvl6pPr marL="1607287" indent="0">
              <a:buNone/>
              <a:defRPr sz="1000"/>
            </a:lvl6pPr>
            <a:lvl7pPr marL="1928744" indent="0">
              <a:buNone/>
              <a:defRPr sz="1000"/>
            </a:lvl7pPr>
            <a:lvl8pPr marL="2250201" indent="0">
              <a:buNone/>
              <a:defRPr sz="1000"/>
            </a:lvl8pPr>
            <a:lvl9pPr marL="2571659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0838183"/>
      </p:ext>
    </p:extLst>
  </p:cSld>
  <p:clrMapOvr>
    <a:masterClrMapping/>
  </p:clrMapOvr>
  <p:transition/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647" y="274588"/>
            <a:ext cx="8228707" cy="1143000"/>
          </a:xfrm>
          <a:prstGeom prst="rect">
            <a:avLst/>
          </a:prstGeom>
        </p:spPr>
        <p:txBody>
          <a:bodyPr vert="horz" lIns="64291" tIns="32146" rIns="64291" bIns="32146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647" y="1600647"/>
            <a:ext cx="4060775" cy="4525119"/>
          </a:xfrm>
          <a:prstGeom prst="rect">
            <a:avLst/>
          </a:prstGeom>
        </p:spPr>
        <p:txBody>
          <a:bodyPr vert="horz" lIns="64291" tIns="32146" rIns="64291" bIns="32146"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5579" y="1600647"/>
            <a:ext cx="4060775" cy="4525119"/>
          </a:xfrm>
          <a:prstGeom prst="rect">
            <a:avLst/>
          </a:prstGeom>
        </p:spPr>
        <p:txBody>
          <a:bodyPr vert="horz" lIns="64291" tIns="32146" rIns="64291" bIns="32146"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791238"/>
      </p:ext>
    </p:extLst>
  </p:cSld>
  <p:clrMapOvr>
    <a:masterClrMapping/>
  </p:clrMapOvr>
  <p:transition/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647" y="274588"/>
            <a:ext cx="8228707" cy="1143000"/>
          </a:xfrm>
          <a:prstGeom prst="rect">
            <a:avLst/>
          </a:prstGeom>
        </p:spPr>
        <p:txBody>
          <a:bodyPr vert="horz" lIns="64291" tIns="32146" rIns="64291" bIns="32146"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647" y="1534791"/>
            <a:ext cx="4039568" cy="639589"/>
          </a:xfrm>
          <a:prstGeom prst="rect">
            <a:avLst/>
          </a:prstGeom>
        </p:spPr>
        <p:txBody>
          <a:bodyPr vert="horz" lIns="64291" tIns="32146" rIns="64291" bIns="32146" anchor="b"/>
          <a:lstStyle>
            <a:lvl1pPr marL="0" indent="0">
              <a:buNone/>
              <a:defRPr sz="1700" b="1"/>
            </a:lvl1pPr>
            <a:lvl2pPr marL="321457" indent="0">
              <a:buNone/>
              <a:defRPr sz="1400" b="1"/>
            </a:lvl2pPr>
            <a:lvl3pPr marL="642915" indent="0">
              <a:buNone/>
              <a:defRPr sz="1300" b="1"/>
            </a:lvl3pPr>
            <a:lvl4pPr marL="964372" indent="0">
              <a:buNone/>
              <a:defRPr sz="1100" b="1"/>
            </a:lvl4pPr>
            <a:lvl5pPr marL="1285829" indent="0">
              <a:buNone/>
              <a:defRPr sz="1100" b="1"/>
            </a:lvl5pPr>
            <a:lvl6pPr marL="1607287" indent="0">
              <a:buNone/>
              <a:defRPr sz="1100" b="1"/>
            </a:lvl6pPr>
            <a:lvl7pPr marL="1928744" indent="0">
              <a:buNone/>
              <a:defRPr sz="1100" b="1"/>
            </a:lvl7pPr>
            <a:lvl8pPr marL="2250201" indent="0">
              <a:buNone/>
              <a:defRPr sz="1100" b="1"/>
            </a:lvl8pPr>
            <a:lvl9pPr marL="2571659" indent="0">
              <a:buNone/>
              <a:defRPr sz="11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647" y="2174379"/>
            <a:ext cx="4039568" cy="3951387"/>
          </a:xfrm>
          <a:prstGeom prst="rect">
            <a:avLst/>
          </a:prstGeom>
        </p:spPr>
        <p:txBody>
          <a:bodyPr vert="horz" lIns="64291" tIns="32146" rIns="64291" bIns="32146"/>
          <a:lstStyle>
            <a:lvl1pPr>
              <a:defRPr sz="1700"/>
            </a:lvl1pPr>
            <a:lvl2pPr>
              <a:defRPr sz="1400"/>
            </a:lvl2pPr>
            <a:lvl3pPr>
              <a:defRPr sz="13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4555" y="1534791"/>
            <a:ext cx="4041799" cy="639589"/>
          </a:xfrm>
          <a:prstGeom prst="rect">
            <a:avLst/>
          </a:prstGeom>
        </p:spPr>
        <p:txBody>
          <a:bodyPr vert="horz" lIns="64291" tIns="32146" rIns="64291" bIns="32146" anchor="b"/>
          <a:lstStyle>
            <a:lvl1pPr marL="0" indent="0">
              <a:buNone/>
              <a:defRPr sz="1700" b="1"/>
            </a:lvl1pPr>
            <a:lvl2pPr marL="321457" indent="0">
              <a:buNone/>
              <a:defRPr sz="1400" b="1"/>
            </a:lvl2pPr>
            <a:lvl3pPr marL="642915" indent="0">
              <a:buNone/>
              <a:defRPr sz="1300" b="1"/>
            </a:lvl3pPr>
            <a:lvl4pPr marL="964372" indent="0">
              <a:buNone/>
              <a:defRPr sz="1100" b="1"/>
            </a:lvl4pPr>
            <a:lvl5pPr marL="1285829" indent="0">
              <a:buNone/>
              <a:defRPr sz="1100" b="1"/>
            </a:lvl5pPr>
            <a:lvl6pPr marL="1607287" indent="0">
              <a:buNone/>
              <a:defRPr sz="1100" b="1"/>
            </a:lvl6pPr>
            <a:lvl7pPr marL="1928744" indent="0">
              <a:buNone/>
              <a:defRPr sz="1100" b="1"/>
            </a:lvl7pPr>
            <a:lvl8pPr marL="2250201" indent="0">
              <a:buNone/>
              <a:defRPr sz="1100" b="1"/>
            </a:lvl8pPr>
            <a:lvl9pPr marL="2571659" indent="0">
              <a:buNone/>
              <a:defRPr sz="11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4555" y="2174379"/>
            <a:ext cx="4041799" cy="3951387"/>
          </a:xfrm>
          <a:prstGeom prst="rect">
            <a:avLst/>
          </a:prstGeom>
        </p:spPr>
        <p:txBody>
          <a:bodyPr vert="horz" lIns="64291" tIns="32146" rIns="64291" bIns="32146"/>
          <a:lstStyle>
            <a:lvl1pPr>
              <a:defRPr sz="1700"/>
            </a:lvl1pPr>
            <a:lvl2pPr>
              <a:defRPr sz="1400"/>
            </a:lvl2pPr>
            <a:lvl3pPr>
              <a:defRPr sz="13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1330468"/>
      </p:ext>
    </p:extLst>
  </p:cSld>
  <p:clrMapOvr>
    <a:masterClrMapping/>
  </p:clrMapOvr>
  <p:transition/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647" y="274588"/>
            <a:ext cx="8228707" cy="1143000"/>
          </a:xfrm>
          <a:prstGeom prst="rect">
            <a:avLst/>
          </a:prstGeom>
        </p:spPr>
        <p:txBody>
          <a:bodyPr vert="horz" lIns="64291" tIns="32146" rIns="64291" bIns="32146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361545"/>
      </p:ext>
    </p:extLst>
  </p:cSld>
  <p:clrMapOvr>
    <a:masterClrMapping/>
  </p:clrMapOvr>
  <p:transition/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03274098"/>
      </p:ext>
    </p:extLst>
  </p:cSld>
  <p:clrMapOvr>
    <a:masterClrMapping/>
  </p:clrMapOvr>
  <p:transition/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647" y="273473"/>
            <a:ext cx="3008189" cy="1161975"/>
          </a:xfrm>
          <a:prstGeom prst="rect">
            <a:avLst/>
          </a:prstGeom>
        </p:spPr>
        <p:txBody>
          <a:bodyPr vert="horz" lIns="64291" tIns="32146" rIns="64291" bIns="32146" anchor="b"/>
          <a:lstStyle>
            <a:lvl1pPr algn="l">
              <a:defRPr sz="14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224" y="273472"/>
            <a:ext cx="5111130" cy="5852294"/>
          </a:xfrm>
          <a:prstGeom prst="rect">
            <a:avLst/>
          </a:prstGeom>
        </p:spPr>
        <p:txBody>
          <a:bodyPr vert="horz" lIns="64291" tIns="32146" rIns="64291" bIns="32146"/>
          <a:lstStyle>
            <a:lvl1pPr>
              <a:defRPr sz="2200"/>
            </a:lvl1pPr>
            <a:lvl2pPr>
              <a:defRPr sz="2000"/>
            </a:lvl2pPr>
            <a:lvl3pPr>
              <a:defRPr sz="17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647" y="1435448"/>
            <a:ext cx="3008189" cy="4690318"/>
          </a:xfrm>
          <a:prstGeom prst="rect">
            <a:avLst/>
          </a:prstGeom>
        </p:spPr>
        <p:txBody>
          <a:bodyPr vert="horz" lIns="64291" tIns="32146" rIns="64291" bIns="32146"/>
          <a:lstStyle>
            <a:lvl1pPr marL="0" indent="0">
              <a:buNone/>
              <a:defRPr sz="1000"/>
            </a:lvl1pPr>
            <a:lvl2pPr marL="321457" indent="0">
              <a:buNone/>
              <a:defRPr sz="800"/>
            </a:lvl2pPr>
            <a:lvl3pPr marL="642915" indent="0">
              <a:buNone/>
              <a:defRPr sz="700"/>
            </a:lvl3pPr>
            <a:lvl4pPr marL="964372" indent="0">
              <a:buNone/>
              <a:defRPr sz="600"/>
            </a:lvl4pPr>
            <a:lvl5pPr marL="1285829" indent="0">
              <a:buNone/>
              <a:defRPr sz="600"/>
            </a:lvl5pPr>
            <a:lvl6pPr marL="1607287" indent="0">
              <a:buNone/>
              <a:defRPr sz="600"/>
            </a:lvl6pPr>
            <a:lvl7pPr marL="1928744" indent="0">
              <a:buNone/>
              <a:defRPr sz="600"/>
            </a:lvl7pPr>
            <a:lvl8pPr marL="2250201" indent="0">
              <a:buNone/>
              <a:defRPr sz="600"/>
            </a:lvl8pPr>
            <a:lvl9pPr marL="2571659" indent="0">
              <a:buNone/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41651442"/>
      </p:ext>
    </p:extLst>
  </p:cSld>
  <p:clrMapOvr>
    <a:masterClrMapping/>
  </p:clrMapOvr>
  <p:transition/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635" y="4800824"/>
            <a:ext cx="5486177" cy="567035"/>
          </a:xfrm>
          <a:prstGeom prst="rect">
            <a:avLst/>
          </a:prstGeom>
        </p:spPr>
        <p:txBody>
          <a:bodyPr vert="horz" lIns="64291" tIns="32146" rIns="64291" bIns="32146" anchor="b"/>
          <a:lstStyle>
            <a:lvl1pPr algn="l">
              <a:defRPr sz="14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635" y="612800"/>
            <a:ext cx="5486177" cy="4114354"/>
          </a:xfrm>
          <a:prstGeom prst="rect">
            <a:avLst/>
          </a:prstGeom>
        </p:spPr>
        <p:txBody>
          <a:bodyPr vert="horz" lIns="64291" tIns="32146" rIns="64291" bIns="32146"/>
          <a:lstStyle>
            <a:lvl1pPr marL="0" indent="0">
              <a:buNone/>
              <a:defRPr sz="2200"/>
            </a:lvl1pPr>
            <a:lvl2pPr marL="321457" indent="0">
              <a:buNone/>
              <a:defRPr sz="2000"/>
            </a:lvl2pPr>
            <a:lvl3pPr marL="642915" indent="0">
              <a:buNone/>
              <a:defRPr sz="1700"/>
            </a:lvl3pPr>
            <a:lvl4pPr marL="964372" indent="0">
              <a:buNone/>
              <a:defRPr sz="1400"/>
            </a:lvl4pPr>
            <a:lvl5pPr marL="1285829" indent="0">
              <a:buNone/>
              <a:defRPr sz="1400"/>
            </a:lvl5pPr>
            <a:lvl6pPr marL="1607287" indent="0">
              <a:buNone/>
              <a:defRPr sz="1400"/>
            </a:lvl6pPr>
            <a:lvl7pPr marL="1928744" indent="0">
              <a:buNone/>
              <a:defRPr sz="1400"/>
            </a:lvl7pPr>
            <a:lvl8pPr marL="2250201" indent="0">
              <a:buNone/>
              <a:defRPr sz="1400"/>
            </a:lvl8pPr>
            <a:lvl9pPr marL="2571659" indent="0">
              <a:buNone/>
              <a:defRPr sz="14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635" y="5367859"/>
            <a:ext cx="5486177" cy="804788"/>
          </a:xfrm>
          <a:prstGeom prst="rect">
            <a:avLst/>
          </a:prstGeom>
        </p:spPr>
        <p:txBody>
          <a:bodyPr vert="horz" lIns="64291" tIns="32146" rIns="64291" bIns="32146"/>
          <a:lstStyle>
            <a:lvl1pPr marL="0" indent="0">
              <a:buNone/>
              <a:defRPr sz="1000"/>
            </a:lvl1pPr>
            <a:lvl2pPr marL="321457" indent="0">
              <a:buNone/>
              <a:defRPr sz="800"/>
            </a:lvl2pPr>
            <a:lvl3pPr marL="642915" indent="0">
              <a:buNone/>
              <a:defRPr sz="700"/>
            </a:lvl3pPr>
            <a:lvl4pPr marL="964372" indent="0">
              <a:buNone/>
              <a:defRPr sz="600"/>
            </a:lvl4pPr>
            <a:lvl5pPr marL="1285829" indent="0">
              <a:buNone/>
              <a:defRPr sz="600"/>
            </a:lvl5pPr>
            <a:lvl6pPr marL="1607287" indent="0">
              <a:buNone/>
              <a:defRPr sz="600"/>
            </a:lvl6pPr>
            <a:lvl7pPr marL="1928744" indent="0">
              <a:buNone/>
              <a:defRPr sz="600"/>
            </a:lvl7pPr>
            <a:lvl8pPr marL="2250201" indent="0">
              <a:buNone/>
              <a:defRPr sz="600"/>
            </a:lvl8pPr>
            <a:lvl9pPr marL="2571659" indent="0">
              <a:buNone/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05707636"/>
      </p:ext>
    </p:extLst>
  </p:cSld>
  <p:clrMapOvr>
    <a:masterClrMapping/>
  </p:clrMapOvr>
  <p:transition/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647" y="274588"/>
            <a:ext cx="8228707" cy="1143000"/>
          </a:xfrm>
          <a:prstGeom prst="rect">
            <a:avLst/>
          </a:prstGeom>
        </p:spPr>
        <p:txBody>
          <a:bodyPr vert="horz" lIns="64291" tIns="32146" rIns="64291" bIns="32146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647" y="1600647"/>
            <a:ext cx="8228707" cy="4525119"/>
          </a:xfrm>
          <a:prstGeom prst="rect">
            <a:avLst/>
          </a:prstGeom>
        </p:spPr>
        <p:txBody>
          <a:bodyPr vert="eaVert" lIns="64291" tIns="32146" rIns="64291" bIns="32146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397888"/>
      </p:ext>
    </p:extLst>
  </p:cSld>
  <p:clrMapOvr>
    <a:masterClrMapping/>
  </p:clrMapOvr>
  <p:transition/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177" y="274588"/>
            <a:ext cx="2057176" cy="5851178"/>
          </a:xfrm>
          <a:prstGeom prst="rect">
            <a:avLst/>
          </a:prstGeom>
        </p:spPr>
        <p:txBody>
          <a:bodyPr vert="eaVert" lIns="64291" tIns="32146" rIns="64291" bIns="32146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647" y="274588"/>
            <a:ext cx="6064374" cy="5851178"/>
          </a:xfrm>
          <a:prstGeom prst="rect">
            <a:avLst/>
          </a:prstGeom>
        </p:spPr>
        <p:txBody>
          <a:bodyPr vert="eaVert" lIns="64291" tIns="32146" rIns="64291" bIns="32146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028022"/>
      </p:ext>
    </p:extLst>
  </p:cSld>
  <p:clrMapOvr>
    <a:masterClrMapping/>
  </p:clrMapOvr>
  <p:transition/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1706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627005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20464594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28738"/>
            <a:ext cx="4038600" cy="45704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28738"/>
            <a:ext cx="4038600" cy="45704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222624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12773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418110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62674647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74874279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92594534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403460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15900"/>
            <a:ext cx="2057400" cy="56832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15900"/>
            <a:ext cx="6019800" cy="56832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04283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8.xml"/><Relationship Id="rId16" Type="http://schemas.openxmlformats.org/officeDocument/2006/relationships/slideLayout" Target="../slideLayouts/slideLayout32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3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0.xml"/><Relationship Id="rId13" Type="http://schemas.openxmlformats.org/officeDocument/2006/relationships/slideLayout" Target="../slideLayouts/slideLayout45.xml"/><Relationship Id="rId3" Type="http://schemas.openxmlformats.org/officeDocument/2006/relationships/slideLayout" Target="../slideLayouts/slideLayout35.xml"/><Relationship Id="rId7" Type="http://schemas.openxmlformats.org/officeDocument/2006/relationships/slideLayout" Target="../slideLayouts/slideLayout39.xml"/><Relationship Id="rId12" Type="http://schemas.openxmlformats.org/officeDocument/2006/relationships/slideLayout" Target="../slideLayouts/slideLayout44.xml"/><Relationship Id="rId17" Type="http://schemas.openxmlformats.org/officeDocument/2006/relationships/theme" Target="../theme/theme3.xml"/><Relationship Id="rId2" Type="http://schemas.openxmlformats.org/officeDocument/2006/relationships/slideLayout" Target="../slideLayouts/slideLayout34.xml"/><Relationship Id="rId16" Type="http://schemas.openxmlformats.org/officeDocument/2006/relationships/slideLayout" Target="../slideLayouts/slideLayout48.xml"/><Relationship Id="rId1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3.xml"/><Relationship Id="rId5" Type="http://schemas.openxmlformats.org/officeDocument/2006/relationships/slideLayout" Target="../slideLayouts/slideLayout37.xml"/><Relationship Id="rId15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42.xml"/><Relationship Id="rId4" Type="http://schemas.openxmlformats.org/officeDocument/2006/relationships/slideLayout" Target="../slideLayouts/slideLayout36.xml"/><Relationship Id="rId9" Type="http://schemas.openxmlformats.org/officeDocument/2006/relationships/slideLayout" Target="../slideLayouts/slideLayout41.xml"/><Relationship Id="rId14" Type="http://schemas.openxmlformats.org/officeDocument/2006/relationships/slideLayout" Target="../slideLayouts/slideLayout46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theme" Target="../theme/theme5.xml"/><Relationship Id="rId3" Type="http://schemas.openxmlformats.org/officeDocument/2006/relationships/slideLayout" Target="../slideLayouts/slideLayout62.xml"/><Relationship Id="rId7" Type="http://schemas.openxmlformats.org/officeDocument/2006/relationships/slideLayout" Target="../slideLayouts/slideLayout66.xml"/><Relationship Id="rId2" Type="http://schemas.openxmlformats.org/officeDocument/2006/relationships/slideLayout" Target="../slideLayouts/slideLayout61.xml"/><Relationship Id="rId1" Type="http://schemas.openxmlformats.org/officeDocument/2006/relationships/slideLayout" Target="../slideLayouts/slideLayout60.xml"/><Relationship Id="rId6" Type="http://schemas.openxmlformats.org/officeDocument/2006/relationships/slideLayout" Target="../slideLayouts/slideLayout65.xml"/><Relationship Id="rId5" Type="http://schemas.openxmlformats.org/officeDocument/2006/relationships/slideLayout" Target="../slideLayouts/slideLayout64.xml"/><Relationship Id="rId4" Type="http://schemas.openxmlformats.org/officeDocument/2006/relationships/slideLayout" Target="../slideLayouts/slideLayout6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.xml"/><Relationship Id="rId3" Type="http://schemas.openxmlformats.org/officeDocument/2006/relationships/slideLayout" Target="../slideLayouts/slideLayout69.xml"/><Relationship Id="rId7" Type="http://schemas.openxmlformats.org/officeDocument/2006/relationships/slideLayout" Target="../slideLayouts/slideLayout73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68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76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5.xml"/><Relationship Id="rId3" Type="http://schemas.openxmlformats.org/officeDocument/2006/relationships/slideLayout" Target="../slideLayouts/slideLayout80.xml"/><Relationship Id="rId7" Type="http://schemas.openxmlformats.org/officeDocument/2006/relationships/slideLayout" Target="../slideLayouts/slideLayout84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79.xml"/><Relationship Id="rId1" Type="http://schemas.openxmlformats.org/officeDocument/2006/relationships/slideLayout" Target="../slideLayouts/slideLayout78.xml"/><Relationship Id="rId6" Type="http://schemas.openxmlformats.org/officeDocument/2006/relationships/slideLayout" Target="../slideLayouts/slideLayout83.xml"/><Relationship Id="rId11" Type="http://schemas.openxmlformats.org/officeDocument/2006/relationships/slideLayout" Target="../slideLayouts/slideLayout88.xml"/><Relationship Id="rId5" Type="http://schemas.openxmlformats.org/officeDocument/2006/relationships/slideLayout" Target="../slideLayouts/slideLayout82.xml"/><Relationship Id="rId10" Type="http://schemas.openxmlformats.org/officeDocument/2006/relationships/slideLayout" Target="../slideLayouts/slideLayout87.xml"/><Relationship Id="rId4" Type="http://schemas.openxmlformats.org/officeDocument/2006/relationships/slideLayout" Target="../slideLayouts/slideLayout81.xml"/><Relationship Id="rId9" Type="http://schemas.openxmlformats.org/officeDocument/2006/relationships/slideLayout" Target="../slideLayouts/slideLayout86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6.xml"/><Relationship Id="rId13" Type="http://schemas.openxmlformats.org/officeDocument/2006/relationships/slideLayout" Target="../slideLayouts/slideLayout101.xml"/><Relationship Id="rId3" Type="http://schemas.openxmlformats.org/officeDocument/2006/relationships/slideLayout" Target="../slideLayouts/slideLayout91.xml"/><Relationship Id="rId7" Type="http://schemas.openxmlformats.org/officeDocument/2006/relationships/slideLayout" Target="../slideLayouts/slideLayout95.xml"/><Relationship Id="rId12" Type="http://schemas.openxmlformats.org/officeDocument/2006/relationships/slideLayout" Target="../slideLayouts/slideLayout100.xml"/><Relationship Id="rId17" Type="http://schemas.openxmlformats.org/officeDocument/2006/relationships/theme" Target="../theme/theme8.xml"/><Relationship Id="rId2" Type="http://schemas.openxmlformats.org/officeDocument/2006/relationships/slideLayout" Target="../slideLayouts/slideLayout90.xml"/><Relationship Id="rId16" Type="http://schemas.openxmlformats.org/officeDocument/2006/relationships/slideLayout" Target="../slideLayouts/slideLayout104.xml"/><Relationship Id="rId1" Type="http://schemas.openxmlformats.org/officeDocument/2006/relationships/slideLayout" Target="../slideLayouts/slideLayout89.xml"/><Relationship Id="rId6" Type="http://schemas.openxmlformats.org/officeDocument/2006/relationships/slideLayout" Target="../slideLayouts/slideLayout94.xml"/><Relationship Id="rId11" Type="http://schemas.openxmlformats.org/officeDocument/2006/relationships/slideLayout" Target="../slideLayouts/slideLayout99.xml"/><Relationship Id="rId5" Type="http://schemas.openxmlformats.org/officeDocument/2006/relationships/slideLayout" Target="../slideLayouts/slideLayout93.xml"/><Relationship Id="rId15" Type="http://schemas.openxmlformats.org/officeDocument/2006/relationships/slideLayout" Target="../slideLayouts/slideLayout103.xml"/><Relationship Id="rId10" Type="http://schemas.openxmlformats.org/officeDocument/2006/relationships/slideLayout" Target="../slideLayouts/slideLayout98.xml"/><Relationship Id="rId4" Type="http://schemas.openxmlformats.org/officeDocument/2006/relationships/slideLayout" Target="../slideLayouts/slideLayout92.xml"/><Relationship Id="rId9" Type="http://schemas.openxmlformats.org/officeDocument/2006/relationships/slideLayout" Target="../slideLayouts/slideLayout97.xml"/><Relationship Id="rId14" Type="http://schemas.openxmlformats.org/officeDocument/2006/relationships/slideLayout" Target="../slideLayouts/slideLayout10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328738"/>
            <a:ext cx="8229600" cy="457041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37" name="Rectangle 13"/>
          <p:cNvSpPr>
            <a:spLocks noChangeArrowheads="1"/>
          </p:cNvSpPr>
          <p:nvPr/>
        </p:nvSpPr>
        <p:spPr bwMode="auto">
          <a:xfrm>
            <a:off x="3025775" y="719138"/>
            <a:ext cx="2751138" cy="36671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kern="1200">
              <a:solidFill>
                <a:srgbClr val="FFFFFF"/>
              </a:solidFill>
              <a:latin typeface="Helvetica" pitchFamily="34" charset="0"/>
              <a:ea typeface="+mn-ea"/>
              <a:cs typeface="+mn-cs"/>
            </a:endParaRPr>
          </a:p>
        </p:txBody>
      </p:sp>
      <p:sp>
        <p:nvSpPr>
          <p:cNvPr id="1039" name="Rectangle 15"/>
          <p:cNvSpPr>
            <a:spLocks noChangeArrowheads="1"/>
          </p:cNvSpPr>
          <p:nvPr/>
        </p:nvSpPr>
        <p:spPr bwMode="auto">
          <a:xfrm>
            <a:off x="8188325" y="6561138"/>
            <a:ext cx="633413" cy="2746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kern="1200">
              <a:solidFill>
                <a:srgbClr val="FFFFFF"/>
              </a:solidFill>
              <a:latin typeface="Helvetica" pitchFamily="34" charset="0"/>
              <a:ea typeface="+mn-ea"/>
              <a:cs typeface="+mn-cs"/>
            </a:endParaRPr>
          </a:p>
        </p:txBody>
      </p:sp>
      <p:sp>
        <p:nvSpPr>
          <p:cNvPr id="4101" name="Rectangle 16"/>
          <p:cNvSpPr>
            <a:spLocks noGrp="1" noChangeArrowheads="1"/>
          </p:cNvSpPr>
          <p:nvPr>
            <p:ph type="title"/>
          </p:nvPr>
        </p:nvSpPr>
        <p:spPr bwMode="auto">
          <a:xfrm>
            <a:off x="1371600" y="215900"/>
            <a:ext cx="6400800" cy="3048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90487" tIns="44450" rIns="90487" bIns="4445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74" name="Text Box 50"/>
          <p:cNvSpPr txBox="1">
            <a:spLocks noChangeArrowheads="1"/>
          </p:cNvSpPr>
          <p:nvPr/>
        </p:nvSpPr>
        <p:spPr bwMode="auto">
          <a:xfrm>
            <a:off x="8382000" y="6629400"/>
            <a:ext cx="809625" cy="244475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00" kern="1200">
                <a:solidFill>
                  <a:srgbClr val="FFFFFF"/>
                </a:solidFill>
                <a:latin typeface="Arial" charset="0"/>
                <a:ea typeface="+mn-ea"/>
                <a:cs typeface="+mn-cs"/>
              </a:rPr>
              <a:t>Andrew Ng</a:t>
            </a:r>
          </a:p>
        </p:txBody>
      </p:sp>
      <p:sp>
        <p:nvSpPr>
          <p:cNvPr id="1076" name="Rectangle 52"/>
          <p:cNvSpPr>
            <a:spLocks noChangeArrowheads="1"/>
          </p:cNvSpPr>
          <p:nvPr/>
        </p:nvSpPr>
        <p:spPr bwMode="auto">
          <a:xfrm>
            <a:off x="1169988" y="593725"/>
            <a:ext cx="6765925" cy="42863"/>
          </a:xfrm>
          <a:prstGeom prst="rect">
            <a:avLst/>
          </a:prstGeom>
          <a:solidFill>
            <a:schemeClr val="bg1"/>
          </a:solidFill>
          <a:ln w="12700" algn="ctr">
            <a:noFill/>
            <a:miter lim="800000"/>
            <a:headEnd/>
            <a:tailEnd/>
          </a:ln>
          <a:effectLst/>
        </p:spPr>
        <p:txBody>
          <a:bodyPr lIns="90487" tIns="44450" rIns="90487" bIns="44450" anchor="ctr"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kern="1200">
              <a:solidFill>
                <a:srgbClr val="FFFFFF"/>
              </a:solidFill>
              <a:latin typeface="Helvetica" pitchFamily="34" charset="0"/>
              <a:ea typeface="+mn-ea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74" r:id="rId1"/>
    <p:sldLayoutId id="2147483975" r:id="rId2"/>
    <p:sldLayoutId id="2147483976" r:id="rId3"/>
    <p:sldLayoutId id="2147483977" r:id="rId4"/>
    <p:sldLayoutId id="2147483978" r:id="rId5"/>
    <p:sldLayoutId id="2147483979" r:id="rId6"/>
    <p:sldLayoutId id="2147483980" r:id="rId7"/>
    <p:sldLayoutId id="2147483981" r:id="rId8"/>
    <p:sldLayoutId id="2147483982" r:id="rId9"/>
    <p:sldLayoutId id="2147483983" r:id="rId10"/>
    <p:sldLayoutId id="2147483984" r:id="rId11"/>
    <p:sldLayoutId id="2147483985" r:id="rId12"/>
    <p:sldLayoutId id="2147483986" r:id="rId13"/>
    <p:sldLayoutId id="2147483987" r:id="rId14"/>
    <p:sldLayoutId id="2147483988" r:id="rId15"/>
    <p:sldLayoutId id="2147483989" r:id="rId16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Times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Times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Times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Times" pitchFamily="18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Times" pitchFamily="18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Times" pitchFamily="18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Times" pitchFamily="18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Times" pitchFamily="18" charset="0"/>
        </a:defRPr>
      </a:lvl9pPr>
    </p:titleStyle>
    <p:bodyStyle>
      <a:lvl1pPr marL="285750" indent="-285750" algn="l" rtl="0" eaLnBrk="0" fontAlgn="base" hangingPunct="0">
        <a:spcBef>
          <a:spcPct val="100000"/>
        </a:spcBef>
        <a:spcAft>
          <a:spcPct val="0"/>
        </a:spcAft>
        <a:buChar char="•"/>
        <a:defRPr sz="3200" b="1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Char char="–"/>
        <a:defRPr sz="1600" b="1">
          <a:solidFill>
            <a:schemeClr val="bg1"/>
          </a:solidFill>
          <a:latin typeface="+mn-lt"/>
        </a:defRPr>
      </a:lvl2pPr>
      <a:lvl3pPr marL="1143000" indent="-22860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Char char="•"/>
        <a:defRPr sz="1600">
          <a:solidFill>
            <a:schemeClr val="bg1"/>
          </a:solidFill>
          <a:latin typeface="+mn-lt"/>
        </a:defRPr>
      </a:lvl3pPr>
      <a:lvl4pPr marL="1543050" indent="-17145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Char char="–"/>
        <a:defRPr sz="1400" b="1">
          <a:solidFill>
            <a:schemeClr val="bg1"/>
          </a:solidFill>
          <a:latin typeface="+mn-lt"/>
        </a:defRPr>
      </a:lvl4pPr>
      <a:lvl5pPr marL="2000250" indent="-17145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Char char="»"/>
        <a:defRPr sz="1400">
          <a:solidFill>
            <a:schemeClr val="bg1"/>
          </a:solidFill>
          <a:latin typeface="+mn-lt"/>
        </a:defRPr>
      </a:lvl5pPr>
      <a:lvl6pPr marL="2457450" indent="-17145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defRPr sz="1400">
          <a:solidFill>
            <a:schemeClr val="bg1"/>
          </a:solidFill>
          <a:latin typeface="+mn-lt"/>
        </a:defRPr>
      </a:lvl6pPr>
      <a:lvl7pPr marL="2914650" indent="-17145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defRPr sz="1400">
          <a:solidFill>
            <a:schemeClr val="bg1"/>
          </a:solidFill>
          <a:latin typeface="+mn-lt"/>
        </a:defRPr>
      </a:lvl7pPr>
      <a:lvl8pPr marL="3371850" indent="-17145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defRPr sz="1400">
          <a:solidFill>
            <a:schemeClr val="bg1"/>
          </a:solidFill>
          <a:latin typeface="+mn-lt"/>
        </a:defRPr>
      </a:lvl8pPr>
      <a:lvl9pPr marL="3829050" indent="-17145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defRPr sz="1400">
          <a:solidFill>
            <a:schemeClr val="bg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328740"/>
            <a:ext cx="8229600" cy="457041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90469" tIns="44441" rIns="90469" bIns="4444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37" name="Rectangle 13"/>
          <p:cNvSpPr>
            <a:spLocks noChangeArrowheads="1"/>
          </p:cNvSpPr>
          <p:nvPr/>
        </p:nvSpPr>
        <p:spPr bwMode="auto">
          <a:xfrm>
            <a:off x="3025777" y="719138"/>
            <a:ext cx="2751138" cy="36671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1420" tIns="45711" rIns="91420" bIns="45711" anchor="ctr"/>
          <a:lstStyle/>
          <a:p>
            <a:pPr algn="l" eaLnBrk="0" hangingPunct="0">
              <a:spcBef>
                <a:spcPct val="0"/>
              </a:spcBef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039" name="Rectangle 15"/>
          <p:cNvSpPr>
            <a:spLocks noChangeArrowheads="1"/>
          </p:cNvSpPr>
          <p:nvPr/>
        </p:nvSpPr>
        <p:spPr bwMode="auto">
          <a:xfrm>
            <a:off x="8188325" y="6561138"/>
            <a:ext cx="633413" cy="2746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1420" tIns="45711" rIns="91420" bIns="45711" anchor="ctr"/>
          <a:lstStyle/>
          <a:p>
            <a:pPr algn="l" eaLnBrk="0" hangingPunct="0">
              <a:spcBef>
                <a:spcPct val="0"/>
              </a:spcBef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4101" name="Rectangle 16"/>
          <p:cNvSpPr>
            <a:spLocks noGrp="1" noChangeArrowheads="1"/>
          </p:cNvSpPr>
          <p:nvPr>
            <p:ph type="title"/>
          </p:nvPr>
        </p:nvSpPr>
        <p:spPr bwMode="auto">
          <a:xfrm>
            <a:off x="1371600" y="215900"/>
            <a:ext cx="6400800" cy="3048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90469" tIns="44441" rIns="90469" bIns="4444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74" name="Text Box 50"/>
          <p:cNvSpPr txBox="1">
            <a:spLocks noChangeArrowheads="1"/>
          </p:cNvSpPr>
          <p:nvPr/>
        </p:nvSpPr>
        <p:spPr bwMode="auto">
          <a:xfrm>
            <a:off x="8382002" y="6629403"/>
            <a:ext cx="818615" cy="245896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  <a:effectLst/>
        </p:spPr>
        <p:txBody>
          <a:bodyPr wrap="none" lIns="91420" tIns="45711" rIns="91420" bIns="45711">
            <a:spAutoFit/>
          </a:bodyPr>
          <a:lstStyle/>
          <a:p>
            <a:pPr algn="l">
              <a:spcBef>
                <a:spcPct val="0"/>
              </a:spcBef>
              <a:defRPr/>
            </a:pPr>
            <a:r>
              <a:rPr lang="en-US" sz="1000" dirty="0">
                <a:solidFill>
                  <a:srgbClr val="FFFFFF"/>
                </a:solidFill>
                <a:latin typeface="Arial" charset="0"/>
              </a:rPr>
              <a:t>Andrew Ng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09" r:id="rId1"/>
    <p:sldLayoutId id="2147484010" r:id="rId2"/>
    <p:sldLayoutId id="2147484011" r:id="rId3"/>
    <p:sldLayoutId id="2147484012" r:id="rId4"/>
    <p:sldLayoutId id="2147484013" r:id="rId5"/>
    <p:sldLayoutId id="2147484014" r:id="rId6"/>
    <p:sldLayoutId id="2147484015" r:id="rId7"/>
    <p:sldLayoutId id="2147484016" r:id="rId8"/>
    <p:sldLayoutId id="2147484017" r:id="rId9"/>
    <p:sldLayoutId id="2147484018" r:id="rId10"/>
    <p:sldLayoutId id="2147484019" r:id="rId11"/>
    <p:sldLayoutId id="2147484020" r:id="rId12"/>
    <p:sldLayoutId id="2147484021" r:id="rId13"/>
    <p:sldLayoutId id="2147484022" r:id="rId14"/>
    <p:sldLayoutId id="2147484023" r:id="rId15"/>
    <p:sldLayoutId id="2147484024" r:id="rId16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Times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Times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Times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Times" pitchFamily="18" charset="0"/>
        </a:defRPr>
      </a:lvl5pPr>
      <a:lvl6pPr marL="457106" algn="ctr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Times" pitchFamily="18" charset="0"/>
        </a:defRPr>
      </a:lvl6pPr>
      <a:lvl7pPr marL="914210" algn="ctr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Times" pitchFamily="18" charset="0"/>
        </a:defRPr>
      </a:lvl7pPr>
      <a:lvl8pPr marL="1371316" algn="ctr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Times" pitchFamily="18" charset="0"/>
        </a:defRPr>
      </a:lvl8pPr>
      <a:lvl9pPr marL="1828421" algn="ctr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Times" pitchFamily="18" charset="0"/>
        </a:defRPr>
      </a:lvl9pPr>
    </p:titleStyle>
    <p:bodyStyle>
      <a:lvl1pPr marL="285690" indent="-285690" algn="l" rtl="0" eaLnBrk="0" fontAlgn="base" hangingPunct="0">
        <a:spcBef>
          <a:spcPct val="100000"/>
        </a:spcBef>
        <a:spcAft>
          <a:spcPct val="0"/>
        </a:spcAft>
        <a:buChar char="•"/>
        <a:defRPr sz="3200" b="1">
          <a:solidFill>
            <a:schemeClr val="bg1"/>
          </a:solidFill>
          <a:latin typeface="+mn-lt"/>
          <a:ea typeface="+mn-ea"/>
          <a:cs typeface="+mn-cs"/>
        </a:defRPr>
      </a:lvl1pPr>
      <a:lvl2pPr marL="685658" indent="-228553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Char char="–"/>
        <a:defRPr sz="1600" b="1">
          <a:solidFill>
            <a:schemeClr val="bg1"/>
          </a:solidFill>
          <a:latin typeface="+mn-lt"/>
        </a:defRPr>
      </a:lvl2pPr>
      <a:lvl3pPr marL="1142764" indent="-228553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Char char="•"/>
        <a:defRPr sz="1600">
          <a:solidFill>
            <a:schemeClr val="bg1"/>
          </a:solidFill>
          <a:latin typeface="+mn-lt"/>
        </a:defRPr>
      </a:lvl3pPr>
      <a:lvl4pPr marL="1542730" indent="-171414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Char char="–"/>
        <a:defRPr sz="1400" b="1">
          <a:solidFill>
            <a:schemeClr val="bg1"/>
          </a:solidFill>
          <a:latin typeface="+mn-lt"/>
        </a:defRPr>
      </a:lvl4pPr>
      <a:lvl5pPr marL="1999835" indent="-171414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Char char="»"/>
        <a:defRPr sz="1400">
          <a:solidFill>
            <a:schemeClr val="bg1"/>
          </a:solidFill>
          <a:latin typeface="+mn-lt"/>
        </a:defRPr>
      </a:lvl5pPr>
      <a:lvl6pPr marL="2456940" indent="-171414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defRPr sz="1400">
          <a:solidFill>
            <a:schemeClr val="bg1"/>
          </a:solidFill>
          <a:latin typeface="+mn-lt"/>
        </a:defRPr>
      </a:lvl6pPr>
      <a:lvl7pPr marL="2914046" indent="-171414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defRPr sz="1400">
          <a:solidFill>
            <a:schemeClr val="bg1"/>
          </a:solidFill>
          <a:latin typeface="+mn-lt"/>
        </a:defRPr>
      </a:lvl7pPr>
      <a:lvl8pPr marL="3371150" indent="-171414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defRPr sz="1400">
          <a:solidFill>
            <a:schemeClr val="bg1"/>
          </a:solidFill>
          <a:latin typeface="+mn-lt"/>
        </a:defRPr>
      </a:lvl8pPr>
      <a:lvl9pPr marL="3828256" indent="-171414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defRPr sz="1400">
          <a:solidFill>
            <a:schemeClr val="bg1"/>
          </a:solidFill>
          <a:latin typeface="+mn-lt"/>
        </a:defRPr>
      </a:lvl9pPr>
    </p:bodyStyle>
    <p:otherStyle>
      <a:defPPr>
        <a:defRPr lang="en-US"/>
      </a:defPPr>
      <a:lvl1pPr marL="0" algn="l" defTabSz="91421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06" algn="l" defTabSz="91421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10" algn="l" defTabSz="91421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16" algn="l" defTabSz="91421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421" algn="l" defTabSz="91421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526" algn="l" defTabSz="91421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630" algn="l" defTabSz="91421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736" algn="l" defTabSz="91421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841" algn="l" defTabSz="91421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328738"/>
            <a:ext cx="8229600" cy="457041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1037" name="Rectangle 13"/>
          <p:cNvSpPr>
            <a:spLocks noChangeArrowheads="1"/>
          </p:cNvSpPr>
          <p:nvPr/>
        </p:nvSpPr>
        <p:spPr bwMode="auto">
          <a:xfrm>
            <a:off x="3025775" y="719138"/>
            <a:ext cx="2751138" cy="36671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l" eaLnBrk="0" hangingPunct="0">
              <a:spcBef>
                <a:spcPct val="0"/>
              </a:spcBef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039" name="Rectangle 15"/>
          <p:cNvSpPr>
            <a:spLocks noChangeArrowheads="1"/>
          </p:cNvSpPr>
          <p:nvPr/>
        </p:nvSpPr>
        <p:spPr bwMode="auto">
          <a:xfrm>
            <a:off x="8188325" y="6561138"/>
            <a:ext cx="633413" cy="2746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l" eaLnBrk="0" hangingPunct="0">
              <a:spcBef>
                <a:spcPct val="0"/>
              </a:spcBef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4101" name="Rectangle 16"/>
          <p:cNvSpPr>
            <a:spLocks noGrp="1" noChangeArrowheads="1"/>
          </p:cNvSpPr>
          <p:nvPr>
            <p:ph type="title"/>
          </p:nvPr>
        </p:nvSpPr>
        <p:spPr bwMode="auto">
          <a:xfrm>
            <a:off x="1371600" y="215900"/>
            <a:ext cx="6400800" cy="3048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90487" tIns="44450" rIns="90487" bIns="4445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74" name="Text Box 50"/>
          <p:cNvSpPr txBox="1">
            <a:spLocks noChangeArrowheads="1"/>
          </p:cNvSpPr>
          <p:nvPr/>
        </p:nvSpPr>
        <p:spPr bwMode="auto">
          <a:xfrm>
            <a:off x="8382000" y="6629400"/>
            <a:ext cx="809625" cy="244475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>
              <a:spcBef>
                <a:spcPct val="0"/>
              </a:spcBef>
              <a:defRPr/>
            </a:pPr>
            <a:r>
              <a:rPr lang="en-US" sz="1000">
                <a:solidFill>
                  <a:srgbClr val="FFFFFF"/>
                </a:solidFill>
                <a:latin typeface="Arial" charset="0"/>
              </a:rPr>
              <a:t>Andrew Ng</a:t>
            </a:r>
          </a:p>
        </p:txBody>
      </p:sp>
      <p:sp>
        <p:nvSpPr>
          <p:cNvPr id="1076" name="Rectangle 52"/>
          <p:cNvSpPr>
            <a:spLocks noChangeArrowheads="1"/>
          </p:cNvSpPr>
          <p:nvPr/>
        </p:nvSpPr>
        <p:spPr bwMode="auto">
          <a:xfrm>
            <a:off x="1169988" y="593725"/>
            <a:ext cx="6765925" cy="42863"/>
          </a:xfrm>
          <a:prstGeom prst="rect">
            <a:avLst/>
          </a:prstGeom>
          <a:solidFill>
            <a:schemeClr val="bg1"/>
          </a:solidFill>
          <a:ln w="12700" algn="ctr">
            <a:noFill/>
            <a:miter lim="800000"/>
            <a:headEnd/>
            <a:tailEnd/>
          </a:ln>
          <a:effectLst/>
        </p:spPr>
        <p:txBody>
          <a:bodyPr lIns="90487" tIns="44450" rIns="90487" bIns="44450" anchor="ctr">
            <a:spAutoFit/>
          </a:bodyPr>
          <a:lstStyle/>
          <a:p>
            <a:pPr algn="l" eaLnBrk="0" hangingPunct="0">
              <a:spcBef>
                <a:spcPct val="0"/>
              </a:spcBef>
              <a:defRPr/>
            </a:pPr>
            <a:endParaRPr lang="en-US">
              <a:solidFill>
                <a:srgbClr val="FFFFFF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26" r:id="rId1"/>
    <p:sldLayoutId id="2147484027" r:id="rId2"/>
    <p:sldLayoutId id="2147484028" r:id="rId3"/>
    <p:sldLayoutId id="2147484029" r:id="rId4"/>
    <p:sldLayoutId id="2147484030" r:id="rId5"/>
    <p:sldLayoutId id="2147484031" r:id="rId6"/>
    <p:sldLayoutId id="2147484032" r:id="rId7"/>
    <p:sldLayoutId id="2147484033" r:id="rId8"/>
    <p:sldLayoutId id="2147484034" r:id="rId9"/>
    <p:sldLayoutId id="2147484035" r:id="rId10"/>
    <p:sldLayoutId id="2147484036" r:id="rId11"/>
    <p:sldLayoutId id="2147484037" r:id="rId12"/>
    <p:sldLayoutId id="2147484038" r:id="rId13"/>
    <p:sldLayoutId id="2147484039" r:id="rId14"/>
    <p:sldLayoutId id="2147484040" r:id="rId15"/>
    <p:sldLayoutId id="2147484041" r:id="rId16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Times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Times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Times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Times" pitchFamily="18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Times" pitchFamily="18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Times" pitchFamily="18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Times" pitchFamily="18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Times" pitchFamily="18" charset="0"/>
        </a:defRPr>
      </a:lvl9pPr>
    </p:titleStyle>
    <p:bodyStyle>
      <a:lvl1pPr marL="285750" indent="-285750" algn="l" rtl="0" eaLnBrk="0" fontAlgn="base" hangingPunct="0">
        <a:spcBef>
          <a:spcPct val="100000"/>
        </a:spcBef>
        <a:spcAft>
          <a:spcPct val="0"/>
        </a:spcAft>
        <a:buChar char="•"/>
        <a:defRPr sz="3200" b="1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Char char="–"/>
        <a:defRPr sz="1600" b="0">
          <a:solidFill>
            <a:schemeClr val="bg1"/>
          </a:solidFill>
          <a:latin typeface="+mn-lt"/>
        </a:defRPr>
      </a:lvl2pPr>
      <a:lvl3pPr marL="1143000" indent="-22860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Char char="•"/>
        <a:defRPr sz="1600" b="0">
          <a:solidFill>
            <a:schemeClr val="bg1"/>
          </a:solidFill>
          <a:latin typeface="+mn-lt"/>
        </a:defRPr>
      </a:lvl3pPr>
      <a:lvl4pPr marL="1543050" indent="-17145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Char char="–"/>
        <a:defRPr sz="1600" b="0">
          <a:solidFill>
            <a:schemeClr val="bg1"/>
          </a:solidFill>
          <a:latin typeface="+mn-lt"/>
        </a:defRPr>
      </a:lvl4pPr>
      <a:lvl5pPr marL="2000250" indent="-17145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Char char="»"/>
        <a:defRPr sz="1600" b="0">
          <a:solidFill>
            <a:schemeClr val="bg1"/>
          </a:solidFill>
          <a:latin typeface="+mn-lt"/>
        </a:defRPr>
      </a:lvl5pPr>
      <a:lvl6pPr marL="2457450" indent="-17145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defRPr sz="1400">
          <a:solidFill>
            <a:schemeClr val="bg1"/>
          </a:solidFill>
          <a:latin typeface="+mn-lt"/>
        </a:defRPr>
      </a:lvl6pPr>
      <a:lvl7pPr marL="2914650" indent="-17145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defRPr sz="1400">
          <a:solidFill>
            <a:schemeClr val="bg1"/>
          </a:solidFill>
          <a:latin typeface="+mn-lt"/>
        </a:defRPr>
      </a:lvl7pPr>
      <a:lvl8pPr marL="3371850" indent="-17145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defRPr sz="1400">
          <a:solidFill>
            <a:schemeClr val="bg1"/>
          </a:solidFill>
          <a:latin typeface="+mn-lt"/>
        </a:defRPr>
      </a:lvl8pPr>
      <a:lvl9pPr marL="3829050" indent="-17145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defRPr sz="1400">
          <a:solidFill>
            <a:schemeClr val="bg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2980"/>
            <a:ext cx="8229600" cy="3507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932675"/>
            <a:ext cx="8229600" cy="54151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Rectangle 52"/>
          <p:cNvSpPr>
            <a:spLocks noChangeArrowheads="1"/>
          </p:cNvSpPr>
          <p:nvPr/>
        </p:nvSpPr>
        <p:spPr bwMode="auto">
          <a:xfrm>
            <a:off x="1169988" y="587030"/>
            <a:ext cx="6765925" cy="42863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12700" algn="ctr">
            <a:noFill/>
            <a:miter lim="800000"/>
            <a:headEnd/>
            <a:tailEnd/>
          </a:ln>
          <a:effectLst/>
        </p:spPr>
        <p:txBody>
          <a:bodyPr lIns="90487" tIns="44450" rIns="90487" bIns="44450" anchor="ctr">
            <a:spAutoFit/>
          </a:bodyPr>
          <a:lstStyle/>
          <a:p>
            <a:pPr algn="l" eaLnBrk="0" hangingPunct="0">
              <a:spcBef>
                <a:spcPct val="0"/>
              </a:spcBef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567590" y="6578210"/>
            <a:ext cx="16173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prstClr val="white"/>
                </a:solidFill>
              </a:rPr>
              <a:t>Socher, Manning, Ng</a:t>
            </a:r>
            <a:endParaRPr lang="en-US" sz="1200" dirty="0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375565" y="6578210"/>
            <a:ext cx="177484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prstClr val="black"/>
                </a:solidFill>
              </a:rPr>
              <a:t>Socher, Lin, Ng, Manning</a:t>
            </a:r>
            <a:endParaRPr lang="en-US" sz="1100" dirty="0">
              <a:solidFill>
                <a:prstClr val="black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55" r:id="rId1"/>
    <p:sldLayoutId id="2147484056" r:id="rId2"/>
    <p:sldLayoutId id="2147484057" r:id="rId3"/>
    <p:sldLayoutId id="2147484058" r:id="rId4"/>
    <p:sldLayoutId id="2147484059" r:id="rId5"/>
    <p:sldLayoutId id="2147484060" r:id="rId6"/>
    <p:sldLayoutId id="2147484061" r:id="rId7"/>
    <p:sldLayoutId id="2147484062" r:id="rId8"/>
    <p:sldLayoutId id="2147484063" r:id="rId9"/>
    <p:sldLayoutId id="2147484064" r:id="rId10"/>
    <p:sldLayoutId id="2147484065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067" r:id="rId1"/>
    <p:sldLayoutId id="2147484068" r:id="rId2"/>
    <p:sldLayoutId id="2147484069" r:id="rId3"/>
    <p:sldLayoutId id="2147484070" r:id="rId4"/>
    <p:sldLayoutId id="2147484071" r:id="rId5"/>
    <p:sldLayoutId id="2147484072" r:id="rId6"/>
    <p:sldLayoutId id="2147484073" r:id="rId7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3800" b="0" i="0">
          <a:solidFill>
            <a:schemeClr val="tx1"/>
          </a:solidFill>
          <a:latin typeface="HelveticaNeueLT Std Thin"/>
          <a:ea typeface="+mj-ea"/>
          <a:cs typeface="HelveticaNeueLT Std Thin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Helvetica 45 Light" pitchFamily="34" charset="0"/>
          <a:cs typeface="Arial" charset="0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Helvetica 45 Light" pitchFamily="34" charset="0"/>
          <a:cs typeface="Arial" charset="0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Helvetica 45 Light" pitchFamily="34" charset="0"/>
          <a:cs typeface="Arial" charset="0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Helvetica 45 Light" pitchFamily="34" charset="0"/>
          <a:cs typeface="Arial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Helvetica 45 Light" pitchFamily="34" charset="0"/>
          <a:cs typeface="Arial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Helvetica 45 Light" pitchFamily="34" charset="0"/>
          <a:cs typeface="Arial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Helvetica 45 Light" pitchFamily="34" charset="0"/>
          <a:cs typeface="Arial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Helvetica 45 Light" pitchFamily="34" charset="0"/>
          <a:cs typeface="Arial" charset="0"/>
        </a:defRPr>
      </a:lvl9pPr>
    </p:titleStyle>
    <p:bodyStyle>
      <a:lvl1pPr marL="228600" indent="-228600" algn="l" rtl="0" fontAlgn="base">
        <a:lnSpc>
          <a:spcPct val="100000"/>
        </a:lnSpc>
        <a:spcBef>
          <a:spcPct val="50000"/>
        </a:spcBef>
        <a:spcAft>
          <a:spcPct val="0"/>
        </a:spcAft>
        <a:buClr>
          <a:srgbClr val="15B1F7"/>
        </a:buClr>
        <a:buSzPct val="80000"/>
        <a:buFont typeface="Arial"/>
        <a:buChar char="•"/>
        <a:defRPr sz="2400" b="0" i="0" baseline="0">
          <a:solidFill>
            <a:schemeClr val="tx1"/>
          </a:solidFill>
          <a:latin typeface="+mn-lt"/>
          <a:ea typeface="+mn-ea"/>
          <a:cs typeface="HelveticaNeueLT Std Lt" pitchFamily="34" charset="0"/>
        </a:defRPr>
      </a:lvl1pPr>
      <a:lvl2pPr marL="685800" indent="-228600" algn="l" rtl="0" fontAlgn="base">
        <a:lnSpc>
          <a:spcPct val="100000"/>
        </a:lnSpc>
        <a:spcBef>
          <a:spcPct val="25000"/>
        </a:spcBef>
        <a:spcAft>
          <a:spcPct val="0"/>
        </a:spcAft>
        <a:buClr>
          <a:srgbClr val="15B1F7"/>
        </a:buClr>
        <a:buFont typeface="Lucida Grande"/>
        <a:buChar char="–"/>
        <a:defRPr sz="2000" b="0" i="0">
          <a:solidFill>
            <a:schemeClr val="tx1"/>
          </a:solidFill>
          <a:latin typeface="+mn-lt"/>
          <a:cs typeface="HelveticaNeueLT Std Lt" pitchFamily="34" charset="0"/>
        </a:defRPr>
      </a:lvl2pPr>
      <a:lvl3pPr marL="1084263" indent="-169863" algn="l" rtl="0" fontAlgn="base">
        <a:lnSpc>
          <a:spcPct val="100000"/>
        </a:lnSpc>
        <a:spcBef>
          <a:spcPct val="25000"/>
        </a:spcBef>
        <a:spcAft>
          <a:spcPct val="0"/>
        </a:spcAft>
        <a:buClr>
          <a:srgbClr val="15B1F7"/>
        </a:buClr>
        <a:buFont typeface="Lucida Grande"/>
        <a:buChar char="–"/>
        <a:defRPr b="0" i="0">
          <a:solidFill>
            <a:schemeClr val="tx1"/>
          </a:solidFill>
          <a:latin typeface="+mn-lt"/>
          <a:cs typeface="HelveticaNeueLT Std Lt" pitchFamily="34" charset="0"/>
        </a:defRPr>
      </a:lvl3pPr>
      <a:lvl4pPr marL="1541463" indent="-169863" algn="l" rtl="0" fontAlgn="base">
        <a:lnSpc>
          <a:spcPct val="100000"/>
        </a:lnSpc>
        <a:spcBef>
          <a:spcPct val="25000"/>
        </a:spcBef>
        <a:spcAft>
          <a:spcPct val="0"/>
        </a:spcAft>
        <a:buClr>
          <a:srgbClr val="15B1F7"/>
        </a:buClr>
        <a:buFont typeface="Lucida Grande"/>
        <a:buChar char="–"/>
        <a:defRPr sz="1600" b="0" i="0">
          <a:solidFill>
            <a:schemeClr val="tx1"/>
          </a:solidFill>
          <a:latin typeface="+mn-lt"/>
          <a:cs typeface="HelveticaNeueLT Std Lt" pitchFamily="34" charset="0"/>
        </a:defRPr>
      </a:lvl4pPr>
      <a:lvl5pPr marL="1998663" indent="-169863" algn="l" rtl="0" fontAlgn="base">
        <a:lnSpc>
          <a:spcPct val="100000"/>
        </a:lnSpc>
        <a:spcBef>
          <a:spcPct val="25000"/>
        </a:spcBef>
        <a:spcAft>
          <a:spcPct val="0"/>
        </a:spcAft>
        <a:buClr>
          <a:srgbClr val="15B1F7"/>
        </a:buClr>
        <a:buFont typeface="Lucida Grande"/>
        <a:buChar char="–"/>
        <a:defRPr sz="1400" b="0" i="0">
          <a:solidFill>
            <a:schemeClr val="tx1"/>
          </a:solidFill>
          <a:latin typeface="+mn-lt"/>
          <a:cs typeface="HelveticaNeueLT Std Lt" pitchFamily="34" charset="0"/>
        </a:defRPr>
      </a:lvl5pPr>
      <a:lvl6pPr marL="2455863" indent="-169863" algn="l" rtl="0" fontAlgn="base">
        <a:lnSpc>
          <a:spcPct val="90000"/>
        </a:lnSpc>
        <a:spcBef>
          <a:spcPct val="25000"/>
        </a:spcBef>
        <a:spcAft>
          <a:spcPct val="0"/>
        </a:spcAft>
        <a:buClr>
          <a:srgbClr val="C4DBDA"/>
        </a:buClr>
        <a:buFont typeface="Arial" charset="0"/>
        <a:buChar char="–"/>
        <a:defRPr sz="1400">
          <a:solidFill>
            <a:schemeClr val="bg1"/>
          </a:solidFill>
          <a:latin typeface="+mn-lt"/>
          <a:cs typeface="+mn-cs"/>
        </a:defRPr>
      </a:lvl6pPr>
      <a:lvl7pPr marL="2913063" indent="-169863" algn="l" rtl="0" fontAlgn="base">
        <a:lnSpc>
          <a:spcPct val="90000"/>
        </a:lnSpc>
        <a:spcBef>
          <a:spcPct val="25000"/>
        </a:spcBef>
        <a:spcAft>
          <a:spcPct val="0"/>
        </a:spcAft>
        <a:buClr>
          <a:srgbClr val="C4DBDA"/>
        </a:buClr>
        <a:buFont typeface="Arial" charset="0"/>
        <a:buChar char="–"/>
        <a:defRPr sz="1400">
          <a:solidFill>
            <a:schemeClr val="bg1"/>
          </a:solidFill>
          <a:latin typeface="+mn-lt"/>
          <a:cs typeface="+mn-cs"/>
        </a:defRPr>
      </a:lvl7pPr>
      <a:lvl8pPr marL="3370263" indent="-169863" algn="l" rtl="0" fontAlgn="base">
        <a:lnSpc>
          <a:spcPct val="90000"/>
        </a:lnSpc>
        <a:spcBef>
          <a:spcPct val="25000"/>
        </a:spcBef>
        <a:spcAft>
          <a:spcPct val="0"/>
        </a:spcAft>
        <a:buClr>
          <a:srgbClr val="C4DBDA"/>
        </a:buClr>
        <a:buFont typeface="Arial" charset="0"/>
        <a:buChar char="–"/>
        <a:defRPr sz="1400">
          <a:solidFill>
            <a:schemeClr val="bg1"/>
          </a:solidFill>
          <a:latin typeface="+mn-lt"/>
          <a:cs typeface="+mn-cs"/>
        </a:defRPr>
      </a:lvl8pPr>
      <a:lvl9pPr marL="3827463" indent="-169863" algn="l" rtl="0" fontAlgn="base">
        <a:lnSpc>
          <a:spcPct val="90000"/>
        </a:lnSpc>
        <a:spcBef>
          <a:spcPct val="25000"/>
        </a:spcBef>
        <a:spcAft>
          <a:spcPct val="0"/>
        </a:spcAft>
        <a:buClr>
          <a:srgbClr val="C4DBDA"/>
        </a:buClr>
        <a:buFont typeface="Arial" charset="0"/>
        <a:buChar char="–"/>
        <a:defRPr sz="1400">
          <a:solidFill>
            <a:schemeClr val="bg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6BFECD78-3C8E-49F2-8FAB-59489D168ABB}" type="datetimeFigureOut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4/25/2013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0FB56013-B943-42BA-886F-6F9D4EB85E9D}" type="slidenum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035303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75" r:id="rId1"/>
    <p:sldLayoutId id="2147484076" r:id="rId2"/>
    <p:sldLayoutId id="2147484077" r:id="rId3"/>
    <p:sldLayoutId id="2147484078" r:id="rId4"/>
    <p:sldLayoutId id="2147484079" r:id="rId5"/>
    <p:sldLayoutId id="2147484080" r:id="rId6"/>
    <p:sldLayoutId id="2147484081" r:id="rId7"/>
    <p:sldLayoutId id="2147484082" r:id="rId8"/>
    <p:sldLayoutId id="2147484083" r:id="rId9"/>
    <p:sldLayoutId id="2147484084" r:id="rId10"/>
    <p:sldLayoutId id="2147484085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02177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87" r:id="rId1"/>
    <p:sldLayoutId id="2147484088" r:id="rId2"/>
    <p:sldLayoutId id="2147484089" r:id="rId3"/>
    <p:sldLayoutId id="2147484090" r:id="rId4"/>
    <p:sldLayoutId id="2147484091" r:id="rId5"/>
    <p:sldLayoutId id="2147484092" r:id="rId6"/>
    <p:sldLayoutId id="2147484093" r:id="rId7"/>
    <p:sldLayoutId id="2147484094" r:id="rId8"/>
    <p:sldLayoutId id="2147484095" r:id="rId9"/>
    <p:sldLayoutId id="2147484096" r:id="rId10"/>
    <p:sldLayoutId id="2147484097" r:id="rId11"/>
  </p:sldLayoutIdLst>
  <p:transition/>
  <p:txStyles>
    <p:titleStyle>
      <a:lvl1pPr algn="ctr" rtl="0" fontAlgn="base">
        <a:spcBef>
          <a:spcPct val="0"/>
        </a:spcBef>
        <a:spcAft>
          <a:spcPct val="0"/>
        </a:spcAft>
        <a:defRPr sz="5900">
          <a:solidFill>
            <a:schemeClr val="tx1"/>
          </a:solidFill>
          <a:latin typeface="+mj-lt"/>
          <a:ea typeface="+mj-ea"/>
          <a:cs typeface="+mj-cs"/>
          <a:sym typeface="Gill Sans" charset="0"/>
        </a:defRPr>
      </a:lvl1pPr>
      <a:lvl2pPr algn="ctr" rtl="0" fontAlgn="base">
        <a:spcBef>
          <a:spcPct val="0"/>
        </a:spcBef>
        <a:spcAft>
          <a:spcPct val="0"/>
        </a:spcAft>
        <a:defRPr sz="59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2pPr>
      <a:lvl3pPr algn="ctr" rtl="0" fontAlgn="base">
        <a:spcBef>
          <a:spcPct val="0"/>
        </a:spcBef>
        <a:spcAft>
          <a:spcPct val="0"/>
        </a:spcAft>
        <a:defRPr sz="59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3pPr>
      <a:lvl4pPr algn="ctr" rtl="0" fontAlgn="base">
        <a:spcBef>
          <a:spcPct val="0"/>
        </a:spcBef>
        <a:spcAft>
          <a:spcPct val="0"/>
        </a:spcAft>
        <a:defRPr sz="59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4pPr>
      <a:lvl5pPr algn="ctr" rtl="0" fontAlgn="base">
        <a:spcBef>
          <a:spcPct val="0"/>
        </a:spcBef>
        <a:spcAft>
          <a:spcPct val="0"/>
        </a:spcAft>
        <a:defRPr sz="59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5pPr>
      <a:lvl6pPr marL="321457" algn="ctr" rtl="0" fontAlgn="base">
        <a:spcBef>
          <a:spcPct val="0"/>
        </a:spcBef>
        <a:spcAft>
          <a:spcPct val="0"/>
        </a:spcAft>
        <a:defRPr sz="59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6pPr>
      <a:lvl7pPr marL="642915" algn="ctr" rtl="0" fontAlgn="base">
        <a:spcBef>
          <a:spcPct val="0"/>
        </a:spcBef>
        <a:spcAft>
          <a:spcPct val="0"/>
        </a:spcAft>
        <a:defRPr sz="59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7pPr>
      <a:lvl8pPr marL="964372" algn="ctr" rtl="0" fontAlgn="base">
        <a:spcBef>
          <a:spcPct val="0"/>
        </a:spcBef>
        <a:spcAft>
          <a:spcPct val="0"/>
        </a:spcAft>
        <a:defRPr sz="59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8pPr>
      <a:lvl9pPr marL="1285829" algn="ctr" rtl="0" fontAlgn="base">
        <a:spcBef>
          <a:spcPct val="0"/>
        </a:spcBef>
        <a:spcAft>
          <a:spcPct val="0"/>
        </a:spcAft>
        <a:defRPr sz="59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9pPr>
    </p:titleStyle>
    <p:bodyStyle>
      <a:lvl1pPr marL="625056" indent="-401822" algn="l" rtl="0" fontAlgn="base">
        <a:spcBef>
          <a:spcPts val="1687"/>
        </a:spcBef>
        <a:spcAft>
          <a:spcPct val="0"/>
        </a:spcAft>
        <a:buSzPct val="171000"/>
        <a:buFont typeface="Gill Sans" charset="0"/>
        <a:buChar char="•"/>
        <a:defRPr sz="30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1pPr>
      <a:lvl2pPr marL="937584" indent="-401822" algn="l" rtl="0" fontAlgn="base">
        <a:spcBef>
          <a:spcPts val="1687"/>
        </a:spcBef>
        <a:spcAft>
          <a:spcPct val="0"/>
        </a:spcAft>
        <a:buSzPct val="171000"/>
        <a:buFont typeface="Gill Sans" charset="0"/>
        <a:buChar char="•"/>
        <a:defRPr sz="30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2pPr>
      <a:lvl3pPr marL="1250112" indent="-401822" algn="l" rtl="0" fontAlgn="base">
        <a:spcBef>
          <a:spcPts val="1687"/>
        </a:spcBef>
        <a:spcAft>
          <a:spcPct val="0"/>
        </a:spcAft>
        <a:buSzPct val="171000"/>
        <a:buFont typeface="Gill Sans" charset="0"/>
        <a:buChar char="•"/>
        <a:defRPr sz="30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3pPr>
      <a:lvl4pPr marL="1562640" indent="-401822" algn="l" rtl="0" fontAlgn="base">
        <a:spcBef>
          <a:spcPts val="1687"/>
        </a:spcBef>
        <a:spcAft>
          <a:spcPct val="0"/>
        </a:spcAft>
        <a:buSzPct val="171000"/>
        <a:buFont typeface="Gill Sans" charset="0"/>
        <a:buChar char="•"/>
        <a:defRPr sz="30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4pPr>
      <a:lvl5pPr marL="1875168" indent="-401822" algn="l" rtl="0" fontAlgn="base">
        <a:spcBef>
          <a:spcPts val="1687"/>
        </a:spcBef>
        <a:spcAft>
          <a:spcPct val="0"/>
        </a:spcAft>
        <a:buSzPct val="171000"/>
        <a:buFont typeface="Gill Sans" charset="0"/>
        <a:buChar char="•"/>
        <a:defRPr sz="30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5pPr>
      <a:lvl6pPr marL="2196625" indent="-401822" algn="l" rtl="0" fontAlgn="base">
        <a:spcBef>
          <a:spcPts val="1687"/>
        </a:spcBef>
        <a:spcAft>
          <a:spcPct val="0"/>
        </a:spcAft>
        <a:buSzPct val="171000"/>
        <a:buFont typeface="Gill Sans" charset="0"/>
        <a:buChar char="•"/>
        <a:defRPr sz="30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6pPr>
      <a:lvl7pPr marL="2518082" indent="-401822" algn="l" rtl="0" fontAlgn="base">
        <a:spcBef>
          <a:spcPts val="1687"/>
        </a:spcBef>
        <a:spcAft>
          <a:spcPct val="0"/>
        </a:spcAft>
        <a:buSzPct val="171000"/>
        <a:buFont typeface="Gill Sans" charset="0"/>
        <a:buChar char="•"/>
        <a:defRPr sz="30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7pPr>
      <a:lvl8pPr marL="2839540" indent="-401822" algn="l" rtl="0" fontAlgn="base">
        <a:spcBef>
          <a:spcPts val="1687"/>
        </a:spcBef>
        <a:spcAft>
          <a:spcPct val="0"/>
        </a:spcAft>
        <a:buSzPct val="171000"/>
        <a:buFont typeface="Gill Sans" charset="0"/>
        <a:buChar char="•"/>
        <a:defRPr sz="30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8pPr>
      <a:lvl9pPr marL="3160997" indent="-401822" algn="l" rtl="0" fontAlgn="base">
        <a:spcBef>
          <a:spcPts val="1687"/>
        </a:spcBef>
        <a:spcAft>
          <a:spcPct val="0"/>
        </a:spcAft>
        <a:buSzPct val="171000"/>
        <a:buFont typeface="Gill Sans" charset="0"/>
        <a:buChar char="•"/>
        <a:defRPr sz="30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9pPr>
    </p:bodyStyle>
    <p:otherStyle>
      <a:defPPr>
        <a:defRPr lang="en-US"/>
      </a:defPPr>
      <a:lvl1pPr marL="0" algn="l" defTabSz="32145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21457" algn="l" defTabSz="32145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42915" algn="l" defTabSz="32145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964372" algn="l" defTabSz="32145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285829" algn="l" defTabSz="32145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07287" algn="l" defTabSz="32145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28744" algn="l" defTabSz="32145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250201" algn="l" defTabSz="32145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571659" algn="l" defTabSz="32145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328738"/>
            <a:ext cx="8229600" cy="457041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37" name="Rectangle 13"/>
          <p:cNvSpPr>
            <a:spLocks noChangeArrowheads="1"/>
          </p:cNvSpPr>
          <p:nvPr/>
        </p:nvSpPr>
        <p:spPr bwMode="auto">
          <a:xfrm>
            <a:off x="3025775" y="719138"/>
            <a:ext cx="2751138" cy="36671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l" eaLnBrk="0" hangingPunct="0">
              <a:spcBef>
                <a:spcPct val="0"/>
              </a:spcBef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039" name="Rectangle 15"/>
          <p:cNvSpPr>
            <a:spLocks noChangeArrowheads="1"/>
          </p:cNvSpPr>
          <p:nvPr/>
        </p:nvSpPr>
        <p:spPr bwMode="auto">
          <a:xfrm>
            <a:off x="8188325" y="6561138"/>
            <a:ext cx="633413" cy="2746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l" eaLnBrk="0" hangingPunct="0">
              <a:spcBef>
                <a:spcPct val="0"/>
              </a:spcBef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4101" name="Rectangle 16"/>
          <p:cNvSpPr>
            <a:spLocks noGrp="1" noChangeArrowheads="1"/>
          </p:cNvSpPr>
          <p:nvPr>
            <p:ph type="title"/>
          </p:nvPr>
        </p:nvSpPr>
        <p:spPr bwMode="auto">
          <a:xfrm>
            <a:off x="1371600" y="215900"/>
            <a:ext cx="6400800" cy="3048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90487" tIns="44450" rIns="90487" bIns="4445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74" name="Text Box 50"/>
          <p:cNvSpPr txBox="1">
            <a:spLocks noChangeArrowheads="1"/>
          </p:cNvSpPr>
          <p:nvPr/>
        </p:nvSpPr>
        <p:spPr bwMode="auto">
          <a:xfrm>
            <a:off x="8382000" y="6629400"/>
            <a:ext cx="809625" cy="244475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>
              <a:spcBef>
                <a:spcPct val="0"/>
              </a:spcBef>
              <a:defRPr/>
            </a:pPr>
            <a:r>
              <a:rPr lang="en-US" sz="1000">
                <a:solidFill>
                  <a:srgbClr val="FFFFFF"/>
                </a:solidFill>
                <a:latin typeface="Arial" charset="0"/>
              </a:rPr>
              <a:t>Andrew Ng</a:t>
            </a:r>
          </a:p>
        </p:txBody>
      </p:sp>
      <p:sp>
        <p:nvSpPr>
          <p:cNvPr id="1076" name="Rectangle 52"/>
          <p:cNvSpPr>
            <a:spLocks noChangeArrowheads="1"/>
          </p:cNvSpPr>
          <p:nvPr userDrawn="1"/>
        </p:nvSpPr>
        <p:spPr bwMode="auto">
          <a:xfrm>
            <a:off x="1169988" y="593725"/>
            <a:ext cx="6765925" cy="42863"/>
          </a:xfrm>
          <a:prstGeom prst="rect">
            <a:avLst/>
          </a:prstGeom>
          <a:solidFill>
            <a:schemeClr val="bg1"/>
          </a:solidFill>
          <a:ln w="12700" algn="ctr">
            <a:noFill/>
            <a:miter lim="800000"/>
            <a:headEnd/>
            <a:tailEnd/>
          </a:ln>
          <a:effectLst/>
        </p:spPr>
        <p:txBody>
          <a:bodyPr lIns="90487" tIns="44450" rIns="90487" bIns="44450" anchor="ctr">
            <a:spAutoFit/>
          </a:bodyPr>
          <a:lstStyle/>
          <a:p>
            <a:pPr algn="l" eaLnBrk="0" hangingPunct="0">
              <a:spcBef>
                <a:spcPct val="0"/>
              </a:spcBef>
              <a:defRPr/>
            </a:pP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70992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99" r:id="rId1"/>
    <p:sldLayoutId id="2147484100" r:id="rId2"/>
    <p:sldLayoutId id="2147484101" r:id="rId3"/>
    <p:sldLayoutId id="2147484102" r:id="rId4"/>
    <p:sldLayoutId id="2147484103" r:id="rId5"/>
    <p:sldLayoutId id="2147484104" r:id="rId6"/>
    <p:sldLayoutId id="2147484105" r:id="rId7"/>
    <p:sldLayoutId id="2147484106" r:id="rId8"/>
    <p:sldLayoutId id="2147484107" r:id="rId9"/>
    <p:sldLayoutId id="2147484108" r:id="rId10"/>
    <p:sldLayoutId id="2147484109" r:id="rId11"/>
    <p:sldLayoutId id="2147484110" r:id="rId12"/>
    <p:sldLayoutId id="2147484111" r:id="rId13"/>
    <p:sldLayoutId id="2147484112" r:id="rId14"/>
    <p:sldLayoutId id="2147484113" r:id="rId15"/>
    <p:sldLayoutId id="2147484114" r:id="rId16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Times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Times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Times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Times" pitchFamily="18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Times" pitchFamily="18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Times" pitchFamily="18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Times" pitchFamily="18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Times" pitchFamily="18" charset="0"/>
        </a:defRPr>
      </a:lvl9pPr>
    </p:titleStyle>
    <p:bodyStyle>
      <a:lvl1pPr marL="285750" indent="-285750" algn="l" rtl="0" eaLnBrk="0" fontAlgn="base" hangingPunct="0">
        <a:spcBef>
          <a:spcPct val="100000"/>
        </a:spcBef>
        <a:spcAft>
          <a:spcPct val="0"/>
        </a:spcAft>
        <a:buChar char="•"/>
        <a:defRPr sz="3200" b="1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Char char="–"/>
        <a:defRPr sz="1600" b="1">
          <a:solidFill>
            <a:schemeClr val="bg1"/>
          </a:solidFill>
          <a:latin typeface="+mn-lt"/>
        </a:defRPr>
      </a:lvl2pPr>
      <a:lvl3pPr marL="1143000" indent="-22860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Char char="•"/>
        <a:defRPr sz="1600">
          <a:solidFill>
            <a:schemeClr val="bg1"/>
          </a:solidFill>
          <a:latin typeface="+mn-lt"/>
        </a:defRPr>
      </a:lvl3pPr>
      <a:lvl4pPr marL="1543050" indent="-17145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Char char="–"/>
        <a:defRPr sz="1400" b="1">
          <a:solidFill>
            <a:schemeClr val="bg1"/>
          </a:solidFill>
          <a:latin typeface="+mn-lt"/>
        </a:defRPr>
      </a:lvl4pPr>
      <a:lvl5pPr marL="2000250" indent="-17145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Char char="»"/>
        <a:defRPr sz="1400">
          <a:solidFill>
            <a:schemeClr val="bg1"/>
          </a:solidFill>
          <a:latin typeface="+mn-lt"/>
        </a:defRPr>
      </a:lvl5pPr>
      <a:lvl6pPr marL="2457450" indent="-17145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defRPr sz="1400">
          <a:solidFill>
            <a:schemeClr val="bg1"/>
          </a:solidFill>
          <a:latin typeface="+mn-lt"/>
        </a:defRPr>
      </a:lvl6pPr>
      <a:lvl7pPr marL="2914650" indent="-17145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defRPr sz="1400">
          <a:solidFill>
            <a:schemeClr val="bg1"/>
          </a:solidFill>
          <a:latin typeface="+mn-lt"/>
        </a:defRPr>
      </a:lvl7pPr>
      <a:lvl8pPr marL="3371850" indent="-17145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defRPr sz="1400">
          <a:solidFill>
            <a:schemeClr val="bg1"/>
          </a:solidFill>
          <a:latin typeface="+mn-lt"/>
        </a:defRPr>
      </a:lvl8pPr>
      <a:lvl9pPr marL="3829050" indent="-17145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defRPr sz="1400">
          <a:solidFill>
            <a:schemeClr val="bg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jpe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2.jpeg"/><Relationship Id="rId5" Type="http://schemas.openxmlformats.org/officeDocument/2006/relationships/image" Target="../media/image6.jpeg"/><Relationship Id="rId10" Type="http://schemas.openxmlformats.org/officeDocument/2006/relationships/image" Target="../media/image11.jpe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34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34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34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34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jpe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34.xml"/><Relationship Id="rId5" Type="http://schemas.openxmlformats.org/officeDocument/2006/relationships/image" Target="../media/image127.png"/><Relationship Id="rId4" Type="http://schemas.openxmlformats.org/officeDocument/2006/relationships/image" Target="../media/image178.jpe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33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34.xml"/><Relationship Id="rId5" Type="http://schemas.openxmlformats.org/officeDocument/2006/relationships/image" Target="../media/image181.png"/><Relationship Id="rId4" Type="http://schemas.openxmlformats.org/officeDocument/2006/relationships/image" Target="../media/image180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jpe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137.png"/><Relationship Id="rId5" Type="http://schemas.openxmlformats.org/officeDocument/2006/relationships/image" Target="../media/image136.png"/><Relationship Id="rId4" Type="http://schemas.openxmlformats.org/officeDocument/2006/relationships/image" Target="../media/image135.jpeg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6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7" Type="http://schemas.openxmlformats.org/officeDocument/2006/relationships/image" Target="../media/image142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67.xml"/><Relationship Id="rId6" Type="http://schemas.openxmlformats.org/officeDocument/2006/relationships/image" Target="../media/image141.png"/><Relationship Id="rId5" Type="http://schemas.openxmlformats.org/officeDocument/2006/relationships/image" Target="../media/image140.png"/><Relationship Id="rId4" Type="http://schemas.openxmlformats.org/officeDocument/2006/relationships/image" Target="../media/image139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67.xml"/><Relationship Id="rId6" Type="http://schemas.openxmlformats.org/officeDocument/2006/relationships/image" Target="../media/image146.png"/><Relationship Id="rId5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7" Type="http://schemas.openxmlformats.org/officeDocument/2006/relationships/image" Target="../media/image151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67.xml"/><Relationship Id="rId6" Type="http://schemas.openxmlformats.org/officeDocument/2006/relationships/image" Target="../media/image150.png"/><Relationship Id="rId5" Type="http://schemas.openxmlformats.org/officeDocument/2006/relationships/image" Target="../media/image149.png"/><Relationship Id="rId4" Type="http://schemas.openxmlformats.org/officeDocument/2006/relationships/image" Target="../media/image148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jpeg"/><Relationship Id="rId7" Type="http://schemas.openxmlformats.org/officeDocument/2006/relationships/image" Target="../media/image156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67.xml"/><Relationship Id="rId6" Type="http://schemas.openxmlformats.org/officeDocument/2006/relationships/image" Target="../media/image155.jpeg"/><Relationship Id="rId5" Type="http://schemas.openxmlformats.org/officeDocument/2006/relationships/image" Target="../media/image154.jpeg"/><Relationship Id="rId4" Type="http://schemas.openxmlformats.org/officeDocument/2006/relationships/image" Target="../media/image153.jpeg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67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67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34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34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34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34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35.jpeg"/><Relationship Id="rId7" Type="http://schemas.openxmlformats.org/officeDocument/2006/relationships/image" Target="../media/image15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jpeg"/><Relationship Id="rId11" Type="http://schemas.openxmlformats.org/officeDocument/2006/relationships/image" Target="../media/image40.png"/><Relationship Id="rId5" Type="http://schemas.openxmlformats.org/officeDocument/2006/relationships/image" Target="../media/image37.jpeg"/><Relationship Id="rId10" Type="http://schemas.openxmlformats.org/officeDocument/2006/relationships/image" Target="../media/image39.png"/><Relationship Id="rId4" Type="http://schemas.openxmlformats.org/officeDocument/2006/relationships/image" Target="../media/image36.jpeg"/><Relationship Id="rId9" Type="http://schemas.openxmlformats.org/officeDocument/2006/relationships/image" Target="../media/image16.gif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33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34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185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33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33.xml"/></Relationships>
</file>

<file path=ppt/slides/_rels/slide1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8.png"/><Relationship Id="rId13" Type="http://schemas.openxmlformats.org/officeDocument/2006/relationships/image" Target="../media/image29.png"/><Relationship Id="rId18" Type="http://schemas.openxmlformats.org/officeDocument/2006/relationships/image" Target="../media/image7.png"/><Relationship Id="rId26" Type="http://schemas.openxmlformats.org/officeDocument/2006/relationships/image" Target="../media/image168.png"/><Relationship Id="rId3" Type="http://schemas.openxmlformats.org/officeDocument/2006/relationships/image" Target="../media/image162.jpeg"/><Relationship Id="rId21" Type="http://schemas.openxmlformats.org/officeDocument/2006/relationships/image" Target="../media/image10.png"/><Relationship Id="rId7" Type="http://schemas.openxmlformats.org/officeDocument/2006/relationships/image" Target="../media/image187.png"/><Relationship Id="rId12" Type="http://schemas.openxmlformats.org/officeDocument/2006/relationships/image" Target="../media/image192.jpeg"/><Relationship Id="rId17" Type="http://schemas.openxmlformats.org/officeDocument/2006/relationships/image" Target="../media/image6.jpeg"/><Relationship Id="rId25" Type="http://schemas.openxmlformats.org/officeDocument/2006/relationships/image" Target="../media/image167.png"/><Relationship Id="rId33" Type="http://schemas.openxmlformats.org/officeDocument/2006/relationships/image" Target="../media/image175.PNG"/><Relationship Id="rId2" Type="http://schemas.openxmlformats.org/officeDocument/2006/relationships/notesSlide" Target="../notesSlides/notesSlide86.xml"/><Relationship Id="rId16" Type="http://schemas.openxmlformats.org/officeDocument/2006/relationships/image" Target="../media/image5.png"/><Relationship Id="rId20" Type="http://schemas.openxmlformats.org/officeDocument/2006/relationships/image" Target="../media/image9.png"/><Relationship Id="rId29" Type="http://schemas.openxmlformats.org/officeDocument/2006/relationships/image" Target="../media/image171.png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165.jpeg"/><Relationship Id="rId11" Type="http://schemas.openxmlformats.org/officeDocument/2006/relationships/image" Target="../media/image191.jpeg"/><Relationship Id="rId24" Type="http://schemas.openxmlformats.org/officeDocument/2006/relationships/image" Target="../media/image13.png"/><Relationship Id="rId32" Type="http://schemas.openxmlformats.org/officeDocument/2006/relationships/image" Target="../media/image174.png"/><Relationship Id="rId5" Type="http://schemas.openxmlformats.org/officeDocument/2006/relationships/image" Target="../media/image164.jpeg"/><Relationship Id="rId15" Type="http://schemas.openxmlformats.org/officeDocument/2006/relationships/image" Target="../media/image166.png"/><Relationship Id="rId23" Type="http://schemas.openxmlformats.org/officeDocument/2006/relationships/image" Target="../media/image12.jpeg"/><Relationship Id="rId28" Type="http://schemas.openxmlformats.org/officeDocument/2006/relationships/image" Target="../media/image170.png"/><Relationship Id="rId10" Type="http://schemas.openxmlformats.org/officeDocument/2006/relationships/image" Target="../media/image190.jpeg"/><Relationship Id="rId19" Type="http://schemas.openxmlformats.org/officeDocument/2006/relationships/image" Target="../media/image8.png"/><Relationship Id="rId31" Type="http://schemas.openxmlformats.org/officeDocument/2006/relationships/image" Target="../media/image173.png"/><Relationship Id="rId4" Type="http://schemas.openxmlformats.org/officeDocument/2006/relationships/image" Target="../media/image163.jpeg"/><Relationship Id="rId9" Type="http://schemas.openxmlformats.org/officeDocument/2006/relationships/image" Target="../media/image189.png"/><Relationship Id="rId14" Type="http://schemas.openxmlformats.org/officeDocument/2006/relationships/image" Target="../media/image193.jpeg"/><Relationship Id="rId22" Type="http://schemas.openxmlformats.org/officeDocument/2006/relationships/image" Target="../media/image11.jpeg"/><Relationship Id="rId27" Type="http://schemas.openxmlformats.org/officeDocument/2006/relationships/image" Target="../media/image169.png"/><Relationship Id="rId30" Type="http://schemas.openxmlformats.org/officeDocument/2006/relationships/image" Target="../media/image172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39.xml"/><Relationship Id="rId4" Type="http://schemas.openxmlformats.org/officeDocument/2006/relationships/image" Target="../media/image4.jpeg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33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3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34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34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34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34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34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34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34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34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jpeg"/><Relationship Id="rId3" Type="http://schemas.openxmlformats.org/officeDocument/2006/relationships/image" Target="../media/image41.jpeg"/><Relationship Id="rId7" Type="http://schemas.openxmlformats.org/officeDocument/2006/relationships/image" Target="../media/image4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4.jpeg"/><Relationship Id="rId11" Type="http://schemas.openxmlformats.org/officeDocument/2006/relationships/image" Target="../media/image49.jpeg"/><Relationship Id="rId5" Type="http://schemas.openxmlformats.org/officeDocument/2006/relationships/image" Target="../media/image43.jpeg"/><Relationship Id="rId10" Type="http://schemas.openxmlformats.org/officeDocument/2006/relationships/image" Target="../media/image48.jpeg"/><Relationship Id="rId4" Type="http://schemas.openxmlformats.org/officeDocument/2006/relationships/image" Target="../media/image42.jpeg"/><Relationship Id="rId9" Type="http://schemas.openxmlformats.org/officeDocument/2006/relationships/image" Target="../media/image47.jpeg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34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34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34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34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34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34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jpe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34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jpe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34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jpeg"/><Relationship Id="rId7" Type="http://schemas.openxmlformats.org/officeDocument/2006/relationships/image" Target="../media/image200.jpe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199.jpeg"/><Relationship Id="rId5" Type="http://schemas.openxmlformats.org/officeDocument/2006/relationships/image" Target="../media/image198.jpeg"/><Relationship Id="rId4" Type="http://schemas.openxmlformats.org/officeDocument/2006/relationships/image" Target="../media/image197.jpeg"/></Relationships>
</file>

<file path=ppt/slides/_rels/slide1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6.jpeg"/><Relationship Id="rId3" Type="http://schemas.openxmlformats.org/officeDocument/2006/relationships/image" Target="../media/image201.jpeg"/><Relationship Id="rId7" Type="http://schemas.openxmlformats.org/officeDocument/2006/relationships/image" Target="../media/image205.jpe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204.jpeg"/><Relationship Id="rId5" Type="http://schemas.openxmlformats.org/officeDocument/2006/relationships/image" Target="../media/image203.jpeg"/><Relationship Id="rId10" Type="http://schemas.openxmlformats.org/officeDocument/2006/relationships/image" Target="../media/image208.jpeg"/><Relationship Id="rId4" Type="http://schemas.openxmlformats.org/officeDocument/2006/relationships/image" Target="../media/image202.jpeg"/><Relationship Id="rId9" Type="http://schemas.openxmlformats.org/officeDocument/2006/relationships/image" Target="../media/image207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2.png"/><Relationship Id="rId5" Type="http://schemas.openxmlformats.org/officeDocument/2006/relationships/image" Target="../media/image51.jpeg"/><Relationship Id="rId4" Type="http://schemas.openxmlformats.org/officeDocument/2006/relationships/image" Target="../media/image15.png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13.png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34.xml"/></Relationships>
</file>

<file path=ppt/slides/_rels/slide1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5.png"/><Relationship Id="rId3" Type="http://schemas.openxmlformats.org/officeDocument/2006/relationships/image" Target="../media/image210.png"/><Relationship Id="rId7" Type="http://schemas.openxmlformats.org/officeDocument/2006/relationships/image" Target="../media/image214.png"/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213.png"/><Relationship Id="rId5" Type="http://schemas.openxmlformats.org/officeDocument/2006/relationships/image" Target="../media/image212.png"/><Relationship Id="rId4" Type="http://schemas.openxmlformats.org/officeDocument/2006/relationships/image" Target="../media/image211.png"/><Relationship Id="rId9" Type="http://schemas.openxmlformats.org/officeDocument/2006/relationships/image" Target="../media/image216.png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34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34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34.xml"/></Relationships>
</file>

<file path=ppt/slides/_rels/slide1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5.png"/><Relationship Id="rId3" Type="http://schemas.openxmlformats.org/officeDocument/2006/relationships/image" Target="../media/image210.png"/><Relationship Id="rId7" Type="http://schemas.openxmlformats.org/officeDocument/2006/relationships/image" Target="../media/image214.png"/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213.png"/><Relationship Id="rId5" Type="http://schemas.openxmlformats.org/officeDocument/2006/relationships/image" Target="../media/image212.png"/><Relationship Id="rId4" Type="http://schemas.openxmlformats.org/officeDocument/2006/relationships/image" Target="../media/image211.png"/><Relationship Id="rId9" Type="http://schemas.openxmlformats.org/officeDocument/2006/relationships/image" Target="../media/image216.png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34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gif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7.jpeg"/><Relationship Id="rId5" Type="http://schemas.openxmlformats.org/officeDocument/2006/relationships/image" Target="../media/image56.jpeg"/><Relationship Id="rId4" Type="http://schemas.openxmlformats.org/officeDocument/2006/relationships/image" Target="../media/image55.jpeg"/><Relationship Id="rId9" Type="http://schemas.openxmlformats.org/officeDocument/2006/relationships/image" Target="../media/image6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6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6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jpeg"/><Relationship Id="rId3" Type="http://schemas.openxmlformats.org/officeDocument/2006/relationships/image" Target="../media/image66.png"/><Relationship Id="rId7" Type="http://schemas.openxmlformats.org/officeDocument/2006/relationships/image" Target="../media/image70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69.jpe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2.xml"/><Relationship Id="rId4" Type="http://schemas.openxmlformats.org/officeDocument/2006/relationships/image" Target="../media/image7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13" Type="http://schemas.openxmlformats.org/officeDocument/2006/relationships/image" Target="../media/image72.png"/><Relationship Id="rId3" Type="http://schemas.openxmlformats.org/officeDocument/2006/relationships/image" Target="../media/image75.emf"/><Relationship Id="rId7" Type="http://schemas.openxmlformats.org/officeDocument/2006/relationships/image" Target="../media/image79.png"/><Relationship Id="rId12" Type="http://schemas.openxmlformats.org/officeDocument/2006/relationships/image" Target="../media/image8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78.png"/><Relationship Id="rId11" Type="http://schemas.openxmlformats.org/officeDocument/2006/relationships/image" Target="../media/image83.png"/><Relationship Id="rId5" Type="http://schemas.openxmlformats.org/officeDocument/2006/relationships/image" Target="../media/image77.emf"/><Relationship Id="rId10" Type="http://schemas.openxmlformats.org/officeDocument/2006/relationships/image" Target="../media/image82.png"/><Relationship Id="rId4" Type="http://schemas.openxmlformats.org/officeDocument/2006/relationships/image" Target="../media/image76.emf"/><Relationship Id="rId9" Type="http://schemas.openxmlformats.org/officeDocument/2006/relationships/image" Target="../media/image8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13" Type="http://schemas.openxmlformats.org/officeDocument/2006/relationships/image" Target="../media/image74.png"/><Relationship Id="rId3" Type="http://schemas.openxmlformats.org/officeDocument/2006/relationships/slideLayout" Target="../slideLayouts/slideLayout18.xml"/><Relationship Id="rId7" Type="http://schemas.openxmlformats.org/officeDocument/2006/relationships/image" Target="../media/image87.png"/><Relationship Id="rId12" Type="http://schemas.openxmlformats.org/officeDocument/2006/relationships/image" Target="../media/image92.png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image" Target="../media/image86.png"/><Relationship Id="rId11" Type="http://schemas.openxmlformats.org/officeDocument/2006/relationships/image" Target="../media/image91.png"/><Relationship Id="rId5" Type="http://schemas.openxmlformats.org/officeDocument/2006/relationships/image" Target="../media/image85.png"/><Relationship Id="rId10" Type="http://schemas.openxmlformats.org/officeDocument/2006/relationships/image" Target="../media/image90.png"/><Relationship Id="rId4" Type="http://schemas.openxmlformats.org/officeDocument/2006/relationships/notesSlide" Target="../notesSlides/notesSlide18.xml"/><Relationship Id="rId9" Type="http://schemas.openxmlformats.org/officeDocument/2006/relationships/image" Target="../media/image8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w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w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96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gif"/><Relationship Id="rId4" Type="http://schemas.openxmlformats.org/officeDocument/2006/relationships/image" Target="../media/image1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.bin"/><Relationship Id="rId3" Type="http://schemas.openxmlformats.org/officeDocument/2006/relationships/notesSlide" Target="../notesSlides/notesSlide24.xml"/><Relationship Id="rId7" Type="http://schemas.openxmlformats.org/officeDocument/2006/relationships/image" Target="../media/image102.png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01.png"/><Relationship Id="rId11" Type="http://schemas.openxmlformats.org/officeDocument/2006/relationships/image" Target="../media/image100.emf"/><Relationship Id="rId5" Type="http://schemas.openxmlformats.org/officeDocument/2006/relationships/image" Target="../media/image98.emf"/><Relationship Id="rId10" Type="http://schemas.openxmlformats.org/officeDocument/2006/relationships/oleObject" Target="../embeddings/oleObject3.bin"/><Relationship Id="rId4" Type="http://schemas.openxmlformats.org/officeDocument/2006/relationships/oleObject" Target="../embeddings/oleObject1.bin"/><Relationship Id="rId9" Type="http://schemas.openxmlformats.org/officeDocument/2006/relationships/image" Target="../media/image99.emf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7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13" Type="http://schemas.openxmlformats.org/officeDocument/2006/relationships/image" Target="../media/image109.png"/><Relationship Id="rId18" Type="http://schemas.openxmlformats.org/officeDocument/2006/relationships/image" Target="../media/image114.jpeg"/><Relationship Id="rId3" Type="http://schemas.openxmlformats.org/officeDocument/2006/relationships/image" Target="../media/image32.png"/><Relationship Id="rId21" Type="http://schemas.openxmlformats.org/officeDocument/2006/relationships/image" Target="../media/image117.jpeg"/><Relationship Id="rId7" Type="http://schemas.openxmlformats.org/officeDocument/2006/relationships/image" Target="../media/image29.png"/><Relationship Id="rId12" Type="http://schemas.openxmlformats.org/officeDocument/2006/relationships/image" Target="../media/image108.png"/><Relationship Id="rId17" Type="http://schemas.openxmlformats.org/officeDocument/2006/relationships/image" Target="../media/image113.png"/><Relationship Id="rId2" Type="http://schemas.openxmlformats.org/officeDocument/2006/relationships/notesSlide" Target="../notesSlides/notesSlide26.xml"/><Relationship Id="rId16" Type="http://schemas.openxmlformats.org/officeDocument/2006/relationships/image" Target="../media/image112.png"/><Relationship Id="rId20" Type="http://schemas.openxmlformats.org/officeDocument/2006/relationships/image" Target="../media/image116.jpe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05.jpeg"/><Relationship Id="rId11" Type="http://schemas.openxmlformats.org/officeDocument/2006/relationships/image" Target="../media/image14.jpeg"/><Relationship Id="rId5" Type="http://schemas.openxmlformats.org/officeDocument/2006/relationships/image" Target="../media/image104.jpeg"/><Relationship Id="rId15" Type="http://schemas.openxmlformats.org/officeDocument/2006/relationships/image" Target="../media/image111.png"/><Relationship Id="rId10" Type="http://schemas.openxmlformats.org/officeDocument/2006/relationships/image" Target="../media/image107.png"/><Relationship Id="rId19" Type="http://schemas.openxmlformats.org/officeDocument/2006/relationships/image" Target="../media/image115.jpeg"/><Relationship Id="rId4" Type="http://schemas.openxmlformats.org/officeDocument/2006/relationships/image" Target="../media/image103.jpeg"/><Relationship Id="rId9" Type="http://schemas.openxmlformats.org/officeDocument/2006/relationships/image" Target="../media/image31.png"/><Relationship Id="rId14" Type="http://schemas.openxmlformats.org/officeDocument/2006/relationships/image" Target="../media/image110.png"/><Relationship Id="rId22" Type="http://schemas.openxmlformats.org/officeDocument/2006/relationships/image" Target="../media/image118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image" Target="../media/image19.jpeg"/><Relationship Id="rId7" Type="http://schemas.openxmlformats.org/officeDocument/2006/relationships/image" Target="../media/image2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eg"/><Relationship Id="rId11" Type="http://schemas.openxmlformats.org/officeDocument/2006/relationships/image" Target="../media/image27.jpeg"/><Relationship Id="rId5" Type="http://schemas.openxmlformats.org/officeDocument/2006/relationships/image" Target="../media/image21.jpeg"/><Relationship Id="rId10" Type="http://schemas.openxmlformats.org/officeDocument/2006/relationships/image" Target="../media/image26.jpeg"/><Relationship Id="rId4" Type="http://schemas.openxmlformats.org/officeDocument/2006/relationships/image" Target="../media/image20.jpeg"/><Relationship Id="rId9" Type="http://schemas.openxmlformats.org/officeDocument/2006/relationships/image" Target="../media/image25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eg"/><Relationship Id="rId3" Type="http://schemas.openxmlformats.org/officeDocument/2006/relationships/image" Target="../media/image14.jpe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gif"/><Relationship Id="rId4" Type="http://schemas.openxmlformats.org/officeDocument/2006/relationships/image" Target="../media/image15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9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8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8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68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7.xml"/><Relationship Id="rId5" Type="http://schemas.microsoft.com/office/2007/relationships/hdphoto" Target="../media/hdphoto1.wdp"/><Relationship Id="rId4" Type="http://schemas.openxmlformats.org/officeDocument/2006/relationships/image" Target="../media/image128.jpe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7.xml"/><Relationship Id="rId6" Type="http://schemas.openxmlformats.org/officeDocument/2006/relationships/image" Target="../media/image133.jpg"/><Relationship Id="rId5" Type="http://schemas.openxmlformats.org/officeDocument/2006/relationships/image" Target="../media/image132.jpg"/><Relationship Id="rId4" Type="http://schemas.openxmlformats.org/officeDocument/2006/relationships/image" Target="../media/image131.jp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8.xml"/><Relationship Id="rId6" Type="http://schemas.openxmlformats.org/officeDocument/2006/relationships/image" Target="../media/image137.png"/><Relationship Id="rId5" Type="http://schemas.openxmlformats.org/officeDocument/2006/relationships/image" Target="../media/image136.png"/><Relationship Id="rId4" Type="http://schemas.openxmlformats.org/officeDocument/2006/relationships/image" Target="../media/image135.jpe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7" Type="http://schemas.openxmlformats.org/officeDocument/2006/relationships/image" Target="../media/image14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7.xml"/><Relationship Id="rId6" Type="http://schemas.openxmlformats.org/officeDocument/2006/relationships/image" Target="../media/image141.png"/><Relationship Id="rId5" Type="http://schemas.openxmlformats.org/officeDocument/2006/relationships/image" Target="../media/image140.png"/><Relationship Id="rId4" Type="http://schemas.openxmlformats.org/officeDocument/2006/relationships/image" Target="../media/image139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7.xml"/><Relationship Id="rId6" Type="http://schemas.openxmlformats.org/officeDocument/2006/relationships/image" Target="../media/image146.png"/><Relationship Id="rId5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7" Type="http://schemas.openxmlformats.org/officeDocument/2006/relationships/image" Target="../media/image15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7.xml"/><Relationship Id="rId6" Type="http://schemas.openxmlformats.org/officeDocument/2006/relationships/image" Target="../media/image150.png"/><Relationship Id="rId5" Type="http://schemas.openxmlformats.org/officeDocument/2006/relationships/image" Target="../media/image149.png"/><Relationship Id="rId4" Type="http://schemas.openxmlformats.org/officeDocument/2006/relationships/image" Target="../media/image14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e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jpeg"/><Relationship Id="rId7" Type="http://schemas.openxmlformats.org/officeDocument/2006/relationships/image" Target="../media/image15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7.xml"/><Relationship Id="rId6" Type="http://schemas.openxmlformats.org/officeDocument/2006/relationships/image" Target="../media/image155.jpeg"/><Relationship Id="rId5" Type="http://schemas.openxmlformats.org/officeDocument/2006/relationships/image" Target="../media/image154.jpeg"/><Relationship Id="rId4" Type="http://schemas.openxmlformats.org/officeDocument/2006/relationships/image" Target="../media/image153.jpe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14.jpeg"/><Relationship Id="rId18" Type="http://schemas.openxmlformats.org/officeDocument/2006/relationships/image" Target="../media/image112.png"/><Relationship Id="rId26" Type="http://schemas.openxmlformats.org/officeDocument/2006/relationships/image" Target="../media/image118.jpeg"/><Relationship Id="rId3" Type="http://schemas.openxmlformats.org/officeDocument/2006/relationships/image" Target="../media/image157.png"/><Relationship Id="rId21" Type="http://schemas.openxmlformats.org/officeDocument/2006/relationships/image" Target="../media/image115.jpeg"/><Relationship Id="rId7" Type="http://schemas.openxmlformats.org/officeDocument/2006/relationships/image" Target="../media/image105.jpeg"/><Relationship Id="rId12" Type="http://schemas.openxmlformats.org/officeDocument/2006/relationships/image" Target="../media/image158.jpeg"/><Relationship Id="rId17" Type="http://schemas.openxmlformats.org/officeDocument/2006/relationships/image" Target="../media/image111.png"/><Relationship Id="rId25" Type="http://schemas.openxmlformats.org/officeDocument/2006/relationships/image" Target="../media/image160.jpeg"/><Relationship Id="rId2" Type="http://schemas.openxmlformats.org/officeDocument/2006/relationships/notesSlide" Target="../notesSlides/notesSlide46.xml"/><Relationship Id="rId16" Type="http://schemas.openxmlformats.org/officeDocument/2006/relationships/image" Target="../media/image110.png"/><Relationship Id="rId20" Type="http://schemas.openxmlformats.org/officeDocument/2006/relationships/image" Target="../media/image11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jpeg"/><Relationship Id="rId11" Type="http://schemas.openxmlformats.org/officeDocument/2006/relationships/image" Target="../media/image107.png"/><Relationship Id="rId24" Type="http://schemas.openxmlformats.org/officeDocument/2006/relationships/image" Target="../media/image117.jpeg"/><Relationship Id="rId5" Type="http://schemas.openxmlformats.org/officeDocument/2006/relationships/image" Target="../media/image103.jpeg"/><Relationship Id="rId15" Type="http://schemas.openxmlformats.org/officeDocument/2006/relationships/image" Target="../media/image109.png"/><Relationship Id="rId23" Type="http://schemas.openxmlformats.org/officeDocument/2006/relationships/image" Target="../media/image159.jpeg"/><Relationship Id="rId10" Type="http://schemas.openxmlformats.org/officeDocument/2006/relationships/image" Target="../media/image31.png"/><Relationship Id="rId19" Type="http://schemas.openxmlformats.org/officeDocument/2006/relationships/image" Target="../media/image113.png"/><Relationship Id="rId4" Type="http://schemas.openxmlformats.org/officeDocument/2006/relationships/image" Target="../media/image32.png"/><Relationship Id="rId9" Type="http://schemas.openxmlformats.org/officeDocument/2006/relationships/image" Target="../media/image106.png"/><Relationship Id="rId14" Type="http://schemas.openxmlformats.org/officeDocument/2006/relationships/image" Target="../media/image108.png"/><Relationship Id="rId22" Type="http://schemas.openxmlformats.org/officeDocument/2006/relationships/image" Target="../media/image116.jpe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6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90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90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jpeg"/><Relationship Id="rId4" Type="http://schemas.openxmlformats.org/officeDocument/2006/relationships/image" Target="../media/image32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0.png"/><Relationship Id="rId18" Type="http://schemas.openxmlformats.org/officeDocument/2006/relationships/image" Target="../media/image168.png"/><Relationship Id="rId3" Type="http://schemas.openxmlformats.org/officeDocument/2006/relationships/image" Target="../media/image162.jpeg"/><Relationship Id="rId21" Type="http://schemas.openxmlformats.org/officeDocument/2006/relationships/image" Target="../media/image171.png"/><Relationship Id="rId7" Type="http://schemas.openxmlformats.org/officeDocument/2006/relationships/image" Target="../media/image166.png"/><Relationship Id="rId12" Type="http://schemas.openxmlformats.org/officeDocument/2006/relationships/image" Target="../media/image9.png"/><Relationship Id="rId17" Type="http://schemas.openxmlformats.org/officeDocument/2006/relationships/image" Target="../media/image167.png"/><Relationship Id="rId25" Type="http://schemas.openxmlformats.org/officeDocument/2006/relationships/image" Target="../media/image175.PNG"/><Relationship Id="rId2" Type="http://schemas.openxmlformats.org/officeDocument/2006/relationships/notesSlide" Target="../notesSlides/notesSlide67.xml"/><Relationship Id="rId16" Type="http://schemas.openxmlformats.org/officeDocument/2006/relationships/image" Target="../media/image13.png"/><Relationship Id="rId20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5.jpeg"/><Relationship Id="rId11" Type="http://schemas.openxmlformats.org/officeDocument/2006/relationships/image" Target="../media/image8.png"/><Relationship Id="rId24" Type="http://schemas.openxmlformats.org/officeDocument/2006/relationships/image" Target="../media/image174.png"/><Relationship Id="rId5" Type="http://schemas.openxmlformats.org/officeDocument/2006/relationships/image" Target="../media/image164.jpeg"/><Relationship Id="rId15" Type="http://schemas.openxmlformats.org/officeDocument/2006/relationships/image" Target="../media/image12.jpeg"/><Relationship Id="rId23" Type="http://schemas.openxmlformats.org/officeDocument/2006/relationships/image" Target="../media/image173.png"/><Relationship Id="rId10" Type="http://schemas.openxmlformats.org/officeDocument/2006/relationships/image" Target="../media/image7.png"/><Relationship Id="rId19" Type="http://schemas.openxmlformats.org/officeDocument/2006/relationships/image" Target="../media/image169.png"/><Relationship Id="rId4" Type="http://schemas.openxmlformats.org/officeDocument/2006/relationships/image" Target="../media/image163.jpeg"/><Relationship Id="rId9" Type="http://schemas.openxmlformats.org/officeDocument/2006/relationships/image" Target="../media/image6.jpeg"/><Relationship Id="rId14" Type="http://schemas.openxmlformats.org/officeDocument/2006/relationships/image" Target="../media/image11.jpeg"/><Relationship Id="rId22" Type="http://schemas.openxmlformats.org/officeDocument/2006/relationships/image" Target="../media/image172.png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3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0" name="Rectangle 11"/>
          <p:cNvSpPr>
            <a:spLocks noChangeArrowheads="1"/>
          </p:cNvSpPr>
          <p:nvPr/>
        </p:nvSpPr>
        <p:spPr bwMode="auto">
          <a:xfrm>
            <a:off x="1025525" y="527050"/>
            <a:ext cx="7748588" cy="147638"/>
          </a:xfrm>
          <a:prstGeom prst="rect">
            <a:avLst/>
          </a:prstGeom>
          <a:solidFill>
            <a:schemeClr val="tx1"/>
          </a:solidFill>
          <a:ln w="12700" algn="ctr">
            <a:noFill/>
            <a:miter lim="800000"/>
            <a:headEnd/>
            <a:tailEnd/>
          </a:ln>
        </p:spPr>
        <p:txBody>
          <a:bodyPr wrap="none" lIns="90487" tIns="44450" rIns="90487" bIns="44450" anchor="ctr"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 dirty="0">
              <a:solidFill>
                <a:srgbClr val="FFFFFF"/>
              </a:solidFill>
              <a:latin typeface="Helvetica" pitchFamily="34" charset="0"/>
              <a:ea typeface="+mn-ea"/>
              <a:cs typeface="+mn-cs"/>
            </a:endParaRPr>
          </a:p>
        </p:txBody>
      </p:sp>
      <p:sp>
        <p:nvSpPr>
          <p:cNvPr id="6147" name="Text Box 6"/>
          <p:cNvSpPr txBox="1">
            <a:spLocks noChangeArrowheads="1"/>
          </p:cNvSpPr>
          <p:nvPr/>
        </p:nvSpPr>
        <p:spPr bwMode="auto">
          <a:xfrm>
            <a:off x="232235" y="845957"/>
            <a:ext cx="8699500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en-US" sz="4800" b="1" dirty="0" smtClean="0">
                <a:solidFill>
                  <a:srgbClr val="FFFFFF"/>
                </a:solidFill>
                <a:latin typeface="Pristina" pitchFamily="66" charset="0"/>
              </a:rPr>
              <a:t>Machine Learning and AI </a:t>
            </a:r>
          </a:p>
          <a:p>
            <a:pPr>
              <a:spcBef>
                <a:spcPct val="0"/>
              </a:spcBef>
            </a:pPr>
            <a:r>
              <a:rPr lang="en-US" sz="4800" b="1" dirty="0" smtClean="0">
                <a:solidFill>
                  <a:srgbClr val="FFFFFF"/>
                </a:solidFill>
                <a:latin typeface="Pristina" pitchFamily="66" charset="0"/>
              </a:rPr>
              <a:t>via Brain simulations </a:t>
            </a:r>
            <a:endParaRPr lang="en-US" sz="4800" b="1" kern="1200" dirty="0">
              <a:solidFill>
                <a:srgbClr val="FFFFFF"/>
              </a:solidFill>
              <a:latin typeface="Pristina" pitchFamily="66" charset="0"/>
              <a:ea typeface="+mn-ea"/>
              <a:cs typeface="+mn-cs"/>
            </a:endParaRPr>
          </a:p>
        </p:txBody>
      </p:sp>
      <p:sp>
        <p:nvSpPr>
          <p:cNvPr id="6149" name="Text Box 10"/>
          <p:cNvSpPr txBox="1">
            <a:spLocks noChangeArrowheads="1"/>
          </p:cNvSpPr>
          <p:nvPr/>
        </p:nvSpPr>
        <p:spPr bwMode="auto">
          <a:xfrm>
            <a:off x="1077145" y="2535777"/>
            <a:ext cx="7021512" cy="127727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600"/>
              </a:spcBef>
            </a:pPr>
            <a:r>
              <a:rPr lang="en-US" sz="4400" b="1" kern="1200" dirty="0" smtClean="0">
                <a:solidFill>
                  <a:srgbClr val="FFFFFF"/>
                </a:solidFill>
                <a:latin typeface="Pristina" pitchFamily="66" charset="0"/>
                <a:ea typeface="+mn-ea"/>
                <a:cs typeface="+mn-cs"/>
              </a:rPr>
              <a:t>Andrew </a:t>
            </a:r>
            <a:r>
              <a:rPr lang="en-US" sz="4400" b="1" kern="1200" dirty="0" smtClean="0">
                <a:solidFill>
                  <a:srgbClr val="FFFFFF"/>
                </a:solidFill>
                <a:latin typeface="Pristina" pitchFamily="66" charset="0"/>
                <a:ea typeface="+mn-ea"/>
                <a:cs typeface="+mn-cs"/>
              </a:rPr>
              <a:t>Ng</a:t>
            </a:r>
            <a:endParaRPr lang="en-US" sz="4400" b="1" kern="1200" dirty="0" smtClean="0">
              <a:solidFill>
                <a:srgbClr val="FFFFFF"/>
              </a:solidFill>
              <a:latin typeface="Pristina" pitchFamily="66" charset="0"/>
              <a:ea typeface="+mn-ea"/>
              <a:cs typeface="+mn-cs"/>
            </a:endParaRPr>
          </a:p>
          <a:p>
            <a:pPr algn="ctr" rtl="0" eaLnBrk="0" fontAlgn="base" hangingPunct="0">
              <a:spcBef>
                <a:spcPts val="600"/>
              </a:spcBef>
              <a:spcAft>
                <a:spcPct val="0"/>
              </a:spcAft>
            </a:pPr>
            <a:r>
              <a:rPr lang="en-US" sz="2800" b="1" dirty="0" smtClean="0">
                <a:solidFill>
                  <a:srgbClr val="FFFFFF"/>
                </a:solidFill>
                <a:latin typeface="Pristina" pitchFamily="66" charset="0"/>
              </a:rPr>
              <a:t>Stanford University</a:t>
            </a:r>
            <a:endParaRPr lang="en-US" sz="1600" kern="1200" dirty="0">
              <a:solidFill>
                <a:srgbClr val="FFFFFF"/>
              </a:solidFill>
              <a:latin typeface="Helvetica" pitchFamily="34" charset="0"/>
              <a:ea typeface="+mn-ea"/>
              <a:cs typeface="+mn-cs"/>
            </a:endParaRPr>
          </a:p>
        </p:txBody>
      </p:sp>
      <p:sp>
        <p:nvSpPr>
          <p:cNvPr id="6148" name="Rectangle 7"/>
          <p:cNvSpPr>
            <a:spLocks noChangeArrowheads="1"/>
          </p:cNvSpPr>
          <p:nvPr/>
        </p:nvSpPr>
        <p:spPr bwMode="auto">
          <a:xfrm>
            <a:off x="1333501" y="4152900"/>
            <a:ext cx="4424195" cy="4353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 dirty="0">
              <a:solidFill>
                <a:srgbClr val="FFFFFF"/>
              </a:solidFill>
              <a:latin typeface="Helvetica" pitchFamily="34" charset="0"/>
              <a:ea typeface="+mn-ea"/>
              <a:cs typeface="+mn-cs"/>
            </a:endParaRPr>
          </a:p>
        </p:txBody>
      </p:sp>
      <p:sp>
        <p:nvSpPr>
          <p:cNvPr id="20" name="Rectangle 19"/>
          <p:cNvSpPr/>
          <p:nvPr/>
        </p:nvSpPr>
        <p:spPr bwMode="auto">
          <a:xfrm>
            <a:off x="8182070" y="6501400"/>
            <a:ext cx="961930" cy="3566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487" tIns="44450" rIns="90487" bIns="4445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Helvetica" pitchFamily="34" charset="0"/>
            </a:endParaRPr>
          </a:p>
        </p:txBody>
      </p:sp>
      <p:pic>
        <p:nvPicPr>
          <p:cNvPr id="21" name="Picture 2" descr="C:\Users\ang\Desktop\iStock_000005809739XSmall-1_0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372625" y="5215660"/>
            <a:ext cx="1647087" cy="1642340"/>
          </a:xfrm>
          <a:prstGeom prst="rect">
            <a:avLst/>
          </a:prstGeom>
          <a:noFill/>
        </p:spPr>
      </p:pic>
      <p:grpSp>
        <p:nvGrpSpPr>
          <p:cNvPr id="25" name="Group 24"/>
          <p:cNvGrpSpPr/>
          <p:nvPr/>
        </p:nvGrpSpPr>
        <p:grpSpPr>
          <a:xfrm>
            <a:off x="272445" y="5091597"/>
            <a:ext cx="8794745" cy="1525018"/>
            <a:chOff x="-1145642" y="5186310"/>
            <a:chExt cx="10241863" cy="1775950"/>
          </a:xfrm>
        </p:grpSpPr>
        <p:grpSp>
          <p:nvGrpSpPr>
            <p:cNvPr id="26" name="Group 9"/>
            <p:cNvGrpSpPr/>
            <p:nvPr/>
          </p:nvGrpSpPr>
          <p:grpSpPr>
            <a:xfrm>
              <a:off x="-1145643" y="5186308"/>
              <a:ext cx="10241864" cy="1775949"/>
              <a:chOff x="-1145643" y="5186308"/>
              <a:chExt cx="10241864" cy="1775949"/>
            </a:xfrm>
          </p:grpSpPr>
          <p:grpSp>
            <p:nvGrpSpPr>
              <p:cNvPr id="44" name="Group 41"/>
              <p:cNvGrpSpPr/>
              <p:nvPr/>
            </p:nvGrpSpPr>
            <p:grpSpPr>
              <a:xfrm>
                <a:off x="-1145643" y="5186308"/>
                <a:ext cx="10241864" cy="1775949"/>
                <a:chOff x="-1313441" y="4942901"/>
                <a:chExt cx="11645625" cy="2019363"/>
              </a:xfrm>
            </p:grpSpPr>
            <p:grpSp>
              <p:nvGrpSpPr>
                <p:cNvPr id="46" name="Group 47"/>
                <p:cNvGrpSpPr/>
                <p:nvPr/>
              </p:nvGrpSpPr>
              <p:grpSpPr>
                <a:xfrm>
                  <a:off x="-1313441" y="4942901"/>
                  <a:ext cx="11645625" cy="2019363"/>
                  <a:chOff x="-1310844" y="4619555"/>
                  <a:chExt cx="12909060" cy="2238445"/>
                </a:xfrm>
              </p:grpSpPr>
              <p:sp>
                <p:nvSpPr>
                  <p:cNvPr id="48" name="Rectangle 2"/>
                  <p:cNvSpPr>
                    <a:spLocks noChangeArrowheads="1"/>
                  </p:cNvSpPr>
                  <p:nvPr/>
                </p:nvSpPr>
                <p:spPr bwMode="auto">
                  <a:xfrm>
                    <a:off x="7453070" y="6084888"/>
                    <a:ext cx="1460500" cy="773112"/>
                  </a:xfrm>
                  <a:prstGeom prst="rect">
                    <a:avLst/>
                  </a:prstGeom>
                  <a:solidFill>
                    <a:schemeClr val="tx1"/>
                  </a:solidFill>
                  <a:ln w="12700" algn="ctr">
                    <a:noFill/>
                    <a:miter lim="800000"/>
                    <a:headEnd/>
                    <a:tailEnd/>
                  </a:ln>
                </p:spPr>
                <p:txBody>
                  <a:bodyPr wrap="none" lIns="90487" tIns="44450" rIns="90487" bIns="44450" anchor="ctr">
                    <a:spAutoFit/>
                  </a:bodyPr>
                  <a:lstStyle/>
                  <a:p>
                    <a:pPr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kern="1200" dirty="0">
                      <a:solidFill>
                        <a:srgbClr val="FFFFFF"/>
                      </a:solidFill>
                      <a:latin typeface="Helvetica" pitchFamily="34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9" name="Text Box 1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-1310844" y="6079220"/>
                    <a:ext cx="12909060" cy="380663"/>
                  </a:xfrm>
                  <a:prstGeom prst="rect">
                    <a:avLst/>
                  </a:prstGeom>
                  <a:solidFill>
                    <a:schemeClr val="tx1"/>
                  </a:solidFill>
                  <a:ln w="12700">
                    <a:noFill/>
                    <a:miter lim="800000"/>
                    <a:headEnd/>
                    <a:tailEnd/>
                  </a:ln>
                </p:spPr>
                <p:txBody>
                  <a:bodyPr wrap="square">
                    <a:spAutoFit/>
                  </a:bodyPr>
                  <a:lstStyle/>
                  <a:p>
                    <a:pPr algn="l" rtl="0" eaLnBrk="0" fontAlgn="base" hangingPunct="0">
                      <a:spcBef>
                        <a:spcPts val="1800"/>
                      </a:spcBef>
                      <a:spcAft>
                        <a:spcPct val="0"/>
                      </a:spcAft>
                    </a:pPr>
                    <a:r>
                      <a:rPr lang="en-US" sz="1100" kern="1200" dirty="0" smtClean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rPr>
                      <a:t>    Adam Coates       Quoc Le       Honglak Lee     Andrew Saxe   Andrew Maas Chris Manning Jiquan Ngiam  Richard Socher     Will Zou </a:t>
                    </a:r>
                    <a:endParaRPr lang="en-US" sz="1100" kern="1200" dirty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endParaRPr>
                  </a:p>
                </p:txBody>
              </p:sp>
              <p:pic>
                <p:nvPicPr>
                  <p:cNvPr id="50" name="Picture 9" descr="honglak"/>
                  <p:cNvPicPr>
                    <a:picLocks noChangeAspect="1" noChangeArrowheads="1"/>
                  </p:cNvPicPr>
                  <p:nvPr/>
                </p:nvPicPr>
                <p:blipFill>
                  <a:blip r:embed="rId4" cstate="print"/>
                  <a:srcRect l="11301" r="11301"/>
                  <a:stretch>
                    <a:fillRect/>
                  </a:stretch>
                </p:blipFill>
                <p:spPr bwMode="auto">
                  <a:xfrm>
                    <a:off x="1793810" y="4648885"/>
                    <a:ext cx="1181454" cy="1371600"/>
                  </a:xfrm>
                  <a:prstGeom prst="rect">
                    <a:avLst/>
                  </a:prstGeom>
                  <a:solidFill>
                    <a:srgbClr val="FFFFFF">
                      <a:shade val="85000"/>
                    </a:srgbClr>
                  </a:solidFill>
                  <a:ln w="88900" cap="sq">
                    <a:noFill/>
                    <a:miter lim="800000"/>
                  </a:ln>
                  <a:effectLst>
                    <a:outerShdw blurRad="55000" dist="18000" dir="5400000" algn="tl" rotWithShape="0">
                      <a:srgbClr val="000000">
                        <a:alpha val="40000"/>
                      </a:srgbClr>
                    </a:outerShdw>
                  </a:effectLst>
                  <a:scene3d>
                    <a:camera prst="orthographicFront"/>
                    <a:lightRig rig="twoPt" dir="t">
                      <a:rot lat="0" lon="0" rev="7200000"/>
                    </a:lightRig>
                  </a:scene3d>
                  <a:sp3d>
                    <a:bevelT w="25400" h="19050"/>
                    <a:contourClr>
                      <a:srgbClr val="FFFFFF"/>
                    </a:contourClr>
                  </a:sp3d>
                </p:spPr>
              </p:pic>
              <p:pic>
                <p:nvPicPr>
                  <p:cNvPr id="51" name="Picture 15" descr="quoc"/>
                  <p:cNvPicPr>
                    <a:picLocks noChangeAspect="1" noChangeArrowheads="1"/>
                  </p:cNvPicPr>
                  <p:nvPr/>
                </p:nvPicPr>
                <p:blipFill>
                  <a:blip r:embed="rId5" cstate="print"/>
                  <a:srcRect l="1705" r="4264"/>
                  <a:stretch>
                    <a:fillRect/>
                  </a:stretch>
                </p:blipFill>
                <p:spPr bwMode="auto">
                  <a:xfrm>
                    <a:off x="402520" y="4643227"/>
                    <a:ext cx="1266930" cy="1371600"/>
                  </a:xfrm>
                  <a:prstGeom prst="rect">
                    <a:avLst/>
                  </a:prstGeom>
                  <a:solidFill>
                    <a:srgbClr val="FFFFFF">
                      <a:shade val="85000"/>
                    </a:srgbClr>
                  </a:solidFill>
                  <a:ln w="88900" cap="sq">
                    <a:noFill/>
                    <a:miter lim="800000"/>
                  </a:ln>
                  <a:effectLst>
                    <a:outerShdw blurRad="55000" dist="18000" dir="5400000" algn="tl" rotWithShape="0">
                      <a:srgbClr val="000000">
                        <a:alpha val="40000"/>
                      </a:srgbClr>
                    </a:outerShdw>
                  </a:effectLst>
                  <a:scene3d>
                    <a:camera prst="orthographicFront"/>
                    <a:lightRig rig="twoPt" dir="t">
                      <a:rot lat="0" lon="0" rev="7200000"/>
                    </a:lightRig>
                  </a:scene3d>
                  <a:sp3d>
                    <a:bevelT w="25400" h="19050"/>
                    <a:contourClr>
                      <a:srgbClr val="FFFFFF"/>
                    </a:contourClr>
                  </a:sp3d>
                </p:spPr>
              </p:pic>
              <p:pic>
                <p:nvPicPr>
                  <p:cNvPr id="52" name="Picture 3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6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4253" r="8954"/>
                  <a:stretch/>
                </p:blipFill>
                <p:spPr bwMode="auto">
                  <a:xfrm>
                    <a:off x="4659678" y="4627991"/>
                    <a:ext cx="1180648" cy="1371600"/>
                  </a:xfrm>
                  <a:prstGeom prst="rect">
                    <a:avLst/>
                  </a:prstGeom>
                  <a:solidFill>
                    <a:srgbClr val="FFFFFF">
                      <a:shade val="85000"/>
                    </a:srgbClr>
                  </a:solidFill>
                  <a:ln w="88900" cap="sq">
                    <a:noFill/>
                    <a:miter lim="800000"/>
                  </a:ln>
                  <a:effectLst>
                    <a:outerShdw blurRad="55000" dist="18000" dir="5400000" algn="tl" rotWithShape="0">
                      <a:srgbClr val="000000">
                        <a:alpha val="40000"/>
                      </a:srgbClr>
                    </a:outerShdw>
                  </a:effectLst>
                  <a:scene3d>
                    <a:camera prst="orthographicFront"/>
                    <a:lightRig rig="twoPt" dir="t">
                      <a:rot lat="0" lon="0" rev="7200000"/>
                    </a:lightRig>
                  </a:scene3d>
                  <a:sp3d>
                    <a:bevelT w="25400" h="19050"/>
                    <a:contourClr>
                      <a:srgbClr val="FFFFFF"/>
                    </a:contourClr>
                  </a:sp3d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53" name="Picture 4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7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9258" t="4155" r="29433" b="66507"/>
                  <a:stretch/>
                </p:blipFill>
                <p:spPr bwMode="auto">
                  <a:xfrm>
                    <a:off x="3097516" y="4629029"/>
                    <a:ext cx="1364789" cy="1371600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pic>
              <p:pic>
                <p:nvPicPr>
                  <p:cNvPr id="54" name="Picture 1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/>
                  <a:srcRect/>
                  <a:stretch>
                    <a:fillRect/>
                  </a:stretch>
                </p:blipFill>
                <p:spPr bwMode="auto">
                  <a:xfrm>
                    <a:off x="7384260" y="4619555"/>
                    <a:ext cx="1112108" cy="1371600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  <p:pic>
                <p:nvPicPr>
                  <p:cNvPr id="55" name="Picture 2"/>
                  <p:cNvPicPr>
                    <a:picLocks noChangeAspect="1" noChangeArrowheads="1"/>
                  </p:cNvPicPr>
                  <p:nvPr/>
                </p:nvPicPr>
                <p:blipFill>
                  <a:blip r:embed="rId9" cstate="print"/>
                  <a:srcRect/>
                  <a:stretch>
                    <a:fillRect/>
                  </a:stretch>
                </p:blipFill>
                <p:spPr bwMode="auto">
                  <a:xfrm>
                    <a:off x="8727115" y="4619555"/>
                    <a:ext cx="1168869" cy="1371600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</p:grpSp>
            <p:pic>
              <p:nvPicPr>
                <p:cNvPr id="47" name="Picture 2" descr="http://www-nlp.stanford.edu/~manning/images/chrism2.jpg"/>
                <p:cNvPicPr>
                  <a:picLocks noChangeAspect="1" noChangeArrowheads="1"/>
                </p:cNvPicPr>
                <p:nvPr/>
              </p:nvPicPr>
              <p:blipFill>
                <a:blip r:embed="rId10" cstate="print"/>
                <a:srcRect/>
                <a:stretch>
                  <a:fillRect/>
                </a:stretch>
              </p:blipFill>
              <p:spPr bwMode="auto">
                <a:xfrm>
                  <a:off x="5374396" y="4949890"/>
                  <a:ext cx="925829" cy="1234440"/>
                </a:xfrm>
                <a:prstGeom prst="rect">
                  <a:avLst/>
                </a:prstGeom>
                <a:noFill/>
              </p:spPr>
            </p:pic>
          </p:grpSp>
          <p:pic>
            <p:nvPicPr>
              <p:cNvPr id="45" name="Picture 2" descr="will_photo"/>
              <p:cNvPicPr>
                <a:picLocks noChangeAspect="1" noChangeArrowheads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58125" y="5196990"/>
                <a:ext cx="912360" cy="108813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7" name="Picture 4" descr="http://www.stanford.edu/~acoates/adam3.png"/>
            <p:cNvPicPr>
              <a:picLocks noChangeAspect="1" noChangeArrowheads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279" t="11506" r="23115" b="33870"/>
            <a:stretch/>
          </p:blipFill>
          <p:spPr bwMode="auto">
            <a:xfrm>
              <a:off x="-795502" y="5221239"/>
              <a:ext cx="869892" cy="10881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9" name="TextBox 68"/>
          <p:cNvSpPr txBox="1"/>
          <p:nvPr/>
        </p:nvSpPr>
        <p:spPr>
          <a:xfrm>
            <a:off x="247211" y="4581150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Bef>
                <a:spcPts val="0"/>
              </a:spcBef>
            </a:pPr>
            <a:r>
              <a:rPr lang="en-US" dirty="0" smtClean="0">
                <a:solidFill>
                  <a:schemeClr val="bg1"/>
                </a:solidFill>
                <a:latin typeface="+mn-lt"/>
              </a:rPr>
              <a:t>Thanks to:</a:t>
            </a:r>
          </a:p>
        </p:txBody>
      </p:sp>
      <p:sp>
        <p:nvSpPr>
          <p:cNvPr id="128" name="Rectangle 127"/>
          <p:cNvSpPr/>
          <p:nvPr/>
        </p:nvSpPr>
        <p:spPr>
          <a:xfrm>
            <a:off x="265016" y="6477311"/>
            <a:ext cx="8705441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spcBef>
                <a:spcPts val="0"/>
              </a:spcBef>
            </a:pPr>
            <a:r>
              <a:rPr lang="en-US" sz="1100" dirty="0" smtClean="0">
                <a:solidFill>
                  <a:schemeClr val="bg1"/>
                </a:solidFill>
              </a:rPr>
              <a:t>Google:  Kai Chen, Greg Corrado, Jeff Dean, </a:t>
            </a:r>
            <a:r>
              <a:rPr lang="en-US" sz="1100" dirty="0" err="1" smtClean="0">
                <a:solidFill>
                  <a:schemeClr val="bg1"/>
                </a:solidFill>
              </a:rPr>
              <a:t>Matthieu</a:t>
            </a:r>
            <a:r>
              <a:rPr lang="en-US" sz="1100" dirty="0" smtClean="0">
                <a:solidFill>
                  <a:schemeClr val="bg1"/>
                </a:solidFill>
              </a:rPr>
              <a:t> Devin, Andrea </a:t>
            </a:r>
            <a:r>
              <a:rPr lang="en-US" sz="1100" dirty="0" err="1" smtClean="0">
                <a:solidFill>
                  <a:schemeClr val="bg1"/>
                </a:solidFill>
              </a:rPr>
              <a:t>Frome</a:t>
            </a:r>
            <a:r>
              <a:rPr lang="en-US" sz="1100" dirty="0" smtClean="0">
                <a:solidFill>
                  <a:schemeClr val="bg1"/>
                </a:solidFill>
              </a:rPr>
              <a:t>, </a:t>
            </a:r>
            <a:r>
              <a:rPr lang="en-US" sz="1100" dirty="0" err="1" smtClean="0">
                <a:solidFill>
                  <a:schemeClr val="bg1"/>
                </a:solidFill>
              </a:rPr>
              <a:t>Rajat</a:t>
            </a:r>
            <a:r>
              <a:rPr lang="en-US" sz="1100" dirty="0" smtClean="0">
                <a:solidFill>
                  <a:schemeClr val="bg1"/>
                </a:solidFill>
              </a:rPr>
              <a:t> </a:t>
            </a:r>
            <a:r>
              <a:rPr lang="en-US" sz="1100" dirty="0" err="1" smtClean="0">
                <a:solidFill>
                  <a:schemeClr val="bg1"/>
                </a:solidFill>
              </a:rPr>
              <a:t>Monga</a:t>
            </a:r>
            <a:r>
              <a:rPr lang="en-US" sz="1100" dirty="0" smtClean="0">
                <a:solidFill>
                  <a:schemeClr val="bg1"/>
                </a:solidFill>
              </a:rPr>
              <a:t>, </a:t>
            </a:r>
            <a:r>
              <a:rPr lang="en-US" sz="1100" dirty="0" err="1" smtClean="0">
                <a:solidFill>
                  <a:schemeClr val="bg1"/>
                </a:solidFill>
              </a:rPr>
              <a:t>Marc’Aurelio</a:t>
            </a:r>
            <a:r>
              <a:rPr lang="en-US" sz="1100" dirty="0" smtClean="0">
                <a:solidFill>
                  <a:schemeClr val="bg1"/>
                </a:solidFill>
              </a:rPr>
              <a:t> </a:t>
            </a:r>
            <a:r>
              <a:rPr lang="en-US" sz="1100" dirty="0" err="1" smtClean="0">
                <a:solidFill>
                  <a:schemeClr val="bg1"/>
                </a:solidFill>
              </a:rPr>
              <a:t>Ranzato</a:t>
            </a:r>
            <a:r>
              <a:rPr lang="en-US" sz="1100" dirty="0" smtClean="0">
                <a:solidFill>
                  <a:schemeClr val="bg1"/>
                </a:solidFill>
              </a:rPr>
              <a:t>, Paul Tucker, Kay Le             </a:t>
            </a:r>
          </a:p>
          <a:p>
            <a:pPr algn="l">
              <a:spcBef>
                <a:spcPts val="0"/>
              </a:spcBef>
            </a:pPr>
            <a:r>
              <a:rPr lang="en-US" sz="1100" dirty="0" smtClean="0">
                <a:solidFill>
                  <a:schemeClr val="bg1"/>
                </a:solidFill>
              </a:rPr>
              <a:t>                                                                                                                                                            </a:t>
            </a:r>
            <a:br>
              <a:rPr lang="en-US" sz="1100" dirty="0" smtClean="0">
                <a:solidFill>
                  <a:schemeClr val="bg1"/>
                </a:solidFill>
              </a:rPr>
            </a:br>
            <a:endParaRPr lang="en-US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191040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learning and feature representations</a:t>
            </a:r>
            <a:endParaRPr lang="en-US" dirty="0"/>
          </a:p>
        </p:txBody>
      </p:sp>
      <p:pic>
        <p:nvPicPr>
          <p:cNvPr id="33" name="Picture 8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61950" y="1752602"/>
            <a:ext cx="1600200" cy="932150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</p:pic>
      <p:sp>
        <p:nvSpPr>
          <p:cNvPr id="34" name="Text Box 572"/>
          <p:cNvSpPr txBox="1">
            <a:spLocks noChangeArrowheads="1"/>
          </p:cNvSpPr>
          <p:nvPr/>
        </p:nvSpPr>
        <p:spPr bwMode="auto">
          <a:xfrm>
            <a:off x="703987" y="2753381"/>
            <a:ext cx="962080" cy="523200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none" lIns="91419" tIns="45710" rIns="91419" bIns="4571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Input</a:t>
            </a: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</a:endParaRPr>
          </a:p>
        </p:txBody>
      </p:sp>
      <p:cxnSp>
        <p:nvCxnSpPr>
          <p:cNvPr id="35" name="Straight Arrow Connector 34"/>
          <p:cNvCxnSpPr/>
          <p:nvPr/>
        </p:nvCxnSpPr>
        <p:spPr>
          <a:xfrm rot="10800000">
            <a:off x="2038350" y="2171700"/>
            <a:ext cx="5086858" cy="0"/>
          </a:xfrm>
          <a:prstGeom prst="straightConnector1">
            <a:avLst/>
          </a:prstGeom>
          <a:noFill/>
          <a:ln w="38100" cap="flat" cmpd="sng" algn="ctr">
            <a:solidFill>
              <a:srgbClr val="4F81BD"/>
            </a:solidFill>
            <a:prstDash val="solid"/>
            <a:headEnd type="arrow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</p:cxnSp>
      <p:cxnSp>
        <p:nvCxnSpPr>
          <p:cNvPr id="38" name="Straight Arrow Connector 37"/>
          <p:cNvCxnSpPr/>
          <p:nvPr/>
        </p:nvCxnSpPr>
        <p:spPr>
          <a:xfrm rot="5400000" flipH="1" flipV="1">
            <a:off x="-129382" y="5237956"/>
            <a:ext cx="1943100" cy="1588"/>
          </a:xfrm>
          <a:prstGeom prst="straightConnector1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arrow"/>
          </a:ln>
          <a:effectLst/>
        </p:spPr>
      </p:cxnSp>
      <p:cxnSp>
        <p:nvCxnSpPr>
          <p:cNvPr id="39" name="Straight Arrow Connector 38"/>
          <p:cNvCxnSpPr/>
          <p:nvPr/>
        </p:nvCxnSpPr>
        <p:spPr>
          <a:xfrm>
            <a:off x="728662" y="6134100"/>
            <a:ext cx="2325688" cy="1588"/>
          </a:xfrm>
          <a:prstGeom prst="straightConnector1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arrow"/>
          </a:ln>
          <a:effectLst/>
        </p:spPr>
      </p:cxnSp>
      <p:grpSp>
        <p:nvGrpSpPr>
          <p:cNvPr id="3" name="Group 50"/>
          <p:cNvGrpSpPr/>
          <p:nvPr/>
        </p:nvGrpSpPr>
        <p:grpSpPr>
          <a:xfrm>
            <a:off x="3181350" y="3200397"/>
            <a:ext cx="2438400" cy="838200"/>
            <a:chOff x="2743200" y="2785240"/>
            <a:chExt cx="2438400" cy="838200"/>
          </a:xfrm>
        </p:grpSpPr>
        <p:sp>
          <p:nvSpPr>
            <p:cNvPr id="49" name="Plus 48"/>
            <p:cNvSpPr>
              <a:spLocks/>
            </p:cNvSpPr>
            <p:nvPr/>
          </p:nvSpPr>
          <p:spPr>
            <a:xfrm>
              <a:off x="2832540" y="2948400"/>
              <a:ext cx="252000" cy="252000"/>
            </a:xfrm>
            <a:prstGeom prst="mathPlus">
              <a:avLst/>
            </a:prstGeom>
            <a:solidFill>
              <a:srgbClr val="00B0F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맑은 고딕"/>
                <a:cs typeface="+mn-cs"/>
              </a:endParaRPr>
            </a:p>
          </p:txBody>
        </p:sp>
        <p:sp>
          <p:nvSpPr>
            <p:cNvPr id="50" name="Text Box 572"/>
            <p:cNvSpPr txBox="1">
              <a:spLocks noChangeArrowheads="1"/>
            </p:cNvSpPr>
            <p:nvPr/>
          </p:nvSpPr>
          <p:spPr bwMode="auto">
            <a:xfrm>
              <a:off x="3061140" y="2876490"/>
              <a:ext cx="1379352" cy="400110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</a:rPr>
                <a:t>Motorbikes</a:t>
              </a: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endParaRPr>
            </a:p>
          </p:txBody>
        </p:sp>
        <p:sp>
          <p:nvSpPr>
            <p:cNvPr id="51" name="Minus 50"/>
            <p:cNvSpPr/>
            <p:nvPr/>
          </p:nvSpPr>
          <p:spPr>
            <a:xfrm>
              <a:off x="2870640" y="3276600"/>
              <a:ext cx="190500" cy="228600"/>
            </a:xfrm>
            <a:prstGeom prst="mathMinus">
              <a:avLst/>
            </a:prstGeom>
            <a:solidFill>
              <a:srgbClr val="FF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2" name="Text Box 572"/>
            <p:cNvSpPr txBox="1">
              <a:spLocks noChangeArrowheads="1"/>
            </p:cNvSpPr>
            <p:nvPr/>
          </p:nvSpPr>
          <p:spPr bwMode="auto">
            <a:xfrm>
              <a:off x="3061140" y="3181291"/>
              <a:ext cx="2107115" cy="400110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</a:rPr>
                <a:t>“Non”-Motorbikes</a:t>
              </a: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endParaRPr>
            </a:p>
          </p:txBody>
        </p:sp>
        <p:sp>
          <p:nvSpPr>
            <p:cNvPr id="53" name="Rectangle 52"/>
            <p:cNvSpPr/>
            <p:nvPr/>
          </p:nvSpPr>
          <p:spPr>
            <a:xfrm>
              <a:off x="2743200" y="2785240"/>
              <a:ext cx="2438400" cy="838200"/>
            </a:xfrm>
            <a:prstGeom prst="rect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맑은 고딕"/>
                <a:cs typeface="+mn-cs"/>
              </a:endParaRPr>
            </a:p>
          </p:txBody>
        </p:sp>
      </p:grpSp>
      <p:sp>
        <p:nvSpPr>
          <p:cNvPr id="54" name="AutoShape 4"/>
          <p:cNvSpPr>
            <a:spLocks noChangeArrowheads="1"/>
          </p:cNvSpPr>
          <p:nvPr/>
        </p:nvSpPr>
        <p:spPr bwMode="auto">
          <a:xfrm>
            <a:off x="7296150" y="1828800"/>
            <a:ext cx="1658880" cy="829527"/>
          </a:xfrm>
          <a:prstGeom prst="roundRect">
            <a:avLst>
              <a:gd name="adj" fmla="val 171"/>
            </a:avLst>
          </a:prstGeom>
          <a:solidFill>
            <a:srgbClr val="E6E6FF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lIns="81597" tIns="40798" rIns="81597" bIns="40798" anchor="ctr" anchorCtr="1"/>
          <a:lstStyle/>
          <a:p>
            <a:pPr marL="0" marR="0" lvl="0" indent="0" algn="ctr" defTabSz="407303" eaLnBrk="1" fontAlgn="auto" latinLnBrk="0" hangingPunct="1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5000"/>
              <a:buFontTx/>
              <a:buNone/>
              <a:tabLst>
                <a:tab pos="656292" algn="l"/>
                <a:tab pos="1312581" algn="l"/>
              </a:tabLst>
              <a:defRPr/>
            </a:pPr>
            <a:r>
              <a:rPr kumimoji="0" lang="en-GB" sz="22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Arial" charset="0"/>
              </a:rPr>
              <a:t>Learning</a:t>
            </a:r>
          </a:p>
          <a:p>
            <a:pPr marL="0" marR="0" lvl="0" indent="0" algn="ctr" defTabSz="407303" eaLnBrk="1" fontAlgn="auto" latinLnBrk="0" hangingPunct="1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5000"/>
              <a:buFontTx/>
              <a:buNone/>
              <a:tabLst>
                <a:tab pos="656292" algn="l"/>
                <a:tab pos="1312581" algn="l"/>
              </a:tabLst>
              <a:defRPr/>
            </a:pPr>
            <a:r>
              <a:rPr kumimoji="0" lang="en-GB" sz="22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Arial" charset="0"/>
              </a:rPr>
              <a:t>algorithm</a:t>
            </a:r>
          </a:p>
        </p:txBody>
      </p:sp>
      <p:sp>
        <p:nvSpPr>
          <p:cNvPr id="55" name="Text Box 572"/>
          <p:cNvSpPr txBox="1">
            <a:spLocks noChangeArrowheads="1"/>
          </p:cNvSpPr>
          <p:nvPr/>
        </p:nvSpPr>
        <p:spPr bwMode="auto">
          <a:xfrm>
            <a:off x="2399944" y="6153090"/>
            <a:ext cx="857565" cy="400089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none" lIns="91419" tIns="45710" rIns="91419" bIns="4571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pixel 1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</a:endParaRPr>
          </a:p>
        </p:txBody>
      </p:sp>
      <p:sp>
        <p:nvSpPr>
          <p:cNvPr id="56" name="Text Box 572"/>
          <p:cNvSpPr txBox="1">
            <a:spLocks noChangeArrowheads="1"/>
          </p:cNvSpPr>
          <p:nvPr/>
        </p:nvSpPr>
        <p:spPr bwMode="auto">
          <a:xfrm>
            <a:off x="346117" y="4419621"/>
            <a:ext cx="492400" cy="765254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vert="vert270" wrap="none" lIns="91419" tIns="45710" rIns="91419" bIns="4571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pixel 2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</a:endParaRPr>
          </a:p>
        </p:txBody>
      </p:sp>
      <p:grpSp>
        <p:nvGrpSpPr>
          <p:cNvPr id="4" name="Group 77"/>
          <p:cNvGrpSpPr/>
          <p:nvPr/>
        </p:nvGrpSpPr>
        <p:grpSpPr>
          <a:xfrm>
            <a:off x="57152" y="1216152"/>
            <a:ext cx="2764466" cy="1908048"/>
            <a:chOff x="152400" y="1216152"/>
            <a:chExt cx="2764466" cy="1908048"/>
          </a:xfrm>
        </p:grpSpPr>
        <p:sp>
          <p:nvSpPr>
            <p:cNvPr id="58" name="Line Callout 1 (No Border) 57"/>
            <p:cNvSpPr/>
            <p:nvPr/>
          </p:nvSpPr>
          <p:spPr>
            <a:xfrm>
              <a:off x="152400" y="1216152"/>
              <a:ext cx="914400" cy="612648"/>
            </a:xfrm>
            <a:prstGeom prst="callout1">
              <a:avLst>
                <a:gd name="adj1" fmla="val 79493"/>
                <a:gd name="adj2" fmla="val 39341"/>
                <a:gd name="adj3" fmla="val 136797"/>
                <a:gd name="adj4" fmla="val 68644"/>
              </a:avLst>
            </a:prstGeom>
            <a:noFill/>
            <a:ln w="38100" cap="flat" cmpd="sng" algn="ctr">
              <a:solidFill>
                <a:srgbClr val="92D050"/>
              </a:solidFill>
              <a:prstDash val="solid"/>
              <a:tail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맑은 고딕"/>
                  <a:cs typeface="+mn-cs"/>
                </a:rPr>
                <a:t>pixel 1</a:t>
              </a: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맑은 고딕"/>
                <a:cs typeface="+mn-cs"/>
              </a:endParaRPr>
            </a:p>
          </p:txBody>
        </p:sp>
        <p:sp>
          <p:nvSpPr>
            <p:cNvPr id="59" name="Multiply 58"/>
            <p:cNvSpPr>
              <a:spLocks noChangeAspect="1"/>
            </p:cNvSpPr>
            <p:nvPr/>
          </p:nvSpPr>
          <p:spPr>
            <a:xfrm>
              <a:off x="751367" y="2040433"/>
              <a:ext cx="180000" cy="180000"/>
            </a:xfrm>
            <a:prstGeom prst="mathMultiply">
              <a:avLst/>
            </a:prstGeom>
            <a:solidFill>
              <a:srgbClr val="92D050"/>
            </a:solidFill>
            <a:ln w="12700" cap="flat" cmpd="sng" algn="ctr">
              <a:solidFill>
                <a:srgbClr val="00B05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맑은 고딕"/>
                <a:cs typeface="+mn-cs"/>
              </a:endParaRPr>
            </a:p>
          </p:txBody>
        </p:sp>
        <p:sp>
          <p:nvSpPr>
            <p:cNvPr id="60" name="Multiply 59"/>
            <p:cNvSpPr>
              <a:spLocks noChangeAspect="1"/>
            </p:cNvSpPr>
            <p:nvPr/>
          </p:nvSpPr>
          <p:spPr>
            <a:xfrm>
              <a:off x="1630680" y="2391051"/>
              <a:ext cx="180000" cy="180000"/>
            </a:xfrm>
            <a:prstGeom prst="mathMultiply">
              <a:avLst/>
            </a:prstGeom>
            <a:solidFill>
              <a:srgbClr val="92D050"/>
            </a:solidFill>
            <a:ln w="12700" cap="flat" cmpd="sng" algn="ctr">
              <a:solidFill>
                <a:srgbClr val="00B05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맑은 고딕"/>
                <a:cs typeface="+mn-cs"/>
              </a:endParaRPr>
            </a:p>
          </p:txBody>
        </p:sp>
        <p:sp>
          <p:nvSpPr>
            <p:cNvPr id="61" name="Line Callout 1 (No Border) 60"/>
            <p:cNvSpPr/>
            <p:nvPr/>
          </p:nvSpPr>
          <p:spPr>
            <a:xfrm>
              <a:off x="2002466" y="2511552"/>
              <a:ext cx="914400" cy="612648"/>
            </a:xfrm>
            <a:prstGeom prst="callout1">
              <a:avLst>
                <a:gd name="adj1" fmla="val 32634"/>
                <a:gd name="adj2" fmla="val 23062"/>
                <a:gd name="adj3" fmla="val 3162"/>
                <a:gd name="adj4" fmla="val -26705"/>
              </a:avLst>
            </a:prstGeom>
            <a:noFill/>
            <a:ln w="38100" cap="flat" cmpd="sng" algn="ctr">
              <a:solidFill>
                <a:srgbClr val="92D050"/>
              </a:solidFill>
              <a:prstDash val="solid"/>
              <a:tail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맑은 고딕"/>
                  <a:cs typeface="+mn-cs"/>
                </a:rPr>
                <a:t>pixel 2</a:t>
              </a: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맑은 고딕"/>
                <a:cs typeface="+mn-cs"/>
              </a:endParaRPr>
            </a:p>
          </p:txBody>
        </p:sp>
      </p:grpSp>
      <p:sp>
        <p:nvSpPr>
          <p:cNvPr id="48" name="Plus 47"/>
          <p:cNvSpPr>
            <a:spLocks/>
          </p:cNvSpPr>
          <p:nvPr/>
        </p:nvSpPr>
        <p:spPr>
          <a:xfrm>
            <a:off x="2598066" y="5426060"/>
            <a:ext cx="252000" cy="252000"/>
          </a:xfrm>
          <a:prstGeom prst="mathPlus">
            <a:avLst/>
          </a:prstGeom>
          <a:solidFill>
            <a:srgbClr val="00B0F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62" name="Plus 61"/>
          <p:cNvSpPr>
            <a:spLocks/>
          </p:cNvSpPr>
          <p:nvPr/>
        </p:nvSpPr>
        <p:spPr>
          <a:xfrm>
            <a:off x="1269170" y="4438300"/>
            <a:ext cx="252000" cy="252000"/>
          </a:xfrm>
          <a:prstGeom prst="mathPlus">
            <a:avLst/>
          </a:prstGeom>
          <a:solidFill>
            <a:srgbClr val="00B0F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64" name="Minus 63"/>
          <p:cNvSpPr/>
          <p:nvPr/>
        </p:nvSpPr>
        <p:spPr>
          <a:xfrm>
            <a:off x="1249950" y="5311760"/>
            <a:ext cx="190500" cy="228600"/>
          </a:xfrm>
          <a:prstGeom prst="mathMinus">
            <a:avLst/>
          </a:prstGeom>
          <a:solidFill>
            <a:srgbClr val="FF00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6" name="Minus 65"/>
          <p:cNvSpPr/>
          <p:nvPr/>
        </p:nvSpPr>
        <p:spPr>
          <a:xfrm>
            <a:off x="2392326" y="4733839"/>
            <a:ext cx="190500" cy="228600"/>
          </a:xfrm>
          <a:prstGeom prst="mathMinus">
            <a:avLst/>
          </a:prstGeom>
          <a:solidFill>
            <a:srgbClr val="FF00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7" name="Plus 26"/>
          <p:cNvSpPr>
            <a:spLocks/>
          </p:cNvSpPr>
          <p:nvPr/>
        </p:nvSpPr>
        <p:spPr>
          <a:xfrm>
            <a:off x="2038350" y="5197195"/>
            <a:ext cx="252000" cy="252000"/>
          </a:xfrm>
          <a:prstGeom prst="mathPlus">
            <a:avLst/>
          </a:prstGeom>
          <a:solidFill>
            <a:srgbClr val="00B0F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28" name="Plus 27"/>
          <p:cNvSpPr>
            <a:spLocks/>
          </p:cNvSpPr>
          <p:nvPr/>
        </p:nvSpPr>
        <p:spPr>
          <a:xfrm>
            <a:off x="2057316" y="4339860"/>
            <a:ext cx="252000" cy="252000"/>
          </a:xfrm>
          <a:prstGeom prst="mathPlus">
            <a:avLst/>
          </a:prstGeom>
          <a:solidFill>
            <a:srgbClr val="00B0F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29" name="Plus 28"/>
          <p:cNvSpPr>
            <a:spLocks/>
          </p:cNvSpPr>
          <p:nvPr/>
        </p:nvSpPr>
        <p:spPr>
          <a:xfrm>
            <a:off x="1482090" y="5124970"/>
            <a:ext cx="252000" cy="252000"/>
          </a:xfrm>
          <a:prstGeom prst="mathPlus">
            <a:avLst/>
          </a:prstGeom>
          <a:solidFill>
            <a:srgbClr val="00B0F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30" name="Plus 29"/>
          <p:cNvSpPr>
            <a:spLocks/>
          </p:cNvSpPr>
          <p:nvPr/>
        </p:nvSpPr>
        <p:spPr>
          <a:xfrm>
            <a:off x="1345200" y="5686300"/>
            <a:ext cx="252000" cy="252000"/>
          </a:xfrm>
          <a:prstGeom prst="mathPlus">
            <a:avLst/>
          </a:prstGeom>
          <a:solidFill>
            <a:srgbClr val="00B0F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32" name="Minus 31"/>
          <p:cNvSpPr/>
          <p:nvPr/>
        </p:nvSpPr>
        <p:spPr>
          <a:xfrm>
            <a:off x="1592850" y="4553760"/>
            <a:ext cx="190500" cy="228600"/>
          </a:xfrm>
          <a:prstGeom prst="mathMinus">
            <a:avLst/>
          </a:prstGeom>
          <a:solidFill>
            <a:srgbClr val="FF00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7" name="Minus 36"/>
          <p:cNvSpPr/>
          <p:nvPr/>
        </p:nvSpPr>
        <p:spPr>
          <a:xfrm>
            <a:off x="1973850" y="5583700"/>
            <a:ext cx="190500" cy="228600"/>
          </a:xfrm>
          <a:prstGeom prst="mathMinus">
            <a:avLst/>
          </a:prstGeom>
          <a:solidFill>
            <a:srgbClr val="FF00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0" name="Minus 39"/>
          <p:cNvSpPr/>
          <p:nvPr/>
        </p:nvSpPr>
        <p:spPr>
          <a:xfrm>
            <a:off x="1516650" y="4915335"/>
            <a:ext cx="190500" cy="228600"/>
          </a:xfrm>
          <a:prstGeom prst="mathMinus">
            <a:avLst/>
          </a:prstGeom>
          <a:solidFill>
            <a:srgbClr val="FF00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1" name="Minus 40"/>
          <p:cNvSpPr/>
          <p:nvPr/>
        </p:nvSpPr>
        <p:spPr>
          <a:xfrm>
            <a:off x="2875550" y="5654660"/>
            <a:ext cx="190500" cy="228600"/>
          </a:xfrm>
          <a:prstGeom prst="mathMinus">
            <a:avLst/>
          </a:prstGeom>
          <a:solidFill>
            <a:srgbClr val="FF00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2" name="Minus 41"/>
          <p:cNvSpPr/>
          <p:nvPr/>
        </p:nvSpPr>
        <p:spPr>
          <a:xfrm>
            <a:off x="2381166" y="5304140"/>
            <a:ext cx="190500" cy="228600"/>
          </a:xfrm>
          <a:prstGeom prst="mathMinus">
            <a:avLst/>
          </a:prstGeom>
          <a:solidFill>
            <a:srgbClr val="FF00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3" name="Text Box 572"/>
          <p:cNvSpPr txBox="1">
            <a:spLocks noChangeArrowheads="1"/>
          </p:cNvSpPr>
          <p:nvPr/>
        </p:nvSpPr>
        <p:spPr bwMode="auto">
          <a:xfrm>
            <a:off x="1249950" y="3699185"/>
            <a:ext cx="1338786" cy="369312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none" lIns="91419" tIns="45710" rIns="91419" bIns="4571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noProof="0" dirty="0" smtClean="0">
                <a:solidFill>
                  <a:sysClr val="window" lastClr="FFFFFF"/>
                </a:solidFill>
              </a:rPr>
              <a:t>Raw image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52077033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29" grpId="0" animBg="1"/>
      <p:bldP spid="30" grpId="0" animBg="1"/>
      <p:bldP spid="32" grpId="0" animBg="1"/>
      <p:bldP spid="37" grpId="0" animBg="1"/>
      <p:bldP spid="40" grpId="0" animBg="1"/>
      <p:bldP spid="41" grpId="0" animBg="1"/>
      <p:bldP spid="42" grpId="0" animBg="1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Local Receptive Field networks</a:t>
            </a:r>
            <a:endParaRPr lang="en-US" dirty="0"/>
          </a:p>
        </p:txBody>
      </p:sp>
      <p:sp>
        <p:nvSpPr>
          <p:cNvPr id="57" name="Oval 56"/>
          <p:cNvSpPr/>
          <p:nvPr/>
        </p:nvSpPr>
        <p:spPr>
          <a:xfrm>
            <a:off x="1578199" y="4651806"/>
            <a:ext cx="283583" cy="283566"/>
          </a:xfrm>
          <a:prstGeom prst="ellipse">
            <a:avLst/>
          </a:prstGeom>
          <a:gradFill rotWithShape="1">
            <a:gsLst>
              <a:gs pos="0">
                <a:srgbClr val="4F81BD">
                  <a:shade val="51000"/>
                  <a:satMod val="130000"/>
                </a:srgbClr>
              </a:gs>
              <a:gs pos="80000">
                <a:srgbClr val="4F81BD">
                  <a:shade val="93000"/>
                  <a:satMod val="130000"/>
                </a:srgbClr>
              </a:gs>
              <a:gs pos="100000">
                <a:srgbClr val="4F81BD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8" name="Oval 57"/>
          <p:cNvSpPr/>
          <p:nvPr/>
        </p:nvSpPr>
        <p:spPr>
          <a:xfrm>
            <a:off x="1952534" y="4651806"/>
            <a:ext cx="283583" cy="283566"/>
          </a:xfrm>
          <a:prstGeom prst="ellipse">
            <a:avLst/>
          </a:prstGeom>
          <a:gradFill rotWithShape="1">
            <a:gsLst>
              <a:gs pos="0">
                <a:srgbClr val="4F81BD">
                  <a:shade val="51000"/>
                  <a:satMod val="130000"/>
                </a:srgbClr>
              </a:gs>
              <a:gs pos="80000">
                <a:srgbClr val="4F81BD">
                  <a:shade val="93000"/>
                  <a:satMod val="130000"/>
                </a:srgbClr>
              </a:gs>
              <a:gs pos="100000">
                <a:srgbClr val="4F81BD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9" name="Oval 58"/>
          <p:cNvSpPr/>
          <p:nvPr/>
        </p:nvSpPr>
        <p:spPr>
          <a:xfrm>
            <a:off x="2347083" y="4651806"/>
            <a:ext cx="283583" cy="283566"/>
          </a:xfrm>
          <a:prstGeom prst="ellipse">
            <a:avLst/>
          </a:prstGeom>
          <a:gradFill rotWithShape="1">
            <a:gsLst>
              <a:gs pos="0">
                <a:srgbClr val="4F81BD">
                  <a:shade val="51000"/>
                  <a:satMod val="130000"/>
                </a:srgbClr>
              </a:gs>
              <a:gs pos="80000">
                <a:srgbClr val="4F81BD">
                  <a:shade val="93000"/>
                  <a:satMod val="130000"/>
                </a:srgbClr>
              </a:gs>
              <a:gs pos="100000">
                <a:srgbClr val="4F81BD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0" name="Oval 59"/>
          <p:cNvSpPr/>
          <p:nvPr/>
        </p:nvSpPr>
        <p:spPr>
          <a:xfrm>
            <a:off x="2716974" y="4639477"/>
            <a:ext cx="283583" cy="283566"/>
          </a:xfrm>
          <a:prstGeom prst="ellipse">
            <a:avLst/>
          </a:prstGeom>
          <a:gradFill rotWithShape="1">
            <a:gsLst>
              <a:gs pos="0">
                <a:srgbClr val="4F81BD">
                  <a:shade val="51000"/>
                  <a:satMod val="130000"/>
                </a:srgbClr>
              </a:gs>
              <a:gs pos="80000">
                <a:srgbClr val="4F81BD">
                  <a:shade val="93000"/>
                  <a:satMod val="130000"/>
                </a:srgbClr>
              </a:gs>
              <a:gs pos="100000">
                <a:srgbClr val="4F81BD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1" name="Oval 60"/>
          <p:cNvSpPr/>
          <p:nvPr/>
        </p:nvSpPr>
        <p:spPr>
          <a:xfrm>
            <a:off x="3145072" y="4651806"/>
            <a:ext cx="283583" cy="283566"/>
          </a:xfrm>
          <a:prstGeom prst="ellipse">
            <a:avLst/>
          </a:prstGeom>
          <a:gradFill rotWithShape="1">
            <a:gsLst>
              <a:gs pos="0">
                <a:srgbClr val="4F81BD">
                  <a:shade val="51000"/>
                  <a:satMod val="130000"/>
                </a:srgbClr>
              </a:gs>
              <a:gs pos="80000">
                <a:srgbClr val="4F81BD">
                  <a:shade val="93000"/>
                  <a:satMod val="130000"/>
                </a:srgbClr>
              </a:gs>
              <a:gs pos="100000">
                <a:srgbClr val="4F81BD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2" name="Oval 61"/>
          <p:cNvSpPr/>
          <p:nvPr/>
        </p:nvSpPr>
        <p:spPr>
          <a:xfrm>
            <a:off x="3568725" y="4651806"/>
            <a:ext cx="283583" cy="283566"/>
          </a:xfrm>
          <a:prstGeom prst="ellipse">
            <a:avLst/>
          </a:prstGeom>
          <a:gradFill rotWithShape="1">
            <a:gsLst>
              <a:gs pos="0">
                <a:srgbClr val="4F81BD">
                  <a:shade val="51000"/>
                  <a:satMod val="130000"/>
                </a:srgbClr>
              </a:gs>
              <a:gs pos="80000">
                <a:srgbClr val="4F81BD">
                  <a:shade val="93000"/>
                  <a:satMod val="130000"/>
                </a:srgbClr>
              </a:gs>
              <a:gs pos="100000">
                <a:srgbClr val="4F81BD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3" name="Oval 62"/>
          <p:cNvSpPr/>
          <p:nvPr/>
        </p:nvSpPr>
        <p:spPr>
          <a:xfrm>
            <a:off x="3973165" y="4639477"/>
            <a:ext cx="283583" cy="283566"/>
          </a:xfrm>
          <a:prstGeom prst="ellipse">
            <a:avLst/>
          </a:prstGeom>
          <a:gradFill rotWithShape="1">
            <a:gsLst>
              <a:gs pos="0">
                <a:srgbClr val="4F81BD">
                  <a:shade val="51000"/>
                  <a:satMod val="130000"/>
                </a:srgbClr>
              </a:gs>
              <a:gs pos="80000">
                <a:srgbClr val="4F81BD">
                  <a:shade val="93000"/>
                  <a:satMod val="130000"/>
                </a:srgbClr>
              </a:gs>
              <a:gs pos="100000">
                <a:srgbClr val="4F81BD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4" name="Oval 63"/>
          <p:cNvSpPr/>
          <p:nvPr/>
        </p:nvSpPr>
        <p:spPr>
          <a:xfrm>
            <a:off x="4423916" y="4651806"/>
            <a:ext cx="283583" cy="283566"/>
          </a:xfrm>
          <a:prstGeom prst="ellipse">
            <a:avLst/>
          </a:prstGeom>
          <a:gradFill rotWithShape="1">
            <a:gsLst>
              <a:gs pos="0">
                <a:srgbClr val="4F81BD">
                  <a:shade val="51000"/>
                  <a:satMod val="130000"/>
                </a:srgbClr>
              </a:gs>
              <a:gs pos="80000">
                <a:srgbClr val="4F81BD">
                  <a:shade val="93000"/>
                  <a:satMod val="130000"/>
                </a:srgbClr>
              </a:gs>
              <a:gs pos="100000">
                <a:srgbClr val="4F81BD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65" name="Straight Arrow Connector 64"/>
          <p:cNvCxnSpPr>
            <a:stCxn id="57" idx="0"/>
            <a:endCxn id="66" idx="4"/>
          </p:cNvCxnSpPr>
          <p:nvPr/>
        </p:nvCxnSpPr>
        <p:spPr>
          <a:xfrm flipV="1">
            <a:off x="1719991" y="3659319"/>
            <a:ext cx="814763" cy="992487"/>
          </a:xfrm>
          <a:prstGeom prst="straightConnector1">
            <a:avLst/>
          </a:prstGeom>
          <a:noFill/>
          <a:ln w="25400" cap="flat" cmpd="sng" algn="ctr">
            <a:solidFill>
              <a:srgbClr val="FF0000"/>
            </a:solidFill>
            <a:prstDash val="solid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66" name="Oval 65"/>
          <p:cNvSpPr/>
          <p:nvPr/>
        </p:nvSpPr>
        <p:spPr>
          <a:xfrm>
            <a:off x="2392962" y="3375753"/>
            <a:ext cx="283583" cy="283566"/>
          </a:xfrm>
          <a:prstGeom prst="ellipse">
            <a:avLst/>
          </a:prstGeom>
          <a:gradFill rotWithShape="1">
            <a:gsLst>
              <a:gs pos="0">
                <a:srgbClr val="4F81BD">
                  <a:shade val="51000"/>
                  <a:satMod val="130000"/>
                </a:srgbClr>
              </a:gs>
              <a:gs pos="80000">
                <a:srgbClr val="4F81BD">
                  <a:shade val="93000"/>
                  <a:satMod val="130000"/>
                </a:srgbClr>
              </a:gs>
              <a:gs pos="100000">
                <a:srgbClr val="4F81BD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67" name="Straight Arrow Connector 66"/>
          <p:cNvCxnSpPr>
            <a:stCxn id="58" idx="0"/>
            <a:endCxn id="66" idx="4"/>
          </p:cNvCxnSpPr>
          <p:nvPr/>
        </p:nvCxnSpPr>
        <p:spPr>
          <a:xfrm flipV="1">
            <a:off x="2094326" y="3659319"/>
            <a:ext cx="440428" cy="992487"/>
          </a:xfrm>
          <a:prstGeom prst="straightConnector1">
            <a:avLst/>
          </a:prstGeom>
          <a:noFill/>
          <a:ln w="25400" cap="flat" cmpd="sng" algn="ctr">
            <a:solidFill>
              <a:srgbClr val="FF0000"/>
            </a:solidFill>
            <a:prstDash val="solid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68" name="Straight Arrow Connector 67"/>
          <p:cNvCxnSpPr>
            <a:stCxn id="59" idx="0"/>
            <a:endCxn id="66" idx="4"/>
          </p:cNvCxnSpPr>
          <p:nvPr/>
        </p:nvCxnSpPr>
        <p:spPr>
          <a:xfrm flipV="1">
            <a:off x="2488875" y="3659319"/>
            <a:ext cx="45879" cy="992487"/>
          </a:xfrm>
          <a:prstGeom prst="straightConnector1">
            <a:avLst/>
          </a:prstGeom>
          <a:noFill/>
          <a:ln w="25400" cap="flat" cmpd="sng" algn="ctr">
            <a:solidFill>
              <a:srgbClr val="FF0000"/>
            </a:solidFill>
            <a:prstDash val="solid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69" name="Straight Arrow Connector 68"/>
          <p:cNvCxnSpPr>
            <a:stCxn id="60" idx="0"/>
            <a:endCxn id="66" idx="4"/>
          </p:cNvCxnSpPr>
          <p:nvPr/>
        </p:nvCxnSpPr>
        <p:spPr>
          <a:xfrm flipH="1" flipV="1">
            <a:off x="2534754" y="3659319"/>
            <a:ext cx="324012" cy="980158"/>
          </a:xfrm>
          <a:prstGeom prst="straightConnector1">
            <a:avLst/>
          </a:prstGeom>
          <a:noFill/>
          <a:ln w="25400" cap="flat" cmpd="sng" algn="ctr">
            <a:solidFill>
              <a:srgbClr val="FF0000"/>
            </a:solidFill>
            <a:prstDash val="solid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70" name="Straight Arrow Connector 69"/>
          <p:cNvCxnSpPr>
            <a:stCxn id="61" idx="0"/>
            <a:endCxn id="66" idx="4"/>
          </p:cNvCxnSpPr>
          <p:nvPr/>
        </p:nvCxnSpPr>
        <p:spPr>
          <a:xfrm flipH="1" flipV="1">
            <a:off x="2534754" y="3659319"/>
            <a:ext cx="752110" cy="992487"/>
          </a:xfrm>
          <a:prstGeom prst="straightConnector1">
            <a:avLst/>
          </a:prstGeom>
          <a:noFill/>
          <a:ln w="25400" cap="flat" cmpd="sng" algn="ctr">
            <a:solidFill>
              <a:srgbClr val="FF0000"/>
            </a:solidFill>
            <a:prstDash val="solid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71" name="Straight Arrow Connector 70"/>
          <p:cNvCxnSpPr>
            <a:stCxn id="62" idx="0"/>
            <a:endCxn id="66" idx="4"/>
          </p:cNvCxnSpPr>
          <p:nvPr/>
        </p:nvCxnSpPr>
        <p:spPr>
          <a:xfrm flipH="1" flipV="1">
            <a:off x="2534754" y="3659319"/>
            <a:ext cx="1175763" cy="992487"/>
          </a:xfrm>
          <a:prstGeom prst="straightConnector1">
            <a:avLst/>
          </a:prstGeom>
          <a:noFill/>
          <a:ln w="25400" cap="flat" cmpd="sng" algn="ctr">
            <a:solidFill>
              <a:srgbClr val="FF0000"/>
            </a:solidFill>
            <a:prstDash val="solid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72" name="Straight Arrow Connector 71"/>
          <p:cNvCxnSpPr>
            <a:stCxn id="63" idx="0"/>
            <a:endCxn id="66" idx="4"/>
          </p:cNvCxnSpPr>
          <p:nvPr/>
        </p:nvCxnSpPr>
        <p:spPr>
          <a:xfrm flipH="1" flipV="1">
            <a:off x="2534754" y="3659319"/>
            <a:ext cx="1580203" cy="980158"/>
          </a:xfrm>
          <a:prstGeom prst="straightConnector1">
            <a:avLst/>
          </a:prstGeom>
          <a:noFill/>
          <a:ln w="25400" cap="flat" cmpd="sng" algn="ctr">
            <a:solidFill>
              <a:srgbClr val="FF0000"/>
            </a:solidFill>
            <a:prstDash val="solid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73" name="Straight Arrow Connector 72"/>
          <p:cNvCxnSpPr>
            <a:stCxn id="64" idx="0"/>
            <a:endCxn id="66" idx="4"/>
          </p:cNvCxnSpPr>
          <p:nvPr/>
        </p:nvCxnSpPr>
        <p:spPr>
          <a:xfrm flipH="1" flipV="1">
            <a:off x="2534754" y="3659319"/>
            <a:ext cx="2030954" cy="992487"/>
          </a:xfrm>
          <a:prstGeom prst="straightConnector1">
            <a:avLst/>
          </a:prstGeom>
          <a:noFill/>
          <a:ln w="25400" cap="flat" cmpd="sng" algn="ctr">
            <a:solidFill>
              <a:srgbClr val="FF0000"/>
            </a:solidFill>
            <a:prstDash val="solid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74" name="Straight Arrow Connector 73"/>
          <p:cNvCxnSpPr>
            <a:stCxn id="58" idx="0"/>
            <a:endCxn id="75" idx="4"/>
          </p:cNvCxnSpPr>
          <p:nvPr/>
        </p:nvCxnSpPr>
        <p:spPr>
          <a:xfrm flipV="1">
            <a:off x="2094326" y="3659319"/>
            <a:ext cx="1537771" cy="992487"/>
          </a:xfrm>
          <a:prstGeom prst="straightConnector1">
            <a:avLst/>
          </a:prstGeom>
          <a:noFill/>
          <a:ln w="25400" cap="flat" cmpd="sng" algn="ctr">
            <a:solidFill>
              <a:srgbClr val="008000"/>
            </a:solidFill>
            <a:prstDash val="solid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75" name="Oval 74"/>
          <p:cNvSpPr/>
          <p:nvPr/>
        </p:nvSpPr>
        <p:spPr>
          <a:xfrm>
            <a:off x="3490305" y="3375753"/>
            <a:ext cx="283583" cy="283566"/>
          </a:xfrm>
          <a:prstGeom prst="ellipse">
            <a:avLst/>
          </a:prstGeom>
          <a:gradFill rotWithShape="1">
            <a:gsLst>
              <a:gs pos="0">
                <a:srgbClr val="4F81BD">
                  <a:shade val="51000"/>
                  <a:satMod val="130000"/>
                </a:srgbClr>
              </a:gs>
              <a:gs pos="80000">
                <a:srgbClr val="4F81BD">
                  <a:shade val="93000"/>
                  <a:satMod val="130000"/>
                </a:srgbClr>
              </a:gs>
              <a:gs pos="100000">
                <a:srgbClr val="4F81BD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76" name="Straight Arrow Connector 75"/>
          <p:cNvCxnSpPr>
            <a:stCxn id="59" idx="0"/>
            <a:endCxn id="75" idx="4"/>
          </p:cNvCxnSpPr>
          <p:nvPr/>
        </p:nvCxnSpPr>
        <p:spPr>
          <a:xfrm flipV="1">
            <a:off x="2488875" y="3659319"/>
            <a:ext cx="1143222" cy="992487"/>
          </a:xfrm>
          <a:prstGeom prst="straightConnector1">
            <a:avLst/>
          </a:prstGeom>
          <a:noFill/>
          <a:ln w="25400" cap="flat" cmpd="sng" algn="ctr">
            <a:solidFill>
              <a:srgbClr val="008000"/>
            </a:solidFill>
            <a:prstDash val="solid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77" name="Straight Arrow Connector 76"/>
          <p:cNvCxnSpPr>
            <a:stCxn id="60" idx="0"/>
            <a:endCxn id="75" idx="4"/>
          </p:cNvCxnSpPr>
          <p:nvPr/>
        </p:nvCxnSpPr>
        <p:spPr>
          <a:xfrm flipV="1">
            <a:off x="2858766" y="3659319"/>
            <a:ext cx="773331" cy="980158"/>
          </a:xfrm>
          <a:prstGeom prst="straightConnector1">
            <a:avLst/>
          </a:prstGeom>
          <a:noFill/>
          <a:ln w="25400" cap="flat" cmpd="sng" algn="ctr">
            <a:solidFill>
              <a:srgbClr val="008000"/>
            </a:solidFill>
            <a:prstDash val="solid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78" name="Straight Arrow Connector 77"/>
          <p:cNvCxnSpPr>
            <a:stCxn id="61" idx="0"/>
            <a:endCxn id="75" idx="4"/>
          </p:cNvCxnSpPr>
          <p:nvPr/>
        </p:nvCxnSpPr>
        <p:spPr>
          <a:xfrm flipV="1">
            <a:off x="3286864" y="3659319"/>
            <a:ext cx="345233" cy="992487"/>
          </a:xfrm>
          <a:prstGeom prst="straightConnector1">
            <a:avLst/>
          </a:prstGeom>
          <a:noFill/>
          <a:ln w="25400" cap="flat" cmpd="sng" algn="ctr">
            <a:solidFill>
              <a:srgbClr val="008000"/>
            </a:solidFill>
            <a:prstDash val="solid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79" name="Straight Arrow Connector 78"/>
          <p:cNvCxnSpPr>
            <a:stCxn id="62" idx="0"/>
            <a:endCxn id="75" idx="4"/>
          </p:cNvCxnSpPr>
          <p:nvPr/>
        </p:nvCxnSpPr>
        <p:spPr>
          <a:xfrm flipH="1" flipV="1">
            <a:off x="3632097" y="3659319"/>
            <a:ext cx="78420" cy="992487"/>
          </a:xfrm>
          <a:prstGeom prst="straightConnector1">
            <a:avLst/>
          </a:prstGeom>
          <a:noFill/>
          <a:ln w="25400" cap="flat" cmpd="sng" algn="ctr">
            <a:solidFill>
              <a:srgbClr val="008000"/>
            </a:solidFill>
            <a:prstDash val="solid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80" name="Straight Arrow Connector 79"/>
          <p:cNvCxnSpPr>
            <a:stCxn id="64" idx="0"/>
            <a:endCxn id="75" idx="4"/>
          </p:cNvCxnSpPr>
          <p:nvPr/>
        </p:nvCxnSpPr>
        <p:spPr>
          <a:xfrm flipH="1" flipV="1">
            <a:off x="3632097" y="3659319"/>
            <a:ext cx="933611" cy="992487"/>
          </a:xfrm>
          <a:prstGeom prst="straightConnector1">
            <a:avLst/>
          </a:prstGeom>
          <a:noFill/>
          <a:ln w="25400" cap="flat" cmpd="sng" algn="ctr">
            <a:solidFill>
              <a:srgbClr val="008000"/>
            </a:solidFill>
            <a:prstDash val="solid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81" name="Straight Arrow Connector 80"/>
          <p:cNvCxnSpPr>
            <a:stCxn id="57" idx="0"/>
            <a:endCxn id="75" idx="4"/>
          </p:cNvCxnSpPr>
          <p:nvPr/>
        </p:nvCxnSpPr>
        <p:spPr>
          <a:xfrm flipV="1">
            <a:off x="1719991" y="3659319"/>
            <a:ext cx="1912106" cy="992487"/>
          </a:xfrm>
          <a:prstGeom prst="straightConnector1">
            <a:avLst/>
          </a:prstGeom>
          <a:noFill/>
          <a:ln w="25400" cap="flat" cmpd="sng" algn="ctr">
            <a:solidFill>
              <a:srgbClr val="008000"/>
            </a:solidFill>
            <a:prstDash val="solid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82" name="Straight Arrow Connector 81"/>
          <p:cNvCxnSpPr>
            <a:stCxn id="63" idx="0"/>
            <a:endCxn id="75" idx="4"/>
          </p:cNvCxnSpPr>
          <p:nvPr/>
        </p:nvCxnSpPr>
        <p:spPr>
          <a:xfrm flipH="1" flipV="1">
            <a:off x="3632097" y="3659319"/>
            <a:ext cx="482860" cy="980158"/>
          </a:xfrm>
          <a:prstGeom prst="straightConnector1">
            <a:avLst/>
          </a:prstGeom>
          <a:noFill/>
          <a:ln w="25400" cap="flat" cmpd="sng" algn="ctr">
            <a:solidFill>
              <a:srgbClr val="008000"/>
            </a:solidFill>
            <a:prstDash val="solid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83" name="Straight Arrow Connector 82"/>
          <p:cNvCxnSpPr>
            <a:endCxn id="84" idx="4"/>
          </p:cNvCxnSpPr>
          <p:nvPr/>
        </p:nvCxnSpPr>
        <p:spPr>
          <a:xfrm flipV="1">
            <a:off x="4639688" y="3665481"/>
            <a:ext cx="0" cy="986325"/>
          </a:xfrm>
          <a:prstGeom prst="straightConnector1">
            <a:avLst/>
          </a:prstGeom>
          <a:noFill/>
          <a:ln w="25400" cap="flat" cmpd="sng" algn="ctr">
            <a:solidFill>
              <a:srgbClr val="8064A2"/>
            </a:solidFill>
            <a:prstDash val="solid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84" name="Oval 83"/>
          <p:cNvSpPr/>
          <p:nvPr/>
        </p:nvSpPr>
        <p:spPr>
          <a:xfrm>
            <a:off x="4497896" y="3381915"/>
            <a:ext cx="283583" cy="283566"/>
          </a:xfrm>
          <a:prstGeom prst="ellipse">
            <a:avLst/>
          </a:prstGeom>
          <a:gradFill rotWithShape="1">
            <a:gsLst>
              <a:gs pos="0">
                <a:srgbClr val="4F81BD">
                  <a:shade val="51000"/>
                  <a:satMod val="130000"/>
                </a:srgbClr>
              </a:gs>
              <a:gs pos="80000">
                <a:srgbClr val="4F81BD">
                  <a:shade val="93000"/>
                  <a:satMod val="130000"/>
                </a:srgbClr>
              </a:gs>
              <a:gs pos="100000">
                <a:srgbClr val="4F81BD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85" name="Straight Arrow Connector 84"/>
          <p:cNvCxnSpPr>
            <a:stCxn id="63" idx="0"/>
            <a:endCxn id="84" idx="4"/>
          </p:cNvCxnSpPr>
          <p:nvPr/>
        </p:nvCxnSpPr>
        <p:spPr>
          <a:xfrm flipV="1">
            <a:off x="4114957" y="3665481"/>
            <a:ext cx="524731" cy="973996"/>
          </a:xfrm>
          <a:prstGeom prst="straightConnector1">
            <a:avLst/>
          </a:prstGeom>
          <a:noFill/>
          <a:ln w="25400" cap="flat" cmpd="sng" algn="ctr">
            <a:solidFill>
              <a:srgbClr val="8064A2"/>
            </a:solidFill>
            <a:prstDash val="solid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86" name="Straight Arrow Connector 85"/>
          <p:cNvCxnSpPr>
            <a:endCxn id="84" idx="4"/>
          </p:cNvCxnSpPr>
          <p:nvPr/>
        </p:nvCxnSpPr>
        <p:spPr>
          <a:xfrm flipH="1" flipV="1">
            <a:off x="4639688" y="3665481"/>
            <a:ext cx="415483" cy="986325"/>
          </a:xfrm>
          <a:prstGeom prst="straightConnector1">
            <a:avLst/>
          </a:prstGeom>
          <a:noFill/>
          <a:ln w="25400" cap="flat" cmpd="sng" algn="ctr">
            <a:solidFill>
              <a:srgbClr val="8064A2"/>
            </a:solidFill>
            <a:prstDash val="solid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87" name="Straight Arrow Connector 86"/>
          <p:cNvCxnSpPr>
            <a:endCxn id="84" idx="4"/>
          </p:cNvCxnSpPr>
          <p:nvPr/>
        </p:nvCxnSpPr>
        <p:spPr>
          <a:xfrm flipH="1" flipV="1">
            <a:off x="4639688" y="3665481"/>
            <a:ext cx="731895" cy="986325"/>
          </a:xfrm>
          <a:prstGeom prst="straightConnector1">
            <a:avLst/>
          </a:prstGeom>
          <a:noFill/>
          <a:ln w="25400" cap="flat" cmpd="sng" algn="ctr">
            <a:solidFill>
              <a:srgbClr val="8064A2"/>
            </a:solidFill>
            <a:prstDash val="solid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88" name="Oval 87"/>
          <p:cNvSpPr/>
          <p:nvPr/>
        </p:nvSpPr>
        <p:spPr>
          <a:xfrm>
            <a:off x="5381473" y="3381915"/>
            <a:ext cx="283583" cy="283566"/>
          </a:xfrm>
          <a:prstGeom prst="ellipse">
            <a:avLst/>
          </a:prstGeom>
          <a:gradFill rotWithShape="1">
            <a:gsLst>
              <a:gs pos="0">
                <a:srgbClr val="4F81BD">
                  <a:shade val="51000"/>
                  <a:satMod val="130000"/>
                </a:srgbClr>
              </a:gs>
              <a:gs pos="80000">
                <a:srgbClr val="4F81BD">
                  <a:shade val="93000"/>
                  <a:satMod val="130000"/>
                </a:srgbClr>
              </a:gs>
              <a:gs pos="100000">
                <a:srgbClr val="4F81BD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9" name="Oval 88"/>
          <p:cNvSpPr/>
          <p:nvPr/>
        </p:nvSpPr>
        <p:spPr>
          <a:xfrm>
            <a:off x="2775179" y="2276759"/>
            <a:ext cx="283583" cy="283566"/>
          </a:xfrm>
          <a:prstGeom prst="ellipse">
            <a:avLst/>
          </a:prstGeom>
          <a:gradFill rotWithShape="1">
            <a:gsLst>
              <a:gs pos="0">
                <a:srgbClr val="4F81BD">
                  <a:shade val="51000"/>
                  <a:satMod val="130000"/>
                </a:srgbClr>
              </a:gs>
              <a:gs pos="80000">
                <a:srgbClr val="4F81BD">
                  <a:shade val="93000"/>
                  <a:satMod val="130000"/>
                </a:srgbClr>
              </a:gs>
              <a:gs pos="100000">
                <a:srgbClr val="4F81BD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90" name="Straight Arrow Connector 89"/>
          <p:cNvCxnSpPr>
            <a:stCxn id="84" idx="0"/>
            <a:endCxn id="89" idx="4"/>
          </p:cNvCxnSpPr>
          <p:nvPr/>
        </p:nvCxnSpPr>
        <p:spPr>
          <a:xfrm flipH="1" flipV="1">
            <a:off x="2916971" y="2560325"/>
            <a:ext cx="1722717" cy="821590"/>
          </a:xfrm>
          <a:prstGeom prst="straightConnector1">
            <a:avLst/>
          </a:prstGeom>
          <a:noFill/>
          <a:ln w="25400" cap="flat" cmpd="sng" algn="ctr">
            <a:solidFill>
              <a:srgbClr val="F79646"/>
            </a:solidFill>
            <a:prstDash val="solid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91" name="Straight Arrow Connector 90"/>
          <p:cNvCxnSpPr>
            <a:stCxn id="75" idx="0"/>
            <a:endCxn id="89" idx="4"/>
          </p:cNvCxnSpPr>
          <p:nvPr/>
        </p:nvCxnSpPr>
        <p:spPr>
          <a:xfrm flipH="1" flipV="1">
            <a:off x="2916971" y="2560325"/>
            <a:ext cx="715126" cy="815428"/>
          </a:xfrm>
          <a:prstGeom prst="straightConnector1">
            <a:avLst/>
          </a:prstGeom>
          <a:noFill/>
          <a:ln w="25400" cap="flat" cmpd="sng" algn="ctr">
            <a:solidFill>
              <a:srgbClr val="F79646"/>
            </a:solidFill>
            <a:prstDash val="solid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92" name="Straight Arrow Connector 91"/>
          <p:cNvCxnSpPr>
            <a:stCxn id="66" idx="0"/>
            <a:endCxn id="89" idx="4"/>
          </p:cNvCxnSpPr>
          <p:nvPr/>
        </p:nvCxnSpPr>
        <p:spPr>
          <a:xfrm flipV="1">
            <a:off x="2534754" y="2560325"/>
            <a:ext cx="382217" cy="815428"/>
          </a:xfrm>
          <a:prstGeom prst="straightConnector1">
            <a:avLst/>
          </a:prstGeom>
          <a:noFill/>
          <a:ln w="25400" cap="flat" cmpd="sng" algn="ctr">
            <a:solidFill>
              <a:srgbClr val="F79646"/>
            </a:solidFill>
            <a:prstDash val="solid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93" name="Oval 92"/>
          <p:cNvSpPr/>
          <p:nvPr/>
        </p:nvSpPr>
        <p:spPr>
          <a:xfrm>
            <a:off x="3856750" y="2276759"/>
            <a:ext cx="283583" cy="283566"/>
          </a:xfrm>
          <a:prstGeom prst="ellipse">
            <a:avLst/>
          </a:prstGeom>
          <a:gradFill rotWithShape="1">
            <a:gsLst>
              <a:gs pos="0">
                <a:srgbClr val="4F81BD">
                  <a:shade val="51000"/>
                  <a:satMod val="130000"/>
                </a:srgbClr>
              </a:gs>
              <a:gs pos="80000">
                <a:srgbClr val="4F81BD">
                  <a:shade val="93000"/>
                  <a:satMod val="130000"/>
                </a:srgbClr>
              </a:gs>
              <a:gs pos="100000">
                <a:srgbClr val="4F81BD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94" name="Straight Arrow Connector 93"/>
          <p:cNvCxnSpPr>
            <a:stCxn id="88" idx="0"/>
            <a:endCxn id="93" idx="4"/>
          </p:cNvCxnSpPr>
          <p:nvPr/>
        </p:nvCxnSpPr>
        <p:spPr>
          <a:xfrm flipH="1" flipV="1">
            <a:off x="3998542" y="2560325"/>
            <a:ext cx="1524723" cy="821590"/>
          </a:xfrm>
          <a:prstGeom prst="straightConnector1">
            <a:avLst/>
          </a:prstGeom>
          <a:noFill/>
          <a:ln w="25400" cap="flat" cmpd="sng" algn="ctr">
            <a:solidFill>
              <a:srgbClr val="9BBB59"/>
            </a:solidFill>
            <a:prstDash val="solid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95" name="Straight Arrow Connector 94"/>
          <p:cNvCxnSpPr>
            <a:stCxn id="84" idx="0"/>
            <a:endCxn id="93" idx="4"/>
          </p:cNvCxnSpPr>
          <p:nvPr/>
        </p:nvCxnSpPr>
        <p:spPr>
          <a:xfrm flipH="1" flipV="1">
            <a:off x="3998542" y="2560325"/>
            <a:ext cx="641146" cy="821590"/>
          </a:xfrm>
          <a:prstGeom prst="straightConnector1">
            <a:avLst/>
          </a:prstGeom>
          <a:noFill/>
          <a:ln w="25400" cap="flat" cmpd="sng" algn="ctr">
            <a:solidFill>
              <a:srgbClr val="9BBB59"/>
            </a:solidFill>
            <a:prstDash val="solid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96" name="Straight Arrow Connector 95"/>
          <p:cNvCxnSpPr>
            <a:stCxn id="75" idx="0"/>
            <a:endCxn id="93" idx="4"/>
          </p:cNvCxnSpPr>
          <p:nvPr/>
        </p:nvCxnSpPr>
        <p:spPr>
          <a:xfrm flipV="1">
            <a:off x="3632097" y="2560325"/>
            <a:ext cx="366445" cy="815428"/>
          </a:xfrm>
          <a:prstGeom prst="straightConnector1">
            <a:avLst/>
          </a:prstGeom>
          <a:noFill/>
          <a:ln w="25400" cap="flat" cmpd="sng" algn="ctr">
            <a:solidFill>
              <a:srgbClr val="9BBB59"/>
            </a:solidFill>
            <a:prstDash val="solid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97" name="Straight Arrow Connector 96"/>
          <p:cNvCxnSpPr/>
          <p:nvPr/>
        </p:nvCxnSpPr>
        <p:spPr>
          <a:xfrm flipV="1">
            <a:off x="3430664" y="1137848"/>
            <a:ext cx="14941" cy="5150128"/>
          </a:xfrm>
          <a:prstGeom prst="straightConnector1">
            <a:avLst/>
          </a:prstGeom>
          <a:noFill/>
          <a:ln w="25400" cap="flat" cmpd="sng" algn="ctr">
            <a:solidFill>
              <a:sysClr val="window" lastClr="FFFFFF"/>
            </a:solidFill>
            <a:prstDash val="solid"/>
            <a:tailEnd type="non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98" name="Straight Arrow Connector 97"/>
          <p:cNvCxnSpPr/>
          <p:nvPr/>
        </p:nvCxnSpPr>
        <p:spPr>
          <a:xfrm flipV="1">
            <a:off x="5319823" y="1137848"/>
            <a:ext cx="14941" cy="5150128"/>
          </a:xfrm>
          <a:prstGeom prst="straightConnector1">
            <a:avLst/>
          </a:prstGeom>
          <a:noFill/>
          <a:ln w="25400" cap="flat" cmpd="sng" algn="ctr">
            <a:solidFill>
              <a:sysClr val="window" lastClr="FFFFFF"/>
            </a:solidFill>
            <a:prstDash val="solid"/>
            <a:tailEnd type="non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99" name="Straight Arrow Connector 98"/>
          <p:cNvCxnSpPr/>
          <p:nvPr/>
        </p:nvCxnSpPr>
        <p:spPr>
          <a:xfrm flipV="1">
            <a:off x="7309346" y="1137848"/>
            <a:ext cx="14941" cy="5150128"/>
          </a:xfrm>
          <a:prstGeom prst="straightConnector1">
            <a:avLst/>
          </a:prstGeom>
          <a:noFill/>
          <a:ln w="25400" cap="flat" cmpd="sng" algn="ctr">
            <a:solidFill>
              <a:sysClr val="window" lastClr="FFFFFF"/>
            </a:solidFill>
            <a:prstDash val="solid"/>
            <a:tailEnd type="non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00" name="Straight Arrow Connector 99"/>
          <p:cNvCxnSpPr/>
          <p:nvPr/>
        </p:nvCxnSpPr>
        <p:spPr>
          <a:xfrm flipV="1">
            <a:off x="1446254" y="1137848"/>
            <a:ext cx="14941" cy="5150128"/>
          </a:xfrm>
          <a:prstGeom prst="straightConnector1">
            <a:avLst/>
          </a:prstGeom>
          <a:noFill/>
          <a:ln w="25400" cap="flat" cmpd="sng" algn="ctr">
            <a:solidFill>
              <a:sysClr val="window" lastClr="FFFFFF"/>
            </a:solidFill>
            <a:prstDash val="solid"/>
            <a:tailEnd type="non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101" name="TextBox 100"/>
          <p:cNvSpPr txBox="1"/>
          <p:nvPr/>
        </p:nvSpPr>
        <p:spPr>
          <a:xfrm>
            <a:off x="1861782" y="1261334"/>
            <a:ext cx="12847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prstClr val="white"/>
                </a:solidFill>
                <a:latin typeface="Calibri"/>
              </a:rPr>
              <a:t>Machine #1</a:t>
            </a: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3851586" y="1261334"/>
            <a:ext cx="12847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prstClr val="white"/>
                </a:solidFill>
                <a:latin typeface="Calibri"/>
              </a:rPr>
              <a:t>Machine #2</a:t>
            </a: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5754801" y="1265249"/>
            <a:ext cx="12847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prstClr val="white"/>
                </a:solidFill>
                <a:latin typeface="Calibri"/>
              </a:rPr>
              <a:t>Machine #3</a:t>
            </a: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7547049" y="1265249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prstClr val="white"/>
                </a:solidFill>
                <a:latin typeface="Calibri"/>
              </a:rPr>
              <a:t>Machine #4</a:t>
            </a: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105" name="Straight Arrow Connector 104"/>
          <p:cNvCxnSpPr/>
          <p:nvPr/>
        </p:nvCxnSpPr>
        <p:spPr>
          <a:xfrm flipH="1">
            <a:off x="3062209" y="1877783"/>
            <a:ext cx="711679" cy="0"/>
          </a:xfrm>
          <a:prstGeom prst="straightConnector1">
            <a:avLst/>
          </a:prstGeom>
          <a:noFill/>
          <a:ln w="25400" cap="flat" cmpd="sng" algn="ctr">
            <a:solidFill>
              <a:srgbClr val="F79646"/>
            </a:solidFill>
            <a:prstDash val="solid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06" name="Straight Arrow Connector 105"/>
          <p:cNvCxnSpPr/>
          <p:nvPr/>
        </p:nvCxnSpPr>
        <p:spPr>
          <a:xfrm>
            <a:off x="3138910" y="2009977"/>
            <a:ext cx="634978" cy="0"/>
          </a:xfrm>
          <a:prstGeom prst="straightConnector1">
            <a:avLst/>
          </a:prstGeom>
          <a:noFill/>
          <a:ln w="25400" cap="flat" cmpd="sng" algn="ctr">
            <a:solidFill>
              <a:srgbClr val="F79646"/>
            </a:solidFill>
            <a:prstDash val="solid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107" name="TextBox 106"/>
          <p:cNvSpPr txBox="1"/>
          <p:nvPr/>
        </p:nvSpPr>
        <p:spPr>
          <a:xfrm>
            <a:off x="-37837" y="6362498"/>
            <a:ext cx="6812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prstClr val="white"/>
                </a:solidFill>
                <a:latin typeface="Calibri"/>
              </a:rPr>
              <a:t>Le, et al., </a:t>
            </a:r>
            <a:r>
              <a:rPr lang="en-US" i="1" dirty="0" smtClean="0">
                <a:solidFill>
                  <a:prstClr val="white"/>
                </a:solidFill>
                <a:latin typeface="Calibri"/>
              </a:rPr>
              <a:t>Tiled Convolutional Neural Networks</a:t>
            </a:r>
            <a:r>
              <a:rPr lang="en-US" dirty="0" smtClean="0">
                <a:solidFill>
                  <a:prstClr val="white"/>
                </a:solidFill>
                <a:latin typeface="Calibri"/>
              </a:rPr>
              <a:t>. NIPS 2010</a:t>
            </a:r>
          </a:p>
        </p:txBody>
      </p:sp>
      <p:sp>
        <p:nvSpPr>
          <p:cNvPr id="108" name="TextBox 107"/>
          <p:cNvSpPr txBox="1"/>
          <p:nvPr/>
        </p:nvSpPr>
        <p:spPr>
          <a:xfrm>
            <a:off x="808310" y="3300498"/>
            <a:ext cx="1626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prstClr val="white"/>
                </a:solidFill>
                <a:latin typeface="Calibri"/>
              </a:rPr>
              <a:t>Sparse features</a:t>
            </a: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372456" y="4569595"/>
            <a:ext cx="761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prstClr val="white"/>
                </a:solidFill>
                <a:latin typeface="Calibri"/>
              </a:rPr>
              <a:t>Image</a:t>
            </a:r>
            <a:endParaRPr lang="en-US" dirty="0">
              <a:solidFill>
                <a:prstClr val="white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60904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" grpId="0" animBg="1"/>
      <p:bldP spid="88" grpId="0" animBg="1"/>
      <p:bldP spid="89" grpId="0" animBg="1"/>
      <p:bldP spid="93" grpId="0" animBg="1"/>
      <p:bldP spid="101" grpId="0"/>
      <p:bldP spid="102" grpId="0"/>
      <p:bldP spid="103" grpId="0"/>
      <p:bldP spid="104" grpId="0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Asynchronous Parallel SGD</a:t>
            </a:r>
            <a:endParaRPr lang="en-US" dirty="0"/>
          </a:p>
        </p:txBody>
      </p:sp>
      <p:sp>
        <p:nvSpPr>
          <p:cNvPr id="126" name="TextBox 125"/>
          <p:cNvSpPr txBox="1"/>
          <p:nvPr/>
        </p:nvSpPr>
        <p:spPr>
          <a:xfrm>
            <a:off x="759336" y="15113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grpSp>
        <p:nvGrpSpPr>
          <p:cNvPr id="232" name="Group 231"/>
          <p:cNvGrpSpPr/>
          <p:nvPr/>
        </p:nvGrpSpPr>
        <p:grpSpPr>
          <a:xfrm>
            <a:off x="3604575" y="2609967"/>
            <a:ext cx="1328550" cy="1334988"/>
            <a:chOff x="1420808" y="2118433"/>
            <a:chExt cx="985115" cy="847835"/>
          </a:xfrm>
        </p:grpSpPr>
        <p:pic>
          <p:nvPicPr>
            <p:cNvPr id="233" name="Picture 23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20808" y="2457567"/>
              <a:ext cx="308681" cy="339134"/>
            </a:xfrm>
            <a:prstGeom prst="rect">
              <a:avLst/>
            </a:prstGeom>
          </p:spPr>
        </p:pic>
        <p:pic>
          <p:nvPicPr>
            <p:cNvPr id="234" name="Picture 23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15977" y="2118433"/>
              <a:ext cx="308681" cy="339134"/>
            </a:xfrm>
            <a:prstGeom prst="rect">
              <a:avLst/>
            </a:prstGeom>
          </p:spPr>
        </p:pic>
        <p:pic>
          <p:nvPicPr>
            <p:cNvPr id="235" name="Picture 23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81889" y="2627134"/>
              <a:ext cx="308681" cy="339134"/>
            </a:xfrm>
            <a:prstGeom prst="rect">
              <a:avLst/>
            </a:prstGeom>
          </p:spPr>
        </p:pic>
        <p:pic>
          <p:nvPicPr>
            <p:cNvPr id="236" name="Picture 23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97242" y="2270833"/>
              <a:ext cx="308681" cy="339134"/>
            </a:xfrm>
            <a:prstGeom prst="rect">
              <a:avLst/>
            </a:prstGeom>
          </p:spPr>
        </p:pic>
        <p:cxnSp>
          <p:nvCxnSpPr>
            <p:cNvPr id="237" name="Straight Connector 236"/>
            <p:cNvCxnSpPr>
              <a:stCxn id="233" idx="3"/>
              <a:endCxn id="236" idx="1"/>
            </p:cNvCxnSpPr>
            <p:nvPr/>
          </p:nvCxnSpPr>
          <p:spPr>
            <a:xfrm flipV="1">
              <a:off x="1729489" y="2440400"/>
              <a:ext cx="367753" cy="186734"/>
            </a:xfrm>
            <a:prstGeom prst="line">
              <a:avLst/>
            </a:prstGeom>
            <a:noFill/>
            <a:ln w="25400" cap="flat" cmpd="sng" algn="ctr">
              <a:solidFill>
                <a:srgbClr val="4F81BD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238" name="Straight Connector 237"/>
            <p:cNvCxnSpPr>
              <a:stCxn id="234" idx="2"/>
              <a:endCxn id="235" idx="0"/>
            </p:cNvCxnSpPr>
            <p:nvPr/>
          </p:nvCxnSpPr>
          <p:spPr>
            <a:xfrm>
              <a:off x="1870318" y="2457567"/>
              <a:ext cx="165912" cy="169567"/>
            </a:xfrm>
            <a:prstGeom prst="line">
              <a:avLst/>
            </a:prstGeom>
            <a:noFill/>
            <a:ln w="25400" cap="flat" cmpd="sng" algn="ctr">
              <a:solidFill>
                <a:srgbClr val="4F81BD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239" name="Straight Connector 238"/>
            <p:cNvCxnSpPr>
              <a:stCxn id="233" idx="3"/>
              <a:endCxn id="235" idx="1"/>
            </p:cNvCxnSpPr>
            <p:nvPr/>
          </p:nvCxnSpPr>
          <p:spPr>
            <a:xfrm>
              <a:off x="1729489" y="2627134"/>
              <a:ext cx="152400" cy="169567"/>
            </a:xfrm>
            <a:prstGeom prst="line">
              <a:avLst/>
            </a:prstGeom>
            <a:noFill/>
            <a:ln w="25400" cap="flat" cmpd="sng" algn="ctr">
              <a:solidFill>
                <a:srgbClr val="4F81BD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240" name="Straight Connector 239"/>
            <p:cNvCxnSpPr>
              <a:stCxn id="235" idx="3"/>
              <a:endCxn id="236" idx="2"/>
            </p:cNvCxnSpPr>
            <p:nvPr/>
          </p:nvCxnSpPr>
          <p:spPr>
            <a:xfrm flipV="1">
              <a:off x="2190570" y="2609967"/>
              <a:ext cx="61013" cy="186734"/>
            </a:xfrm>
            <a:prstGeom prst="line">
              <a:avLst/>
            </a:prstGeom>
            <a:noFill/>
            <a:ln w="25400" cap="flat" cmpd="sng" algn="ctr">
              <a:solidFill>
                <a:srgbClr val="4F81BD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241" name="Straight Connector 240"/>
            <p:cNvCxnSpPr>
              <a:stCxn id="234" idx="3"/>
              <a:endCxn id="236" idx="0"/>
            </p:cNvCxnSpPr>
            <p:nvPr/>
          </p:nvCxnSpPr>
          <p:spPr>
            <a:xfrm flipV="1">
              <a:off x="2024658" y="2270833"/>
              <a:ext cx="226925" cy="17167"/>
            </a:xfrm>
            <a:prstGeom prst="line">
              <a:avLst/>
            </a:prstGeom>
            <a:noFill/>
            <a:ln w="25400" cap="flat" cmpd="sng" algn="ctr">
              <a:solidFill>
                <a:srgbClr val="4F81BD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242" name="Straight Connector 241"/>
            <p:cNvCxnSpPr>
              <a:stCxn id="233" idx="0"/>
              <a:endCxn id="234" idx="1"/>
            </p:cNvCxnSpPr>
            <p:nvPr/>
          </p:nvCxnSpPr>
          <p:spPr>
            <a:xfrm flipV="1">
              <a:off x="1575149" y="2288000"/>
              <a:ext cx="140828" cy="169567"/>
            </a:xfrm>
            <a:prstGeom prst="line">
              <a:avLst/>
            </a:prstGeom>
            <a:noFill/>
            <a:ln w="25400" cap="flat" cmpd="sng" algn="ctr">
              <a:solidFill>
                <a:srgbClr val="4F81BD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</p:grpSp>
      <p:sp>
        <p:nvSpPr>
          <p:cNvPr id="249" name="TextBox 248"/>
          <p:cNvSpPr txBox="1"/>
          <p:nvPr/>
        </p:nvSpPr>
        <p:spPr>
          <a:xfrm>
            <a:off x="0" y="6488668"/>
            <a:ext cx="9324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prstClr val="white"/>
                </a:solidFill>
                <a:latin typeface="Calibri"/>
              </a:rPr>
              <a:t>Le, et al., </a:t>
            </a:r>
            <a:r>
              <a:rPr lang="en-US" i="1" dirty="0" smtClean="0">
                <a:solidFill>
                  <a:prstClr val="white"/>
                </a:solidFill>
                <a:latin typeface="Calibri"/>
              </a:rPr>
              <a:t>Building high-level features using large-scale unsupervised learning</a:t>
            </a:r>
            <a:r>
              <a:rPr lang="en-US" dirty="0" smtClean="0">
                <a:solidFill>
                  <a:prstClr val="white"/>
                </a:solidFill>
                <a:latin typeface="Calibri"/>
              </a:rPr>
              <a:t>. ICML 2012</a:t>
            </a:r>
            <a:endParaRPr lang="en-US" dirty="0">
              <a:solidFill>
                <a:prstClr val="white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05662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Asynchronous Parallel SGD</a:t>
            </a:r>
            <a:endParaRPr lang="en-US" dirty="0"/>
          </a:p>
        </p:txBody>
      </p:sp>
      <p:grpSp>
        <p:nvGrpSpPr>
          <p:cNvPr id="127" name="Group 126"/>
          <p:cNvGrpSpPr/>
          <p:nvPr/>
        </p:nvGrpSpPr>
        <p:grpSpPr>
          <a:xfrm>
            <a:off x="1926144" y="1511300"/>
            <a:ext cx="4527701" cy="3620354"/>
            <a:chOff x="1420808" y="1511300"/>
            <a:chExt cx="4527701" cy="3620354"/>
          </a:xfrm>
        </p:grpSpPr>
        <p:grpSp>
          <p:nvGrpSpPr>
            <p:cNvPr id="128" name="Group 127"/>
            <p:cNvGrpSpPr/>
            <p:nvPr/>
          </p:nvGrpSpPr>
          <p:grpSpPr>
            <a:xfrm>
              <a:off x="1420808" y="2118433"/>
              <a:ext cx="985115" cy="847835"/>
              <a:chOff x="1420808" y="2118433"/>
              <a:chExt cx="985115" cy="847835"/>
            </a:xfrm>
          </p:grpSpPr>
          <p:pic>
            <p:nvPicPr>
              <p:cNvPr id="178" name="Picture 177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20808" y="2457567"/>
                <a:ext cx="308681" cy="339134"/>
              </a:xfrm>
              <a:prstGeom prst="rect">
                <a:avLst/>
              </a:prstGeom>
            </p:spPr>
          </p:pic>
          <p:pic>
            <p:nvPicPr>
              <p:cNvPr id="179" name="Picture 178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15977" y="2118433"/>
                <a:ext cx="308681" cy="339134"/>
              </a:xfrm>
              <a:prstGeom prst="rect">
                <a:avLst/>
              </a:prstGeom>
            </p:spPr>
          </p:pic>
          <p:pic>
            <p:nvPicPr>
              <p:cNvPr id="180" name="Picture 179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81889" y="2627134"/>
                <a:ext cx="308681" cy="339134"/>
              </a:xfrm>
              <a:prstGeom prst="rect">
                <a:avLst/>
              </a:prstGeom>
            </p:spPr>
          </p:pic>
          <p:pic>
            <p:nvPicPr>
              <p:cNvPr id="181" name="Picture 180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97242" y="2270833"/>
                <a:ext cx="308681" cy="339134"/>
              </a:xfrm>
              <a:prstGeom prst="rect">
                <a:avLst/>
              </a:prstGeom>
            </p:spPr>
          </p:pic>
          <p:cxnSp>
            <p:nvCxnSpPr>
              <p:cNvPr id="182" name="Straight Connector 181"/>
              <p:cNvCxnSpPr>
                <a:stCxn id="178" idx="3"/>
                <a:endCxn id="181" idx="1"/>
              </p:cNvCxnSpPr>
              <p:nvPr/>
            </p:nvCxnSpPr>
            <p:spPr>
              <a:xfrm flipV="1">
                <a:off x="1729489" y="2440400"/>
                <a:ext cx="367753" cy="186734"/>
              </a:xfrm>
              <a:prstGeom prst="line">
                <a:avLst/>
              </a:prstGeom>
              <a:noFill/>
              <a:ln w="25400" cap="flat" cmpd="sng" algn="ctr">
                <a:solidFill>
                  <a:srgbClr val="4F81BD"/>
                </a:solidFill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183" name="Straight Connector 182"/>
              <p:cNvCxnSpPr>
                <a:stCxn id="179" idx="2"/>
                <a:endCxn id="180" idx="0"/>
              </p:cNvCxnSpPr>
              <p:nvPr/>
            </p:nvCxnSpPr>
            <p:spPr>
              <a:xfrm>
                <a:off x="1870318" y="2457567"/>
                <a:ext cx="165912" cy="169567"/>
              </a:xfrm>
              <a:prstGeom prst="line">
                <a:avLst/>
              </a:prstGeom>
              <a:noFill/>
              <a:ln w="25400" cap="flat" cmpd="sng" algn="ctr">
                <a:solidFill>
                  <a:srgbClr val="4F81BD"/>
                </a:solidFill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184" name="Straight Connector 183"/>
              <p:cNvCxnSpPr>
                <a:stCxn id="178" idx="3"/>
                <a:endCxn id="180" idx="1"/>
              </p:cNvCxnSpPr>
              <p:nvPr/>
            </p:nvCxnSpPr>
            <p:spPr>
              <a:xfrm>
                <a:off x="1729489" y="2627134"/>
                <a:ext cx="152400" cy="169567"/>
              </a:xfrm>
              <a:prstGeom prst="line">
                <a:avLst/>
              </a:prstGeom>
              <a:noFill/>
              <a:ln w="25400" cap="flat" cmpd="sng" algn="ctr">
                <a:solidFill>
                  <a:srgbClr val="4F81BD"/>
                </a:solidFill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185" name="Straight Connector 184"/>
              <p:cNvCxnSpPr>
                <a:stCxn id="180" idx="3"/>
                <a:endCxn id="181" idx="2"/>
              </p:cNvCxnSpPr>
              <p:nvPr/>
            </p:nvCxnSpPr>
            <p:spPr>
              <a:xfrm flipV="1">
                <a:off x="2190570" y="2609967"/>
                <a:ext cx="61013" cy="186734"/>
              </a:xfrm>
              <a:prstGeom prst="line">
                <a:avLst/>
              </a:prstGeom>
              <a:noFill/>
              <a:ln w="25400" cap="flat" cmpd="sng" algn="ctr">
                <a:solidFill>
                  <a:srgbClr val="4F81BD"/>
                </a:solidFill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186" name="Straight Connector 185"/>
              <p:cNvCxnSpPr>
                <a:stCxn id="179" idx="3"/>
                <a:endCxn id="181" idx="0"/>
              </p:cNvCxnSpPr>
              <p:nvPr/>
            </p:nvCxnSpPr>
            <p:spPr>
              <a:xfrm flipV="1">
                <a:off x="2024658" y="2270833"/>
                <a:ext cx="226925" cy="17167"/>
              </a:xfrm>
              <a:prstGeom prst="line">
                <a:avLst/>
              </a:prstGeom>
              <a:noFill/>
              <a:ln w="25400" cap="flat" cmpd="sng" algn="ctr">
                <a:solidFill>
                  <a:srgbClr val="4F81BD"/>
                </a:solidFill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187" name="Straight Connector 186"/>
              <p:cNvCxnSpPr>
                <a:stCxn id="178" idx="0"/>
                <a:endCxn id="179" idx="1"/>
              </p:cNvCxnSpPr>
              <p:nvPr/>
            </p:nvCxnSpPr>
            <p:spPr>
              <a:xfrm flipV="1">
                <a:off x="1575149" y="2288000"/>
                <a:ext cx="140828" cy="169567"/>
              </a:xfrm>
              <a:prstGeom prst="line">
                <a:avLst/>
              </a:prstGeom>
              <a:noFill/>
              <a:ln w="25400" cap="flat" cmpd="sng" algn="ctr">
                <a:solidFill>
                  <a:srgbClr val="4F81BD"/>
                </a:solidFill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</p:grpSp>
        <p:grpSp>
          <p:nvGrpSpPr>
            <p:cNvPr id="129" name="Group 128"/>
            <p:cNvGrpSpPr/>
            <p:nvPr/>
          </p:nvGrpSpPr>
          <p:grpSpPr>
            <a:xfrm>
              <a:off x="3978279" y="1511300"/>
              <a:ext cx="985115" cy="847835"/>
              <a:chOff x="1420808" y="2118433"/>
              <a:chExt cx="985115" cy="847835"/>
            </a:xfrm>
          </p:grpSpPr>
          <p:pic>
            <p:nvPicPr>
              <p:cNvPr id="168" name="Picture 167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20808" y="2457567"/>
                <a:ext cx="308681" cy="339134"/>
              </a:xfrm>
              <a:prstGeom prst="rect">
                <a:avLst/>
              </a:prstGeom>
            </p:spPr>
          </p:pic>
          <p:pic>
            <p:nvPicPr>
              <p:cNvPr id="169" name="Picture 168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15977" y="2118433"/>
                <a:ext cx="308681" cy="339134"/>
              </a:xfrm>
              <a:prstGeom prst="rect">
                <a:avLst/>
              </a:prstGeom>
            </p:spPr>
          </p:pic>
          <p:pic>
            <p:nvPicPr>
              <p:cNvPr id="170" name="Picture 169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81889" y="2627134"/>
                <a:ext cx="308681" cy="339134"/>
              </a:xfrm>
              <a:prstGeom prst="rect">
                <a:avLst/>
              </a:prstGeom>
            </p:spPr>
          </p:pic>
          <p:pic>
            <p:nvPicPr>
              <p:cNvPr id="171" name="Picture 170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97242" y="2270833"/>
                <a:ext cx="308681" cy="339134"/>
              </a:xfrm>
              <a:prstGeom prst="rect">
                <a:avLst/>
              </a:prstGeom>
            </p:spPr>
          </p:pic>
          <p:cxnSp>
            <p:nvCxnSpPr>
              <p:cNvPr id="172" name="Straight Connector 171"/>
              <p:cNvCxnSpPr>
                <a:stCxn id="168" idx="3"/>
                <a:endCxn id="171" idx="1"/>
              </p:cNvCxnSpPr>
              <p:nvPr/>
            </p:nvCxnSpPr>
            <p:spPr>
              <a:xfrm flipV="1">
                <a:off x="1729489" y="2440400"/>
                <a:ext cx="367753" cy="186734"/>
              </a:xfrm>
              <a:prstGeom prst="line">
                <a:avLst/>
              </a:prstGeom>
              <a:noFill/>
              <a:ln w="25400" cap="flat" cmpd="sng" algn="ctr">
                <a:solidFill>
                  <a:srgbClr val="4F81BD"/>
                </a:solidFill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173" name="Straight Connector 172"/>
              <p:cNvCxnSpPr>
                <a:stCxn id="169" idx="2"/>
                <a:endCxn id="170" idx="0"/>
              </p:cNvCxnSpPr>
              <p:nvPr/>
            </p:nvCxnSpPr>
            <p:spPr>
              <a:xfrm>
                <a:off x="1870318" y="2457567"/>
                <a:ext cx="165912" cy="169567"/>
              </a:xfrm>
              <a:prstGeom prst="line">
                <a:avLst/>
              </a:prstGeom>
              <a:noFill/>
              <a:ln w="25400" cap="flat" cmpd="sng" algn="ctr">
                <a:solidFill>
                  <a:srgbClr val="4F81BD"/>
                </a:solidFill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174" name="Straight Connector 173"/>
              <p:cNvCxnSpPr>
                <a:stCxn id="168" idx="3"/>
                <a:endCxn id="170" idx="1"/>
              </p:cNvCxnSpPr>
              <p:nvPr/>
            </p:nvCxnSpPr>
            <p:spPr>
              <a:xfrm>
                <a:off x="1729489" y="2627134"/>
                <a:ext cx="152400" cy="169567"/>
              </a:xfrm>
              <a:prstGeom prst="line">
                <a:avLst/>
              </a:prstGeom>
              <a:noFill/>
              <a:ln w="25400" cap="flat" cmpd="sng" algn="ctr">
                <a:solidFill>
                  <a:srgbClr val="4F81BD"/>
                </a:solidFill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175" name="Straight Connector 174"/>
              <p:cNvCxnSpPr>
                <a:stCxn id="170" idx="3"/>
                <a:endCxn id="171" idx="2"/>
              </p:cNvCxnSpPr>
              <p:nvPr/>
            </p:nvCxnSpPr>
            <p:spPr>
              <a:xfrm flipV="1">
                <a:off x="2190570" y="2609967"/>
                <a:ext cx="61013" cy="186734"/>
              </a:xfrm>
              <a:prstGeom prst="line">
                <a:avLst/>
              </a:prstGeom>
              <a:noFill/>
              <a:ln w="25400" cap="flat" cmpd="sng" algn="ctr">
                <a:solidFill>
                  <a:srgbClr val="4F81BD"/>
                </a:solidFill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176" name="Straight Connector 175"/>
              <p:cNvCxnSpPr>
                <a:stCxn id="169" idx="3"/>
                <a:endCxn id="171" idx="0"/>
              </p:cNvCxnSpPr>
              <p:nvPr/>
            </p:nvCxnSpPr>
            <p:spPr>
              <a:xfrm flipV="1">
                <a:off x="2024658" y="2270833"/>
                <a:ext cx="226925" cy="17167"/>
              </a:xfrm>
              <a:prstGeom prst="line">
                <a:avLst/>
              </a:prstGeom>
              <a:noFill/>
              <a:ln w="25400" cap="flat" cmpd="sng" algn="ctr">
                <a:solidFill>
                  <a:srgbClr val="4F81BD"/>
                </a:solidFill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177" name="Straight Connector 176"/>
              <p:cNvCxnSpPr>
                <a:stCxn id="168" idx="0"/>
                <a:endCxn id="169" idx="1"/>
              </p:cNvCxnSpPr>
              <p:nvPr/>
            </p:nvCxnSpPr>
            <p:spPr>
              <a:xfrm flipV="1">
                <a:off x="1575149" y="2288000"/>
                <a:ext cx="140828" cy="169567"/>
              </a:xfrm>
              <a:prstGeom prst="line">
                <a:avLst/>
              </a:prstGeom>
              <a:noFill/>
              <a:ln w="25400" cap="flat" cmpd="sng" algn="ctr">
                <a:solidFill>
                  <a:srgbClr val="4F81BD"/>
                </a:solidFill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</p:grpSp>
        <p:grpSp>
          <p:nvGrpSpPr>
            <p:cNvPr id="130" name="Group 129"/>
            <p:cNvGrpSpPr/>
            <p:nvPr/>
          </p:nvGrpSpPr>
          <p:grpSpPr>
            <a:xfrm>
              <a:off x="2329477" y="4283819"/>
              <a:ext cx="985115" cy="847835"/>
              <a:chOff x="1420808" y="2118433"/>
              <a:chExt cx="985115" cy="847835"/>
            </a:xfrm>
          </p:grpSpPr>
          <p:pic>
            <p:nvPicPr>
              <p:cNvPr id="158" name="Picture 157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20808" y="2457567"/>
                <a:ext cx="308681" cy="339134"/>
              </a:xfrm>
              <a:prstGeom prst="rect">
                <a:avLst/>
              </a:prstGeom>
            </p:spPr>
          </p:pic>
          <p:pic>
            <p:nvPicPr>
              <p:cNvPr id="159" name="Picture 158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15977" y="2118433"/>
                <a:ext cx="308681" cy="339134"/>
              </a:xfrm>
              <a:prstGeom prst="rect">
                <a:avLst/>
              </a:prstGeom>
            </p:spPr>
          </p:pic>
          <p:pic>
            <p:nvPicPr>
              <p:cNvPr id="160" name="Picture 159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81889" y="2627134"/>
                <a:ext cx="308681" cy="339134"/>
              </a:xfrm>
              <a:prstGeom prst="rect">
                <a:avLst/>
              </a:prstGeom>
            </p:spPr>
          </p:pic>
          <p:pic>
            <p:nvPicPr>
              <p:cNvPr id="161" name="Picture 160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97242" y="2270833"/>
                <a:ext cx="308681" cy="339134"/>
              </a:xfrm>
              <a:prstGeom prst="rect">
                <a:avLst/>
              </a:prstGeom>
            </p:spPr>
          </p:pic>
          <p:cxnSp>
            <p:nvCxnSpPr>
              <p:cNvPr id="162" name="Straight Connector 161"/>
              <p:cNvCxnSpPr>
                <a:stCxn id="158" idx="3"/>
                <a:endCxn id="161" idx="1"/>
              </p:cNvCxnSpPr>
              <p:nvPr/>
            </p:nvCxnSpPr>
            <p:spPr>
              <a:xfrm flipV="1">
                <a:off x="1729489" y="2440400"/>
                <a:ext cx="367753" cy="186734"/>
              </a:xfrm>
              <a:prstGeom prst="line">
                <a:avLst/>
              </a:prstGeom>
              <a:noFill/>
              <a:ln w="25400" cap="flat" cmpd="sng" algn="ctr">
                <a:solidFill>
                  <a:srgbClr val="4F81BD"/>
                </a:solidFill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163" name="Straight Connector 162"/>
              <p:cNvCxnSpPr>
                <a:stCxn id="159" idx="2"/>
                <a:endCxn id="160" idx="0"/>
              </p:cNvCxnSpPr>
              <p:nvPr/>
            </p:nvCxnSpPr>
            <p:spPr>
              <a:xfrm>
                <a:off x="1870318" y="2457567"/>
                <a:ext cx="165912" cy="169567"/>
              </a:xfrm>
              <a:prstGeom prst="line">
                <a:avLst/>
              </a:prstGeom>
              <a:noFill/>
              <a:ln w="25400" cap="flat" cmpd="sng" algn="ctr">
                <a:solidFill>
                  <a:srgbClr val="4F81BD"/>
                </a:solidFill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164" name="Straight Connector 163"/>
              <p:cNvCxnSpPr>
                <a:stCxn id="158" idx="3"/>
                <a:endCxn id="160" idx="1"/>
              </p:cNvCxnSpPr>
              <p:nvPr/>
            </p:nvCxnSpPr>
            <p:spPr>
              <a:xfrm>
                <a:off x="1729489" y="2627134"/>
                <a:ext cx="152400" cy="169567"/>
              </a:xfrm>
              <a:prstGeom prst="line">
                <a:avLst/>
              </a:prstGeom>
              <a:noFill/>
              <a:ln w="25400" cap="flat" cmpd="sng" algn="ctr">
                <a:solidFill>
                  <a:srgbClr val="4F81BD"/>
                </a:solidFill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165" name="Straight Connector 164"/>
              <p:cNvCxnSpPr>
                <a:stCxn id="160" idx="3"/>
                <a:endCxn id="161" idx="2"/>
              </p:cNvCxnSpPr>
              <p:nvPr/>
            </p:nvCxnSpPr>
            <p:spPr>
              <a:xfrm flipV="1">
                <a:off x="2190570" y="2609967"/>
                <a:ext cx="61013" cy="186734"/>
              </a:xfrm>
              <a:prstGeom prst="line">
                <a:avLst/>
              </a:prstGeom>
              <a:noFill/>
              <a:ln w="25400" cap="flat" cmpd="sng" algn="ctr">
                <a:solidFill>
                  <a:srgbClr val="4F81BD"/>
                </a:solidFill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166" name="Straight Connector 165"/>
              <p:cNvCxnSpPr>
                <a:stCxn id="159" idx="3"/>
                <a:endCxn id="161" idx="0"/>
              </p:cNvCxnSpPr>
              <p:nvPr/>
            </p:nvCxnSpPr>
            <p:spPr>
              <a:xfrm flipV="1">
                <a:off x="2024658" y="2270833"/>
                <a:ext cx="226925" cy="17167"/>
              </a:xfrm>
              <a:prstGeom prst="line">
                <a:avLst/>
              </a:prstGeom>
              <a:noFill/>
              <a:ln w="25400" cap="flat" cmpd="sng" algn="ctr">
                <a:solidFill>
                  <a:srgbClr val="4F81BD"/>
                </a:solidFill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167" name="Straight Connector 166"/>
              <p:cNvCxnSpPr>
                <a:stCxn id="158" idx="0"/>
                <a:endCxn id="159" idx="1"/>
              </p:cNvCxnSpPr>
              <p:nvPr/>
            </p:nvCxnSpPr>
            <p:spPr>
              <a:xfrm flipV="1">
                <a:off x="1575149" y="2288000"/>
                <a:ext cx="140828" cy="169567"/>
              </a:xfrm>
              <a:prstGeom prst="line">
                <a:avLst/>
              </a:prstGeom>
              <a:noFill/>
              <a:ln w="25400" cap="flat" cmpd="sng" algn="ctr">
                <a:solidFill>
                  <a:srgbClr val="4F81BD"/>
                </a:solidFill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</p:grpSp>
        <p:grpSp>
          <p:nvGrpSpPr>
            <p:cNvPr id="131" name="Group 130"/>
            <p:cNvGrpSpPr/>
            <p:nvPr/>
          </p:nvGrpSpPr>
          <p:grpSpPr>
            <a:xfrm>
              <a:off x="4963394" y="3622988"/>
              <a:ext cx="985115" cy="847835"/>
              <a:chOff x="1420808" y="2118433"/>
              <a:chExt cx="985115" cy="847835"/>
            </a:xfrm>
          </p:grpSpPr>
          <p:pic>
            <p:nvPicPr>
              <p:cNvPr id="148" name="Picture 147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20808" y="2457567"/>
                <a:ext cx="308681" cy="339134"/>
              </a:xfrm>
              <a:prstGeom prst="rect">
                <a:avLst/>
              </a:prstGeom>
            </p:spPr>
          </p:pic>
          <p:pic>
            <p:nvPicPr>
              <p:cNvPr id="149" name="Picture 148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15977" y="2118433"/>
                <a:ext cx="308681" cy="339134"/>
              </a:xfrm>
              <a:prstGeom prst="rect">
                <a:avLst/>
              </a:prstGeom>
            </p:spPr>
          </p:pic>
          <p:pic>
            <p:nvPicPr>
              <p:cNvPr id="150" name="Picture 149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81889" y="2627134"/>
                <a:ext cx="308681" cy="339134"/>
              </a:xfrm>
              <a:prstGeom prst="rect">
                <a:avLst/>
              </a:prstGeom>
            </p:spPr>
          </p:pic>
          <p:pic>
            <p:nvPicPr>
              <p:cNvPr id="151" name="Picture 150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97242" y="2270833"/>
                <a:ext cx="308681" cy="339134"/>
              </a:xfrm>
              <a:prstGeom prst="rect">
                <a:avLst/>
              </a:prstGeom>
            </p:spPr>
          </p:pic>
          <p:cxnSp>
            <p:nvCxnSpPr>
              <p:cNvPr id="152" name="Straight Connector 151"/>
              <p:cNvCxnSpPr>
                <a:stCxn id="148" idx="3"/>
                <a:endCxn id="151" idx="1"/>
              </p:cNvCxnSpPr>
              <p:nvPr/>
            </p:nvCxnSpPr>
            <p:spPr>
              <a:xfrm flipV="1">
                <a:off x="1729489" y="2440400"/>
                <a:ext cx="367753" cy="186734"/>
              </a:xfrm>
              <a:prstGeom prst="line">
                <a:avLst/>
              </a:prstGeom>
              <a:noFill/>
              <a:ln w="25400" cap="flat" cmpd="sng" algn="ctr">
                <a:solidFill>
                  <a:srgbClr val="4F81BD"/>
                </a:solidFill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153" name="Straight Connector 152"/>
              <p:cNvCxnSpPr>
                <a:stCxn id="149" idx="2"/>
                <a:endCxn id="150" idx="0"/>
              </p:cNvCxnSpPr>
              <p:nvPr/>
            </p:nvCxnSpPr>
            <p:spPr>
              <a:xfrm>
                <a:off x="1870318" y="2457567"/>
                <a:ext cx="165912" cy="169567"/>
              </a:xfrm>
              <a:prstGeom prst="line">
                <a:avLst/>
              </a:prstGeom>
              <a:noFill/>
              <a:ln w="25400" cap="flat" cmpd="sng" algn="ctr">
                <a:solidFill>
                  <a:srgbClr val="4F81BD"/>
                </a:solidFill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154" name="Straight Connector 153"/>
              <p:cNvCxnSpPr>
                <a:stCxn id="148" idx="3"/>
                <a:endCxn id="150" idx="1"/>
              </p:cNvCxnSpPr>
              <p:nvPr/>
            </p:nvCxnSpPr>
            <p:spPr>
              <a:xfrm>
                <a:off x="1729489" y="2627134"/>
                <a:ext cx="152400" cy="169567"/>
              </a:xfrm>
              <a:prstGeom prst="line">
                <a:avLst/>
              </a:prstGeom>
              <a:noFill/>
              <a:ln w="25400" cap="flat" cmpd="sng" algn="ctr">
                <a:solidFill>
                  <a:srgbClr val="4F81BD"/>
                </a:solidFill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155" name="Straight Connector 154"/>
              <p:cNvCxnSpPr>
                <a:stCxn id="150" idx="3"/>
                <a:endCxn id="151" idx="2"/>
              </p:cNvCxnSpPr>
              <p:nvPr/>
            </p:nvCxnSpPr>
            <p:spPr>
              <a:xfrm flipV="1">
                <a:off x="2190570" y="2609967"/>
                <a:ext cx="61013" cy="186734"/>
              </a:xfrm>
              <a:prstGeom prst="line">
                <a:avLst/>
              </a:prstGeom>
              <a:noFill/>
              <a:ln w="25400" cap="flat" cmpd="sng" algn="ctr">
                <a:solidFill>
                  <a:srgbClr val="4F81BD"/>
                </a:solidFill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156" name="Straight Connector 155"/>
              <p:cNvCxnSpPr>
                <a:stCxn id="149" idx="3"/>
                <a:endCxn id="151" idx="0"/>
              </p:cNvCxnSpPr>
              <p:nvPr/>
            </p:nvCxnSpPr>
            <p:spPr>
              <a:xfrm flipV="1">
                <a:off x="2024658" y="2270833"/>
                <a:ext cx="226925" cy="17167"/>
              </a:xfrm>
              <a:prstGeom prst="line">
                <a:avLst/>
              </a:prstGeom>
              <a:noFill/>
              <a:ln w="25400" cap="flat" cmpd="sng" algn="ctr">
                <a:solidFill>
                  <a:srgbClr val="4F81BD"/>
                </a:solidFill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157" name="Straight Connector 156"/>
              <p:cNvCxnSpPr>
                <a:stCxn id="148" idx="0"/>
                <a:endCxn id="149" idx="1"/>
              </p:cNvCxnSpPr>
              <p:nvPr/>
            </p:nvCxnSpPr>
            <p:spPr>
              <a:xfrm flipV="1">
                <a:off x="1575149" y="2288000"/>
                <a:ext cx="140828" cy="169567"/>
              </a:xfrm>
              <a:prstGeom prst="line">
                <a:avLst/>
              </a:prstGeom>
              <a:noFill/>
              <a:ln w="25400" cap="flat" cmpd="sng" algn="ctr">
                <a:solidFill>
                  <a:srgbClr val="4F81BD"/>
                </a:solidFill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</p:grpSp>
        <p:grpSp>
          <p:nvGrpSpPr>
            <p:cNvPr id="132" name="Group 131"/>
            <p:cNvGrpSpPr/>
            <p:nvPr/>
          </p:nvGrpSpPr>
          <p:grpSpPr>
            <a:xfrm>
              <a:off x="3099239" y="2609967"/>
              <a:ext cx="1328550" cy="1334988"/>
              <a:chOff x="1420808" y="2118433"/>
              <a:chExt cx="985115" cy="847835"/>
            </a:xfrm>
          </p:grpSpPr>
          <p:pic>
            <p:nvPicPr>
              <p:cNvPr id="138" name="Picture 137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20808" y="2457567"/>
                <a:ext cx="308681" cy="339134"/>
              </a:xfrm>
              <a:prstGeom prst="rect">
                <a:avLst/>
              </a:prstGeom>
            </p:spPr>
          </p:pic>
          <p:pic>
            <p:nvPicPr>
              <p:cNvPr id="139" name="Picture 13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15977" y="2118433"/>
                <a:ext cx="308681" cy="339134"/>
              </a:xfrm>
              <a:prstGeom prst="rect">
                <a:avLst/>
              </a:prstGeom>
            </p:spPr>
          </p:pic>
          <p:pic>
            <p:nvPicPr>
              <p:cNvPr id="140" name="Picture 139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81889" y="2627134"/>
                <a:ext cx="308681" cy="339134"/>
              </a:xfrm>
              <a:prstGeom prst="rect">
                <a:avLst/>
              </a:prstGeom>
            </p:spPr>
          </p:pic>
          <p:pic>
            <p:nvPicPr>
              <p:cNvPr id="141" name="Picture 140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97242" y="2270833"/>
                <a:ext cx="308681" cy="339134"/>
              </a:xfrm>
              <a:prstGeom prst="rect">
                <a:avLst/>
              </a:prstGeom>
            </p:spPr>
          </p:pic>
          <p:cxnSp>
            <p:nvCxnSpPr>
              <p:cNvPr id="142" name="Straight Connector 141"/>
              <p:cNvCxnSpPr>
                <a:stCxn id="138" idx="3"/>
                <a:endCxn id="141" idx="1"/>
              </p:cNvCxnSpPr>
              <p:nvPr/>
            </p:nvCxnSpPr>
            <p:spPr>
              <a:xfrm flipV="1">
                <a:off x="1729489" y="2440400"/>
                <a:ext cx="367753" cy="186734"/>
              </a:xfrm>
              <a:prstGeom prst="line">
                <a:avLst/>
              </a:prstGeom>
              <a:noFill/>
              <a:ln w="25400" cap="flat" cmpd="sng" algn="ctr">
                <a:solidFill>
                  <a:srgbClr val="4F81BD"/>
                </a:solidFill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143" name="Straight Connector 142"/>
              <p:cNvCxnSpPr>
                <a:stCxn id="139" idx="2"/>
                <a:endCxn id="140" idx="0"/>
              </p:cNvCxnSpPr>
              <p:nvPr/>
            </p:nvCxnSpPr>
            <p:spPr>
              <a:xfrm>
                <a:off x="1870318" y="2457567"/>
                <a:ext cx="165912" cy="169567"/>
              </a:xfrm>
              <a:prstGeom prst="line">
                <a:avLst/>
              </a:prstGeom>
              <a:noFill/>
              <a:ln w="25400" cap="flat" cmpd="sng" algn="ctr">
                <a:solidFill>
                  <a:srgbClr val="4F81BD"/>
                </a:solidFill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144" name="Straight Connector 143"/>
              <p:cNvCxnSpPr>
                <a:stCxn id="138" idx="3"/>
                <a:endCxn id="140" idx="1"/>
              </p:cNvCxnSpPr>
              <p:nvPr/>
            </p:nvCxnSpPr>
            <p:spPr>
              <a:xfrm>
                <a:off x="1729489" y="2627134"/>
                <a:ext cx="152400" cy="169567"/>
              </a:xfrm>
              <a:prstGeom prst="line">
                <a:avLst/>
              </a:prstGeom>
              <a:noFill/>
              <a:ln w="25400" cap="flat" cmpd="sng" algn="ctr">
                <a:solidFill>
                  <a:srgbClr val="4F81BD"/>
                </a:solidFill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145" name="Straight Connector 144"/>
              <p:cNvCxnSpPr>
                <a:stCxn id="140" idx="3"/>
                <a:endCxn id="141" idx="2"/>
              </p:cNvCxnSpPr>
              <p:nvPr/>
            </p:nvCxnSpPr>
            <p:spPr>
              <a:xfrm flipV="1">
                <a:off x="2190570" y="2609967"/>
                <a:ext cx="61013" cy="186734"/>
              </a:xfrm>
              <a:prstGeom prst="line">
                <a:avLst/>
              </a:prstGeom>
              <a:noFill/>
              <a:ln w="25400" cap="flat" cmpd="sng" algn="ctr">
                <a:solidFill>
                  <a:srgbClr val="4F81BD"/>
                </a:solidFill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146" name="Straight Connector 145"/>
              <p:cNvCxnSpPr>
                <a:stCxn id="139" idx="3"/>
                <a:endCxn id="141" idx="0"/>
              </p:cNvCxnSpPr>
              <p:nvPr/>
            </p:nvCxnSpPr>
            <p:spPr>
              <a:xfrm flipV="1">
                <a:off x="2024658" y="2270833"/>
                <a:ext cx="226925" cy="17167"/>
              </a:xfrm>
              <a:prstGeom prst="line">
                <a:avLst/>
              </a:prstGeom>
              <a:noFill/>
              <a:ln w="25400" cap="flat" cmpd="sng" algn="ctr">
                <a:solidFill>
                  <a:srgbClr val="4F81BD"/>
                </a:solidFill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147" name="Straight Connector 146"/>
              <p:cNvCxnSpPr>
                <a:stCxn id="138" idx="0"/>
                <a:endCxn id="139" idx="1"/>
              </p:cNvCxnSpPr>
              <p:nvPr/>
            </p:nvCxnSpPr>
            <p:spPr>
              <a:xfrm flipV="1">
                <a:off x="1575149" y="2288000"/>
                <a:ext cx="140828" cy="169567"/>
              </a:xfrm>
              <a:prstGeom prst="line">
                <a:avLst/>
              </a:prstGeom>
              <a:noFill/>
              <a:ln w="25400" cap="flat" cmpd="sng" algn="ctr">
                <a:solidFill>
                  <a:srgbClr val="4F81BD"/>
                </a:solidFill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</p:grpSp>
        <p:sp>
          <p:nvSpPr>
            <p:cNvPr id="133" name="Left Arrow 132"/>
            <p:cNvSpPr/>
            <p:nvPr/>
          </p:nvSpPr>
          <p:spPr>
            <a:xfrm rot="7651528">
              <a:off x="3897205" y="2379565"/>
              <a:ext cx="643726" cy="333942"/>
            </a:xfrm>
            <a:prstGeom prst="leftArrow">
              <a:avLst>
                <a:gd name="adj1" fmla="val 40844"/>
                <a:gd name="adj2" fmla="val 53036"/>
              </a:avLst>
            </a:prstGeom>
            <a:gradFill rotWithShape="1">
              <a:gsLst>
                <a:gs pos="0">
                  <a:srgbClr val="9BBB59">
                    <a:shade val="51000"/>
                    <a:satMod val="130000"/>
                  </a:srgbClr>
                </a:gs>
                <a:gs pos="80000">
                  <a:srgbClr val="9BBB59">
                    <a:shade val="93000"/>
                    <a:satMod val="130000"/>
                  </a:srgbClr>
                </a:gs>
                <a:gs pos="100000">
                  <a:srgbClr val="9BBB59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9BBB59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4" name="Left Arrow 133"/>
            <p:cNvSpPr/>
            <p:nvPr/>
          </p:nvSpPr>
          <p:spPr>
            <a:xfrm rot="7651528" flipH="1">
              <a:off x="2908437" y="3903571"/>
              <a:ext cx="723989" cy="314814"/>
            </a:xfrm>
            <a:prstGeom prst="leftArrow">
              <a:avLst>
                <a:gd name="adj1" fmla="val 40844"/>
                <a:gd name="adj2" fmla="val 53036"/>
              </a:avLst>
            </a:prstGeom>
            <a:gradFill rotWithShape="1">
              <a:gsLst>
                <a:gs pos="0">
                  <a:srgbClr val="9BBB59">
                    <a:shade val="51000"/>
                    <a:satMod val="130000"/>
                  </a:srgbClr>
                </a:gs>
                <a:gs pos="80000">
                  <a:srgbClr val="9BBB59">
                    <a:shade val="93000"/>
                    <a:satMod val="130000"/>
                  </a:srgbClr>
                </a:gs>
                <a:gs pos="100000">
                  <a:srgbClr val="9BBB59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9BBB59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5" name="Left Arrow 134"/>
            <p:cNvSpPr/>
            <p:nvPr/>
          </p:nvSpPr>
          <p:spPr>
            <a:xfrm rot="1515718" flipH="1">
              <a:off x="4356028" y="3550390"/>
              <a:ext cx="723989" cy="314814"/>
            </a:xfrm>
            <a:prstGeom prst="leftArrow">
              <a:avLst>
                <a:gd name="adj1" fmla="val 40844"/>
                <a:gd name="adj2" fmla="val 53036"/>
              </a:avLst>
            </a:prstGeom>
            <a:gradFill rotWithShape="1">
              <a:gsLst>
                <a:gs pos="0">
                  <a:srgbClr val="9BBB59">
                    <a:shade val="51000"/>
                    <a:satMod val="130000"/>
                  </a:srgbClr>
                </a:gs>
                <a:gs pos="80000">
                  <a:srgbClr val="9BBB59">
                    <a:shade val="93000"/>
                    <a:satMod val="130000"/>
                  </a:srgbClr>
                </a:gs>
                <a:gs pos="100000">
                  <a:srgbClr val="9BBB59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9BBB59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6" name="Left Arrow 135"/>
            <p:cNvSpPr/>
            <p:nvPr/>
          </p:nvSpPr>
          <p:spPr>
            <a:xfrm rot="12180419" flipH="1">
              <a:off x="2473527" y="2590244"/>
              <a:ext cx="746341" cy="331269"/>
            </a:xfrm>
            <a:prstGeom prst="leftArrow">
              <a:avLst>
                <a:gd name="adj1" fmla="val 40844"/>
                <a:gd name="adj2" fmla="val 53036"/>
              </a:avLst>
            </a:prstGeom>
            <a:gradFill rotWithShape="1">
              <a:gsLst>
                <a:gs pos="0">
                  <a:srgbClr val="9BBB59">
                    <a:shade val="51000"/>
                    <a:satMod val="130000"/>
                  </a:srgbClr>
                </a:gs>
                <a:gs pos="80000">
                  <a:srgbClr val="9BBB59">
                    <a:shade val="93000"/>
                    <a:satMod val="130000"/>
                  </a:srgbClr>
                </a:gs>
                <a:gs pos="100000">
                  <a:srgbClr val="9BBB59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9BBB59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7" name="TextBox 136"/>
            <p:cNvSpPr txBox="1"/>
            <p:nvPr/>
          </p:nvSpPr>
          <p:spPr>
            <a:xfrm>
              <a:off x="3515534" y="4012505"/>
              <a:ext cx="145424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rPr>
                <a:t>Parameter server</a:t>
              </a:r>
            </a:p>
          </p:txBody>
        </p:sp>
      </p:grpSp>
      <p:sp>
        <p:nvSpPr>
          <p:cNvPr id="188" name="TextBox 187"/>
          <p:cNvSpPr txBox="1"/>
          <p:nvPr/>
        </p:nvSpPr>
        <p:spPr>
          <a:xfrm>
            <a:off x="0" y="6488668"/>
            <a:ext cx="9324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prstClr val="white"/>
                </a:solidFill>
                <a:latin typeface="Calibri"/>
              </a:rPr>
              <a:t>Le, et al., </a:t>
            </a:r>
            <a:r>
              <a:rPr lang="en-US" i="1" dirty="0" smtClean="0">
                <a:solidFill>
                  <a:prstClr val="white"/>
                </a:solidFill>
                <a:latin typeface="Calibri"/>
              </a:rPr>
              <a:t>Building high-level features using large-scale unsupervised learning</a:t>
            </a:r>
            <a:r>
              <a:rPr lang="en-US" dirty="0" smtClean="0">
                <a:solidFill>
                  <a:prstClr val="white"/>
                </a:solidFill>
                <a:latin typeface="Calibri"/>
              </a:rPr>
              <a:t>. ICML 2012</a:t>
            </a:r>
            <a:endParaRPr lang="en-US" dirty="0">
              <a:solidFill>
                <a:prstClr val="white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30034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Asynchronous Parallel SGD</a:t>
            </a:r>
            <a:endParaRPr lang="en-US" dirty="0"/>
          </a:p>
        </p:txBody>
      </p:sp>
      <p:sp>
        <p:nvSpPr>
          <p:cNvPr id="126" name="TextBox 125"/>
          <p:cNvSpPr txBox="1"/>
          <p:nvPr/>
        </p:nvSpPr>
        <p:spPr>
          <a:xfrm>
            <a:off x="759336" y="15113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grpSp>
        <p:nvGrpSpPr>
          <p:cNvPr id="188" name="Group 187"/>
          <p:cNvGrpSpPr/>
          <p:nvPr/>
        </p:nvGrpSpPr>
        <p:grpSpPr>
          <a:xfrm>
            <a:off x="1926144" y="2118433"/>
            <a:ext cx="985115" cy="847835"/>
            <a:chOff x="1420808" y="2118433"/>
            <a:chExt cx="985115" cy="847835"/>
          </a:xfrm>
        </p:grpSpPr>
        <p:pic>
          <p:nvPicPr>
            <p:cNvPr id="189" name="Picture 18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20808" y="2457567"/>
              <a:ext cx="308681" cy="339134"/>
            </a:xfrm>
            <a:prstGeom prst="rect">
              <a:avLst/>
            </a:prstGeom>
          </p:spPr>
        </p:pic>
        <p:pic>
          <p:nvPicPr>
            <p:cNvPr id="190" name="Picture 18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15977" y="2118433"/>
              <a:ext cx="308681" cy="339134"/>
            </a:xfrm>
            <a:prstGeom prst="rect">
              <a:avLst/>
            </a:prstGeom>
          </p:spPr>
        </p:pic>
        <p:pic>
          <p:nvPicPr>
            <p:cNvPr id="191" name="Picture 19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81889" y="2627134"/>
              <a:ext cx="308681" cy="339134"/>
            </a:xfrm>
            <a:prstGeom prst="rect">
              <a:avLst/>
            </a:prstGeom>
          </p:spPr>
        </p:pic>
        <p:pic>
          <p:nvPicPr>
            <p:cNvPr id="192" name="Picture 19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97242" y="2270833"/>
              <a:ext cx="308681" cy="339134"/>
            </a:xfrm>
            <a:prstGeom prst="rect">
              <a:avLst/>
            </a:prstGeom>
          </p:spPr>
        </p:pic>
        <p:cxnSp>
          <p:nvCxnSpPr>
            <p:cNvPr id="193" name="Straight Connector 192"/>
            <p:cNvCxnSpPr>
              <a:stCxn id="189" idx="3"/>
              <a:endCxn id="192" idx="1"/>
            </p:cNvCxnSpPr>
            <p:nvPr/>
          </p:nvCxnSpPr>
          <p:spPr>
            <a:xfrm flipV="1">
              <a:off x="1729489" y="2440400"/>
              <a:ext cx="367753" cy="186734"/>
            </a:xfrm>
            <a:prstGeom prst="line">
              <a:avLst/>
            </a:prstGeom>
            <a:noFill/>
            <a:ln w="25400" cap="flat" cmpd="sng" algn="ctr">
              <a:solidFill>
                <a:srgbClr val="4F81BD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194" name="Straight Connector 193"/>
            <p:cNvCxnSpPr>
              <a:stCxn id="190" idx="2"/>
              <a:endCxn id="191" idx="0"/>
            </p:cNvCxnSpPr>
            <p:nvPr/>
          </p:nvCxnSpPr>
          <p:spPr>
            <a:xfrm>
              <a:off x="1870318" y="2457567"/>
              <a:ext cx="165912" cy="169567"/>
            </a:xfrm>
            <a:prstGeom prst="line">
              <a:avLst/>
            </a:prstGeom>
            <a:noFill/>
            <a:ln w="25400" cap="flat" cmpd="sng" algn="ctr">
              <a:solidFill>
                <a:srgbClr val="4F81BD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195" name="Straight Connector 194"/>
            <p:cNvCxnSpPr>
              <a:stCxn id="189" idx="3"/>
              <a:endCxn id="191" idx="1"/>
            </p:cNvCxnSpPr>
            <p:nvPr/>
          </p:nvCxnSpPr>
          <p:spPr>
            <a:xfrm>
              <a:off x="1729489" y="2627134"/>
              <a:ext cx="152400" cy="169567"/>
            </a:xfrm>
            <a:prstGeom prst="line">
              <a:avLst/>
            </a:prstGeom>
            <a:noFill/>
            <a:ln w="25400" cap="flat" cmpd="sng" algn="ctr">
              <a:solidFill>
                <a:srgbClr val="4F81BD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196" name="Straight Connector 195"/>
            <p:cNvCxnSpPr>
              <a:stCxn id="191" idx="3"/>
              <a:endCxn id="192" idx="2"/>
            </p:cNvCxnSpPr>
            <p:nvPr/>
          </p:nvCxnSpPr>
          <p:spPr>
            <a:xfrm flipV="1">
              <a:off x="2190570" y="2609967"/>
              <a:ext cx="61013" cy="186734"/>
            </a:xfrm>
            <a:prstGeom prst="line">
              <a:avLst/>
            </a:prstGeom>
            <a:noFill/>
            <a:ln w="25400" cap="flat" cmpd="sng" algn="ctr">
              <a:solidFill>
                <a:srgbClr val="4F81BD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197" name="Straight Connector 196"/>
            <p:cNvCxnSpPr>
              <a:stCxn id="190" idx="3"/>
              <a:endCxn id="192" idx="0"/>
            </p:cNvCxnSpPr>
            <p:nvPr/>
          </p:nvCxnSpPr>
          <p:spPr>
            <a:xfrm flipV="1">
              <a:off x="2024658" y="2270833"/>
              <a:ext cx="226925" cy="17167"/>
            </a:xfrm>
            <a:prstGeom prst="line">
              <a:avLst/>
            </a:prstGeom>
            <a:noFill/>
            <a:ln w="25400" cap="flat" cmpd="sng" algn="ctr">
              <a:solidFill>
                <a:srgbClr val="4F81BD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198" name="Straight Connector 197"/>
            <p:cNvCxnSpPr>
              <a:stCxn id="189" idx="0"/>
              <a:endCxn id="190" idx="1"/>
            </p:cNvCxnSpPr>
            <p:nvPr/>
          </p:nvCxnSpPr>
          <p:spPr>
            <a:xfrm flipV="1">
              <a:off x="1575149" y="2288000"/>
              <a:ext cx="140828" cy="169567"/>
            </a:xfrm>
            <a:prstGeom prst="line">
              <a:avLst/>
            </a:prstGeom>
            <a:noFill/>
            <a:ln w="25400" cap="flat" cmpd="sng" algn="ctr">
              <a:solidFill>
                <a:srgbClr val="4F81BD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</p:grpSp>
      <p:grpSp>
        <p:nvGrpSpPr>
          <p:cNvPr id="199" name="Group 198"/>
          <p:cNvGrpSpPr/>
          <p:nvPr/>
        </p:nvGrpSpPr>
        <p:grpSpPr>
          <a:xfrm>
            <a:off x="4483615" y="1511300"/>
            <a:ext cx="985115" cy="847835"/>
            <a:chOff x="1420808" y="2118433"/>
            <a:chExt cx="985115" cy="847835"/>
          </a:xfrm>
        </p:grpSpPr>
        <p:pic>
          <p:nvPicPr>
            <p:cNvPr id="200" name="Picture 19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20808" y="2457567"/>
              <a:ext cx="308681" cy="339134"/>
            </a:xfrm>
            <a:prstGeom prst="rect">
              <a:avLst/>
            </a:prstGeom>
          </p:spPr>
        </p:pic>
        <p:pic>
          <p:nvPicPr>
            <p:cNvPr id="201" name="Picture 20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15977" y="2118433"/>
              <a:ext cx="308681" cy="339134"/>
            </a:xfrm>
            <a:prstGeom prst="rect">
              <a:avLst/>
            </a:prstGeom>
          </p:spPr>
        </p:pic>
        <p:pic>
          <p:nvPicPr>
            <p:cNvPr id="202" name="Picture 20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81889" y="2627134"/>
              <a:ext cx="308681" cy="339134"/>
            </a:xfrm>
            <a:prstGeom prst="rect">
              <a:avLst/>
            </a:prstGeom>
          </p:spPr>
        </p:pic>
        <p:pic>
          <p:nvPicPr>
            <p:cNvPr id="203" name="Picture 20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97242" y="2270833"/>
              <a:ext cx="308681" cy="339134"/>
            </a:xfrm>
            <a:prstGeom prst="rect">
              <a:avLst/>
            </a:prstGeom>
          </p:spPr>
        </p:pic>
        <p:cxnSp>
          <p:nvCxnSpPr>
            <p:cNvPr id="204" name="Straight Connector 203"/>
            <p:cNvCxnSpPr>
              <a:stCxn id="200" idx="3"/>
              <a:endCxn id="203" idx="1"/>
            </p:cNvCxnSpPr>
            <p:nvPr/>
          </p:nvCxnSpPr>
          <p:spPr>
            <a:xfrm flipV="1">
              <a:off x="1729489" y="2440400"/>
              <a:ext cx="367753" cy="186734"/>
            </a:xfrm>
            <a:prstGeom prst="line">
              <a:avLst/>
            </a:prstGeom>
            <a:noFill/>
            <a:ln w="25400" cap="flat" cmpd="sng" algn="ctr">
              <a:solidFill>
                <a:srgbClr val="4F81BD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205" name="Straight Connector 204"/>
            <p:cNvCxnSpPr>
              <a:stCxn id="201" idx="2"/>
              <a:endCxn id="202" idx="0"/>
            </p:cNvCxnSpPr>
            <p:nvPr/>
          </p:nvCxnSpPr>
          <p:spPr>
            <a:xfrm>
              <a:off x="1870318" y="2457567"/>
              <a:ext cx="165912" cy="169567"/>
            </a:xfrm>
            <a:prstGeom prst="line">
              <a:avLst/>
            </a:prstGeom>
            <a:noFill/>
            <a:ln w="25400" cap="flat" cmpd="sng" algn="ctr">
              <a:solidFill>
                <a:srgbClr val="4F81BD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206" name="Straight Connector 205"/>
            <p:cNvCxnSpPr>
              <a:stCxn id="200" idx="3"/>
              <a:endCxn id="202" idx="1"/>
            </p:cNvCxnSpPr>
            <p:nvPr/>
          </p:nvCxnSpPr>
          <p:spPr>
            <a:xfrm>
              <a:off x="1729489" y="2627134"/>
              <a:ext cx="152400" cy="169567"/>
            </a:xfrm>
            <a:prstGeom prst="line">
              <a:avLst/>
            </a:prstGeom>
            <a:noFill/>
            <a:ln w="25400" cap="flat" cmpd="sng" algn="ctr">
              <a:solidFill>
                <a:srgbClr val="4F81BD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207" name="Straight Connector 206"/>
            <p:cNvCxnSpPr>
              <a:stCxn id="202" idx="3"/>
              <a:endCxn id="203" idx="2"/>
            </p:cNvCxnSpPr>
            <p:nvPr/>
          </p:nvCxnSpPr>
          <p:spPr>
            <a:xfrm flipV="1">
              <a:off x="2190570" y="2609967"/>
              <a:ext cx="61013" cy="186734"/>
            </a:xfrm>
            <a:prstGeom prst="line">
              <a:avLst/>
            </a:prstGeom>
            <a:noFill/>
            <a:ln w="25400" cap="flat" cmpd="sng" algn="ctr">
              <a:solidFill>
                <a:srgbClr val="4F81BD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208" name="Straight Connector 207"/>
            <p:cNvCxnSpPr>
              <a:stCxn id="201" idx="3"/>
              <a:endCxn id="203" idx="0"/>
            </p:cNvCxnSpPr>
            <p:nvPr/>
          </p:nvCxnSpPr>
          <p:spPr>
            <a:xfrm flipV="1">
              <a:off x="2024658" y="2270833"/>
              <a:ext cx="226925" cy="17167"/>
            </a:xfrm>
            <a:prstGeom prst="line">
              <a:avLst/>
            </a:prstGeom>
            <a:noFill/>
            <a:ln w="25400" cap="flat" cmpd="sng" algn="ctr">
              <a:solidFill>
                <a:srgbClr val="4F81BD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209" name="Straight Connector 208"/>
            <p:cNvCxnSpPr>
              <a:stCxn id="200" idx="0"/>
              <a:endCxn id="201" idx="1"/>
            </p:cNvCxnSpPr>
            <p:nvPr/>
          </p:nvCxnSpPr>
          <p:spPr>
            <a:xfrm flipV="1">
              <a:off x="1575149" y="2288000"/>
              <a:ext cx="140828" cy="169567"/>
            </a:xfrm>
            <a:prstGeom prst="line">
              <a:avLst/>
            </a:prstGeom>
            <a:noFill/>
            <a:ln w="25400" cap="flat" cmpd="sng" algn="ctr">
              <a:solidFill>
                <a:srgbClr val="4F81BD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</p:grpSp>
      <p:grpSp>
        <p:nvGrpSpPr>
          <p:cNvPr id="210" name="Group 209"/>
          <p:cNvGrpSpPr/>
          <p:nvPr/>
        </p:nvGrpSpPr>
        <p:grpSpPr>
          <a:xfrm>
            <a:off x="2834813" y="4283819"/>
            <a:ext cx="985115" cy="847835"/>
            <a:chOff x="1420808" y="2118433"/>
            <a:chExt cx="985115" cy="847835"/>
          </a:xfrm>
        </p:grpSpPr>
        <p:pic>
          <p:nvPicPr>
            <p:cNvPr id="211" name="Picture 21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20808" y="2457567"/>
              <a:ext cx="308681" cy="339134"/>
            </a:xfrm>
            <a:prstGeom prst="rect">
              <a:avLst/>
            </a:prstGeom>
          </p:spPr>
        </p:pic>
        <p:pic>
          <p:nvPicPr>
            <p:cNvPr id="212" name="Picture 21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15977" y="2118433"/>
              <a:ext cx="308681" cy="339134"/>
            </a:xfrm>
            <a:prstGeom prst="rect">
              <a:avLst/>
            </a:prstGeom>
          </p:spPr>
        </p:pic>
        <p:pic>
          <p:nvPicPr>
            <p:cNvPr id="213" name="Picture 21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81889" y="2627134"/>
              <a:ext cx="308681" cy="339134"/>
            </a:xfrm>
            <a:prstGeom prst="rect">
              <a:avLst/>
            </a:prstGeom>
          </p:spPr>
        </p:pic>
        <p:pic>
          <p:nvPicPr>
            <p:cNvPr id="214" name="Picture 21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97242" y="2270833"/>
              <a:ext cx="308681" cy="339134"/>
            </a:xfrm>
            <a:prstGeom prst="rect">
              <a:avLst/>
            </a:prstGeom>
          </p:spPr>
        </p:pic>
        <p:cxnSp>
          <p:nvCxnSpPr>
            <p:cNvPr id="215" name="Straight Connector 214"/>
            <p:cNvCxnSpPr>
              <a:stCxn id="211" idx="3"/>
              <a:endCxn id="214" idx="1"/>
            </p:cNvCxnSpPr>
            <p:nvPr/>
          </p:nvCxnSpPr>
          <p:spPr>
            <a:xfrm flipV="1">
              <a:off x="1729489" y="2440400"/>
              <a:ext cx="367753" cy="186734"/>
            </a:xfrm>
            <a:prstGeom prst="line">
              <a:avLst/>
            </a:prstGeom>
            <a:noFill/>
            <a:ln w="25400" cap="flat" cmpd="sng" algn="ctr">
              <a:solidFill>
                <a:srgbClr val="4F81BD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216" name="Straight Connector 215"/>
            <p:cNvCxnSpPr>
              <a:stCxn id="212" idx="2"/>
              <a:endCxn id="213" idx="0"/>
            </p:cNvCxnSpPr>
            <p:nvPr/>
          </p:nvCxnSpPr>
          <p:spPr>
            <a:xfrm>
              <a:off x="1870318" y="2457567"/>
              <a:ext cx="165912" cy="169567"/>
            </a:xfrm>
            <a:prstGeom prst="line">
              <a:avLst/>
            </a:prstGeom>
            <a:noFill/>
            <a:ln w="25400" cap="flat" cmpd="sng" algn="ctr">
              <a:solidFill>
                <a:srgbClr val="4F81BD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217" name="Straight Connector 216"/>
            <p:cNvCxnSpPr>
              <a:stCxn id="211" idx="3"/>
              <a:endCxn id="213" idx="1"/>
            </p:cNvCxnSpPr>
            <p:nvPr/>
          </p:nvCxnSpPr>
          <p:spPr>
            <a:xfrm>
              <a:off x="1729489" y="2627134"/>
              <a:ext cx="152400" cy="169567"/>
            </a:xfrm>
            <a:prstGeom prst="line">
              <a:avLst/>
            </a:prstGeom>
            <a:noFill/>
            <a:ln w="25400" cap="flat" cmpd="sng" algn="ctr">
              <a:solidFill>
                <a:srgbClr val="4F81BD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218" name="Straight Connector 217"/>
            <p:cNvCxnSpPr>
              <a:stCxn id="213" idx="3"/>
              <a:endCxn id="214" idx="2"/>
            </p:cNvCxnSpPr>
            <p:nvPr/>
          </p:nvCxnSpPr>
          <p:spPr>
            <a:xfrm flipV="1">
              <a:off x="2190570" y="2609967"/>
              <a:ext cx="61013" cy="186734"/>
            </a:xfrm>
            <a:prstGeom prst="line">
              <a:avLst/>
            </a:prstGeom>
            <a:noFill/>
            <a:ln w="25400" cap="flat" cmpd="sng" algn="ctr">
              <a:solidFill>
                <a:srgbClr val="4F81BD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219" name="Straight Connector 218"/>
            <p:cNvCxnSpPr>
              <a:stCxn id="212" idx="3"/>
              <a:endCxn id="214" idx="0"/>
            </p:cNvCxnSpPr>
            <p:nvPr/>
          </p:nvCxnSpPr>
          <p:spPr>
            <a:xfrm flipV="1">
              <a:off x="2024658" y="2270833"/>
              <a:ext cx="226925" cy="17167"/>
            </a:xfrm>
            <a:prstGeom prst="line">
              <a:avLst/>
            </a:prstGeom>
            <a:noFill/>
            <a:ln w="25400" cap="flat" cmpd="sng" algn="ctr">
              <a:solidFill>
                <a:srgbClr val="4F81BD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220" name="Straight Connector 219"/>
            <p:cNvCxnSpPr>
              <a:stCxn id="211" idx="0"/>
              <a:endCxn id="212" idx="1"/>
            </p:cNvCxnSpPr>
            <p:nvPr/>
          </p:nvCxnSpPr>
          <p:spPr>
            <a:xfrm flipV="1">
              <a:off x="1575149" y="2288000"/>
              <a:ext cx="140828" cy="169567"/>
            </a:xfrm>
            <a:prstGeom prst="line">
              <a:avLst/>
            </a:prstGeom>
            <a:noFill/>
            <a:ln w="25400" cap="flat" cmpd="sng" algn="ctr">
              <a:solidFill>
                <a:srgbClr val="4F81BD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</p:grpSp>
      <p:grpSp>
        <p:nvGrpSpPr>
          <p:cNvPr id="221" name="Group 220"/>
          <p:cNvGrpSpPr/>
          <p:nvPr/>
        </p:nvGrpSpPr>
        <p:grpSpPr>
          <a:xfrm>
            <a:off x="5468730" y="3622988"/>
            <a:ext cx="985115" cy="847835"/>
            <a:chOff x="1420808" y="2118433"/>
            <a:chExt cx="985115" cy="847835"/>
          </a:xfrm>
        </p:grpSpPr>
        <p:pic>
          <p:nvPicPr>
            <p:cNvPr id="222" name="Picture 22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20808" y="2457567"/>
              <a:ext cx="308681" cy="339134"/>
            </a:xfrm>
            <a:prstGeom prst="rect">
              <a:avLst/>
            </a:prstGeom>
          </p:spPr>
        </p:pic>
        <p:pic>
          <p:nvPicPr>
            <p:cNvPr id="223" name="Picture 22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15977" y="2118433"/>
              <a:ext cx="308681" cy="339134"/>
            </a:xfrm>
            <a:prstGeom prst="rect">
              <a:avLst/>
            </a:prstGeom>
          </p:spPr>
        </p:pic>
        <p:pic>
          <p:nvPicPr>
            <p:cNvPr id="224" name="Picture 22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81889" y="2627134"/>
              <a:ext cx="308681" cy="339134"/>
            </a:xfrm>
            <a:prstGeom prst="rect">
              <a:avLst/>
            </a:prstGeom>
          </p:spPr>
        </p:pic>
        <p:pic>
          <p:nvPicPr>
            <p:cNvPr id="225" name="Picture 22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97242" y="2270833"/>
              <a:ext cx="308681" cy="339134"/>
            </a:xfrm>
            <a:prstGeom prst="rect">
              <a:avLst/>
            </a:prstGeom>
          </p:spPr>
        </p:pic>
        <p:cxnSp>
          <p:nvCxnSpPr>
            <p:cNvPr id="226" name="Straight Connector 225"/>
            <p:cNvCxnSpPr>
              <a:stCxn id="222" idx="3"/>
              <a:endCxn id="225" idx="1"/>
            </p:cNvCxnSpPr>
            <p:nvPr/>
          </p:nvCxnSpPr>
          <p:spPr>
            <a:xfrm flipV="1">
              <a:off x="1729489" y="2440400"/>
              <a:ext cx="367753" cy="186734"/>
            </a:xfrm>
            <a:prstGeom prst="line">
              <a:avLst/>
            </a:prstGeom>
            <a:noFill/>
            <a:ln w="25400" cap="flat" cmpd="sng" algn="ctr">
              <a:solidFill>
                <a:srgbClr val="4F81BD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227" name="Straight Connector 226"/>
            <p:cNvCxnSpPr>
              <a:stCxn id="223" idx="2"/>
              <a:endCxn id="224" idx="0"/>
            </p:cNvCxnSpPr>
            <p:nvPr/>
          </p:nvCxnSpPr>
          <p:spPr>
            <a:xfrm>
              <a:off x="1870318" y="2457567"/>
              <a:ext cx="165912" cy="169567"/>
            </a:xfrm>
            <a:prstGeom prst="line">
              <a:avLst/>
            </a:prstGeom>
            <a:noFill/>
            <a:ln w="25400" cap="flat" cmpd="sng" algn="ctr">
              <a:solidFill>
                <a:srgbClr val="4F81BD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228" name="Straight Connector 227"/>
            <p:cNvCxnSpPr>
              <a:stCxn id="222" idx="3"/>
              <a:endCxn id="224" idx="1"/>
            </p:cNvCxnSpPr>
            <p:nvPr/>
          </p:nvCxnSpPr>
          <p:spPr>
            <a:xfrm>
              <a:off x="1729489" y="2627134"/>
              <a:ext cx="152400" cy="169567"/>
            </a:xfrm>
            <a:prstGeom prst="line">
              <a:avLst/>
            </a:prstGeom>
            <a:noFill/>
            <a:ln w="25400" cap="flat" cmpd="sng" algn="ctr">
              <a:solidFill>
                <a:srgbClr val="4F81BD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229" name="Straight Connector 228"/>
            <p:cNvCxnSpPr>
              <a:stCxn id="224" idx="3"/>
              <a:endCxn id="225" idx="2"/>
            </p:cNvCxnSpPr>
            <p:nvPr/>
          </p:nvCxnSpPr>
          <p:spPr>
            <a:xfrm flipV="1">
              <a:off x="2190570" y="2609967"/>
              <a:ext cx="61013" cy="186734"/>
            </a:xfrm>
            <a:prstGeom prst="line">
              <a:avLst/>
            </a:prstGeom>
            <a:noFill/>
            <a:ln w="25400" cap="flat" cmpd="sng" algn="ctr">
              <a:solidFill>
                <a:srgbClr val="4F81BD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230" name="Straight Connector 229"/>
            <p:cNvCxnSpPr>
              <a:stCxn id="223" idx="3"/>
              <a:endCxn id="225" idx="0"/>
            </p:cNvCxnSpPr>
            <p:nvPr/>
          </p:nvCxnSpPr>
          <p:spPr>
            <a:xfrm flipV="1">
              <a:off x="2024658" y="2270833"/>
              <a:ext cx="226925" cy="17167"/>
            </a:xfrm>
            <a:prstGeom prst="line">
              <a:avLst/>
            </a:prstGeom>
            <a:noFill/>
            <a:ln w="25400" cap="flat" cmpd="sng" algn="ctr">
              <a:solidFill>
                <a:srgbClr val="4F81BD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231" name="Straight Connector 230"/>
            <p:cNvCxnSpPr>
              <a:stCxn id="222" idx="0"/>
              <a:endCxn id="223" idx="1"/>
            </p:cNvCxnSpPr>
            <p:nvPr/>
          </p:nvCxnSpPr>
          <p:spPr>
            <a:xfrm flipV="1">
              <a:off x="1575149" y="2288000"/>
              <a:ext cx="140828" cy="169567"/>
            </a:xfrm>
            <a:prstGeom prst="line">
              <a:avLst/>
            </a:prstGeom>
            <a:noFill/>
            <a:ln w="25400" cap="flat" cmpd="sng" algn="ctr">
              <a:solidFill>
                <a:srgbClr val="4F81BD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</p:grpSp>
      <p:grpSp>
        <p:nvGrpSpPr>
          <p:cNvPr id="232" name="Group 231"/>
          <p:cNvGrpSpPr/>
          <p:nvPr/>
        </p:nvGrpSpPr>
        <p:grpSpPr>
          <a:xfrm>
            <a:off x="3604575" y="2609967"/>
            <a:ext cx="1328550" cy="1334988"/>
            <a:chOff x="1420808" y="2118433"/>
            <a:chExt cx="985115" cy="847835"/>
          </a:xfrm>
        </p:grpSpPr>
        <p:pic>
          <p:nvPicPr>
            <p:cNvPr id="233" name="Picture 23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20808" y="2457567"/>
              <a:ext cx="308681" cy="339134"/>
            </a:xfrm>
            <a:prstGeom prst="rect">
              <a:avLst/>
            </a:prstGeom>
          </p:spPr>
        </p:pic>
        <p:pic>
          <p:nvPicPr>
            <p:cNvPr id="234" name="Picture 23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15977" y="2118433"/>
              <a:ext cx="308681" cy="339134"/>
            </a:xfrm>
            <a:prstGeom prst="rect">
              <a:avLst/>
            </a:prstGeom>
          </p:spPr>
        </p:pic>
        <p:pic>
          <p:nvPicPr>
            <p:cNvPr id="235" name="Picture 23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81889" y="2627134"/>
              <a:ext cx="308681" cy="339134"/>
            </a:xfrm>
            <a:prstGeom prst="rect">
              <a:avLst/>
            </a:prstGeom>
          </p:spPr>
        </p:pic>
        <p:pic>
          <p:nvPicPr>
            <p:cNvPr id="236" name="Picture 23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97242" y="2270833"/>
              <a:ext cx="308681" cy="339134"/>
            </a:xfrm>
            <a:prstGeom prst="rect">
              <a:avLst/>
            </a:prstGeom>
          </p:spPr>
        </p:pic>
        <p:cxnSp>
          <p:nvCxnSpPr>
            <p:cNvPr id="237" name="Straight Connector 236"/>
            <p:cNvCxnSpPr>
              <a:stCxn id="233" idx="3"/>
              <a:endCxn id="236" idx="1"/>
            </p:cNvCxnSpPr>
            <p:nvPr/>
          </p:nvCxnSpPr>
          <p:spPr>
            <a:xfrm flipV="1">
              <a:off x="1729489" y="2440400"/>
              <a:ext cx="367753" cy="186734"/>
            </a:xfrm>
            <a:prstGeom prst="line">
              <a:avLst/>
            </a:prstGeom>
            <a:noFill/>
            <a:ln w="25400" cap="flat" cmpd="sng" algn="ctr">
              <a:solidFill>
                <a:srgbClr val="4F81BD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238" name="Straight Connector 237"/>
            <p:cNvCxnSpPr>
              <a:stCxn id="234" idx="2"/>
              <a:endCxn id="235" idx="0"/>
            </p:cNvCxnSpPr>
            <p:nvPr/>
          </p:nvCxnSpPr>
          <p:spPr>
            <a:xfrm>
              <a:off x="1870318" y="2457567"/>
              <a:ext cx="165912" cy="169567"/>
            </a:xfrm>
            <a:prstGeom prst="line">
              <a:avLst/>
            </a:prstGeom>
            <a:noFill/>
            <a:ln w="25400" cap="flat" cmpd="sng" algn="ctr">
              <a:solidFill>
                <a:srgbClr val="4F81BD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239" name="Straight Connector 238"/>
            <p:cNvCxnSpPr>
              <a:stCxn id="233" idx="3"/>
              <a:endCxn id="235" idx="1"/>
            </p:cNvCxnSpPr>
            <p:nvPr/>
          </p:nvCxnSpPr>
          <p:spPr>
            <a:xfrm>
              <a:off x="1729489" y="2627134"/>
              <a:ext cx="152400" cy="169567"/>
            </a:xfrm>
            <a:prstGeom prst="line">
              <a:avLst/>
            </a:prstGeom>
            <a:noFill/>
            <a:ln w="25400" cap="flat" cmpd="sng" algn="ctr">
              <a:solidFill>
                <a:srgbClr val="4F81BD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240" name="Straight Connector 239"/>
            <p:cNvCxnSpPr>
              <a:stCxn id="235" idx="3"/>
              <a:endCxn id="236" idx="2"/>
            </p:cNvCxnSpPr>
            <p:nvPr/>
          </p:nvCxnSpPr>
          <p:spPr>
            <a:xfrm flipV="1">
              <a:off x="2190570" y="2609967"/>
              <a:ext cx="61013" cy="186734"/>
            </a:xfrm>
            <a:prstGeom prst="line">
              <a:avLst/>
            </a:prstGeom>
            <a:noFill/>
            <a:ln w="25400" cap="flat" cmpd="sng" algn="ctr">
              <a:solidFill>
                <a:srgbClr val="4F81BD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241" name="Straight Connector 240"/>
            <p:cNvCxnSpPr>
              <a:stCxn id="234" idx="3"/>
              <a:endCxn id="236" idx="0"/>
            </p:cNvCxnSpPr>
            <p:nvPr/>
          </p:nvCxnSpPr>
          <p:spPr>
            <a:xfrm flipV="1">
              <a:off x="2024658" y="2270833"/>
              <a:ext cx="226925" cy="17167"/>
            </a:xfrm>
            <a:prstGeom prst="line">
              <a:avLst/>
            </a:prstGeom>
            <a:noFill/>
            <a:ln w="25400" cap="flat" cmpd="sng" algn="ctr">
              <a:solidFill>
                <a:srgbClr val="4F81BD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242" name="Straight Connector 241"/>
            <p:cNvCxnSpPr>
              <a:stCxn id="233" idx="0"/>
              <a:endCxn id="234" idx="1"/>
            </p:cNvCxnSpPr>
            <p:nvPr/>
          </p:nvCxnSpPr>
          <p:spPr>
            <a:xfrm flipV="1">
              <a:off x="1575149" y="2288000"/>
              <a:ext cx="140828" cy="169567"/>
            </a:xfrm>
            <a:prstGeom prst="line">
              <a:avLst/>
            </a:prstGeom>
            <a:noFill/>
            <a:ln w="25400" cap="flat" cmpd="sng" algn="ctr">
              <a:solidFill>
                <a:srgbClr val="4F81BD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</p:grpSp>
      <p:sp>
        <p:nvSpPr>
          <p:cNvPr id="243" name="Left Arrow 242"/>
          <p:cNvSpPr/>
          <p:nvPr/>
        </p:nvSpPr>
        <p:spPr>
          <a:xfrm rot="7651528" flipH="1">
            <a:off x="4365710" y="2374278"/>
            <a:ext cx="590129" cy="333942"/>
          </a:xfrm>
          <a:prstGeom prst="leftArrow">
            <a:avLst>
              <a:gd name="adj1" fmla="val 40844"/>
              <a:gd name="adj2" fmla="val 53036"/>
            </a:avLst>
          </a:prstGeom>
          <a:gradFill rotWithShape="1">
            <a:gsLst>
              <a:gs pos="0">
                <a:srgbClr val="C0504D">
                  <a:shade val="51000"/>
                  <a:satMod val="130000"/>
                </a:srgbClr>
              </a:gs>
              <a:gs pos="80000">
                <a:srgbClr val="C0504D">
                  <a:shade val="93000"/>
                  <a:satMod val="130000"/>
                </a:srgbClr>
              </a:gs>
              <a:gs pos="100000">
                <a:srgbClr val="C0504D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4" name="Left Arrow 243"/>
          <p:cNvSpPr/>
          <p:nvPr/>
        </p:nvSpPr>
        <p:spPr>
          <a:xfrm rot="7651528">
            <a:off x="3511887" y="3813931"/>
            <a:ext cx="635462" cy="314814"/>
          </a:xfrm>
          <a:prstGeom prst="leftArrow">
            <a:avLst>
              <a:gd name="adj1" fmla="val 40844"/>
              <a:gd name="adj2" fmla="val 53036"/>
            </a:avLst>
          </a:prstGeom>
          <a:gradFill rotWithShape="1">
            <a:gsLst>
              <a:gs pos="0">
                <a:srgbClr val="C0504D">
                  <a:shade val="51000"/>
                  <a:satMod val="130000"/>
                </a:srgbClr>
              </a:gs>
              <a:gs pos="80000">
                <a:srgbClr val="C0504D">
                  <a:shade val="93000"/>
                  <a:satMod val="130000"/>
                </a:srgbClr>
              </a:gs>
              <a:gs pos="100000">
                <a:srgbClr val="C0504D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5" name="Left Arrow 244"/>
          <p:cNvSpPr/>
          <p:nvPr/>
        </p:nvSpPr>
        <p:spPr>
          <a:xfrm rot="1515718">
            <a:off x="4727611" y="3520551"/>
            <a:ext cx="742851" cy="314814"/>
          </a:xfrm>
          <a:prstGeom prst="leftArrow">
            <a:avLst>
              <a:gd name="adj1" fmla="val 40844"/>
              <a:gd name="adj2" fmla="val 53036"/>
            </a:avLst>
          </a:prstGeom>
          <a:gradFill rotWithShape="1">
            <a:gsLst>
              <a:gs pos="0">
                <a:srgbClr val="C0504D">
                  <a:shade val="51000"/>
                  <a:satMod val="130000"/>
                </a:srgbClr>
              </a:gs>
              <a:gs pos="80000">
                <a:srgbClr val="C0504D">
                  <a:shade val="93000"/>
                  <a:satMod val="130000"/>
                </a:srgbClr>
              </a:gs>
              <a:gs pos="100000">
                <a:srgbClr val="C0504D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6" name="Left Arrow 245"/>
          <p:cNvSpPr/>
          <p:nvPr/>
        </p:nvSpPr>
        <p:spPr>
          <a:xfrm rot="12180419">
            <a:off x="2918722" y="2631066"/>
            <a:ext cx="731203" cy="331269"/>
          </a:xfrm>
          <a:prstGeom prst="leftArrow">
            <a:avLst>
              <a:gd name="adj1" fmla="val 40844"/>
              <a:gd name="adj2" fmla="val 53036"/>
            </a:avLst>
          </a:prstGeom>
          <a:gradFill rotWithShape="1">
            <a:gsLst>
              <a:gs pos="0">
                <a:srgbClr val="C0504D">
                  <a:shade val="51000"/>
                  <a:satMod val="130000"/>
                </a:srgbClr>
              </a:gs>
              <a:gs pos="80000">
                <a:srgbClr val="C0504D">
                  <a:shade val="93000"/>
                  <a:satMod val="130000"/>
                </a:srgbClr>
              </a:gs>
              <a:gs pos="100000">
                <a:srgbClr val="C0504D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7" name="TextBox 246"/>
          <p:cNvSpPr txBox="1"/>
          <p:nvPr/>
        </p:nvSpPr>
        <p:spPr>
          <a:xfrm>
            <a:off x="4020870" y="4012505"/>
            <a:ext cx="14542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1400" dirty="0" smtClean="0">
                <a:solidFill>
                  <a:prstClr val="white"/>
                </a:solidFill>
                <a:latin typeface="Calibri"/>
              </a:rPr>
              <a:t>Parameter server</a:t>
            </a:r>
            <a:endParaRPr lang="en-US" sz="14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48" name="Multiply 247"/>
          <p:cNvSpPr/>
          <p:nvPr/>
        </p:nvSpPr>
        <p:spPr>
          <a:xfrm>
            <a:off x="2833342" y="4131689"/>
            <a:ext cx="1061879" cy="1041246"/>
          </a:xfrm>
          <a:prstGeom prst="mathMultiply">
            <a:avLst>
              <a:gd name="adj1" fmla="val 10545"/>
            </a:avLst>
          </a:prstGeom>
          <a:gradFill rotWithShape="1">
            <a:gsLst>
              <a:gs pos="0">
                <a:srgbClr val="C0504D">
                  <a:shade val="51000"/>
                  <a:satMod val="130000"/>
                </a:srgbClr>
              </a:gs>
              <a:gs pos="80000">
                <a:srgbClr val="C0504D">
                  <a:shade val="93000"/>
                  <a:satMod val="130000"/>
                </a:srgbClr>
              </a:gs>
              <a:gs pos="100000">
                <a:srgbClr val="C0504D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9" name="TextBox 248"/>
          <p:cNvSpPr txBox="1"/>
          <p:nvPr/>
        </p:nvSpPr>
        <p:spPr>
          <a:xfrm>
            <a:off x="0" y="6488668"/>
            <a:ext cx="9324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prstClr val="white"/>
                </a:solidFill>
                <a:latin typeface="Calibri"/>
              </a:rPr>
              <a:t>Le, et al., </a:t>
            </a:r>
            <a:r>
              <a:rPr lang="en-US" i="1" dirty="0" smtClean="0">
                <a:solidFill>
                  <a:prstClr val="white"/>
                </a:solidFill>
                <a:latin typeface="Calibri"/>
              </a:rPr>
              <a:t>Building high-level features using large-scale unsupervised learning</a:t>
            </a:r>
            <a:r>
              <a:rPr lang="en-US" dirty="0" smtClean="0">
                <a:solidFill>
                  <a:prstClr val="white"/>
                </a:solidFill>
                <a:latin typeface="Calibri"/>
              </a:rPr>
              <a:t>. ICML 2012</a:t>
            </a:r>
            <a:endParaRPr lang="en-US" dirty="0">
              <a:solidFill>
                <a:prstClr val="white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47078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8" grpId="0" animBg="1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procedure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2665" y="855865"/>
            <a:ext cx="8229600" cy="4570412"/>
          </a:xfrm>
        </p:spPr>
        <p:txBody>
          <a:bodyPr/>
          <a:lstStyle/>
          <a:p>
            <a:pPr>
              <a:spcBef>
                <a:spcPts val="600"/>
              </a:spcBef>
              <a:buNone/>
            </a:pPr>
            <a:r>
              <a:rPr lang="en-US" sz="2000" b="0" dirty="0" smtClean="0"/>
              <a:t>What features can we learn if we train a massive model on a massive amount of data.  Can we learn a “grandmother cell”?</a:t>
            </a:r>
          </a:p>
          <a:p>
            <a:pPr>
              <a:spcBef>
                <a:spcPts val="600"/>
              </a:spcBef>
            </a:pPr>
            <a:r>
              <a:rPr lang="en-US" sz="2000" b="0" dirty="0" smtClean="0"/>
              <a:t>Train on 10 million images (YouTube)</a:t>
            </a:r>
          </a:p>
          <a:p>
            <a:pPr>
              <a:spcBef>
                <a:spcPts val="600"/>
              </a:spcBef>
            </a:pPr>
            <a:r>
              <a:rPr lang="en-US" sz="2000" b="0" dirty="0" smtClean="0"/>
              <a:t>1000 machines (16,000 cores) for 1 week. </a:t>
            </a:r>
          </a:p>
          <a:p>
            <a:pPr>
              <a:spcBef>
                <a:spcPts val="600"/>
              </a:spcBef>
            </a:pPr>
            <a:r>
              <a:rPr lang="en-US" sz="2000" b="0" dirty="0" smtClean="0"/>
              <a:t>1.15 billion parameters</a:t>
            </a:r>
          </a:p>
          <a:p>
            <a:pPr>
              <a:spcBef>
                <a:spcPts val="600"/>
              </a:spcBef>
            </a:pPr>
            <a:r>
              <a:rPr lang="en-US" sz="2000" b="0" dirty="0" smtClean="0"/>
              <a:t>Test on novel images</a:t>
            </a:r>
            <a:endParaRPr lang="en-US" sz="2000" b="0" dirty="0"/>
          </a:p>
        </p:txBody>
      </p:sp>
      <p:pic>
        <p:nvPicPr>
          <p:cNvPr id="2672642" name="Picture 2" descr="C:\Users\ang\Desktop\Noname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6285" y="3313785"/>
            <a:ext cx="3463446" cy="2880375"/>
          </a:xfrm>
          <a:prstGeom prst="rect">
            <a:avLst/>
          </a:prstGeom>
          <a:noFill/>
        </p:spPr>
      </p:pic>
      <p:pic>
        <p:nvPicPr>
          <p:cNvPr id="2672643" name="Picture 3" descr="C:\Users\ang\Desktop\Noname.png"/>
          <p:cNvPicPr>
            <a:picLocks noChangeAspect="1" noChangeArrowheads="1"/>
          </p:cNvPicPr>
          <p:nvPr/>
        </p:nvPicPr>
        <p:blipFill>
          <a:blip r:embed="rId3" cstate="print"/>
          <a:srcRect r="40164" b="43821"/>
          <a:stretch>
            <a:fillRect/>
          </a:stretch>
        </p:blipFill>
        <p:spPr bwMode="auto">
          <a:xfrm>
            <a:off x="4687215" y="3275379"/>
            <a:ext cx="3945758" cy="2918781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1115550" y="6309375"/>
            <a:ext cx="7073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Bef>
                <a:spcPts val="0"/>
              </a:spcBef>
            </a:pPr>
            <a:r>
              <a:rPr lang="en-US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Training set (YouTube)                           Test set (FITW + ImageNet)</a:t>
            </a:r>
          </a:p>
        </p:txBody>
      </p:sp>
    </p:spTree>
    <p:extLst>
      <p:ext uri="{BB962C8B-B14F-4D97-AF65-F5344CB8AC3E}">
        <p14:creationId xmlns:p14="http://schemas.microsoft.com/office/powerpoint/2010/main" val="1020728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Face neuron</a:t>
            </a:r>
            <a:endParaRPr lang="en-US" dirty="0"/>
          </a:p>
        </p:txBody>
      </p:sp>
      <p:pic>
        <p:nvPicPr>
          <p:cNvPr id="4" name="Picture 2" descr="http://www.nvidia.com/docs/IO/35375/geforce_7900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217535" y="2814520"/>
            <a:ext cx="1728225" cy="1287527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10179130" y="4696365"/>
            <a:ext cx="3582712" cy="40011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pPr algn="l">
              <a:spcBef>
                <a:spcPts val="0"/>
              </a:spcBef>
            </a:pPr>
            <a:r>
              <a:rPr lang="en-US" sz="2000" dirty="0" smtClean="0">
                <a:solidFill>
                  <a:srgbClr val="FFFFFF"/>
                </a:solidFill>
                <a:latin typeface="Calibri" pitchFamily="34" charset="0"/>
                <a:cs typeface="Calibri" pitchFamily="34" charset="0"/>
              </a:rPr>
              <a:t>[Raina, Madhavan and Ng, 2008]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lum bright="-30000" contras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350" y="1916063"/>
            <a:ext cx="4254435" cy="319082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47063" y="1511300"/>
            <a:ext cx="2864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prstClr val="white"/>
                </a:solidFill>
                <a:latin typeface="Calibri"/>
              </a:rPr>
              <a:t>Top Stimuli from the test set</a:t>
            </a: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9" name="Picture 8" descr="averaged_face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2031" y="1880632"/>
            <a:ext cx="4127500" cy="325613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799097" y="1529231"/>
            <a:ext cx="4277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prstClr val="white"/>
                </a:solidFill>
                <a:latin typeface="Calibri"/>
              </a:rPr>
              <a:t>Optimal stimulus by numerical optimization</a:t>
            </a: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203355" y="2968140"/>
            <a:ext cx="502920" cy="484632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487" tIns="44450" rIns="90487" bIns="4445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Helvetic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53266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54000" y="15113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7" name="Picture 6" descr="balanced_histograms_black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82" t="8104" r="9608" b="11022"/>
          <a:stretch/>
        </p:blipFill>
        <p:spPr>
          <a:xfrm>
            <a:off x="1777996" y="1269998"/>
            <a:ext cx="5567082" cy="441923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525059" y="1526241"/>
            <a:ext cx="2021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prstClr val="white"/>
                </a:solidFill>
                <a:latin typeface="Calibri"/>
              </a:rPr>
              <a:t>Random distractors</a:t>
            </a: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367510" y="2256117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prstClr val="white"/>
                </a:solidFill>
                <a:latin typeface="Calibri"/>
              </a:rPr>
              <a:t>Faces</a:t>
            </a:r>
            <a:endParaRPr lang="en-US" dirty="0">
              <a:solidFill>
                <a:prstClr val="white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5472001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Invariance properties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254000" y="15113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30" name="Picture 29" descr="translation_invariance_horizontal_black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52" t="8215" r="9325" b="20222"/>
          <a:stretch/>
        </p:blipFill>
        <p:spPr>
          <a:xfrm>
            <a:off x="567765" y="1389528"/>
            <a:ext cx="2764117" cy="1972237"/>
          </a:xfrm>
          <a:prstGeom prst="rect">
            <a:avLst/>
          </a:prstGeom>
        </p:spPr>
      </p:pic>
      <p:cxnSp>
        <p:nvCxnSpPr>
          <p:cNvPr id="31" name="Straight Connector 30"/>
          <p:cNvCxnSpPr/>
          <p:nvPr/>
        </p:nvCxnSpPr>
        <p:spPr>
          <a:xfrm>
            <a:off x="567765" y="3361765"/>
            <a:ext cx="2879832" cy="0"/>
          </a:xfrm>
          <a:prstGeom prst="line">
            <a:avLst/>
          </a:prstGeom>
          <a:noFill/>
          <a:ln w="34925" cap="flat" cmpd="sng" algn="ctr">
            <a:solidFill>
              <a:srgbClr val="F79646"/>
            </a:solidFill>
            <a:prstDash val="solid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32" name="Straight Connector 31"/>
          <p:cNvCxnSpPr/>
          <p:nvPr/>
        </p:nvCxnSpPr>
        <p:spPr>
          <a:xfrm flipV="1">
            <a:off x="585695" y="1072776"/>
            <a:ext cx="0" cy="2288989"/>
          </a:xfrm>
          <a:prstGeom prst="line">
            <a:avLst/>
          </a:prstGeom>
          <a:noFill/>
          <a:ln w="34925" cap="flat" cmpd="sng" algn="ctr">
            <a:solidFill>
              <a:srgbClr val="F79646"/>
            </a:solidFill>
            <a:prstDash val="solid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33" name="TextBox 32"/>
          <p:cNvSpPr txBox="1"/>
          <p:nvPr/>
        </p:nvSpPr>
        <p:spPr>
          <a:xfrm rot="16200000">
            <a:off x="-602669" y="2064871"/>
            <a:ext cx="18172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prstClr val="white"/>
                </a:solidFill>
                <a:latin typeface="Calibri"/>
              </a:rPr>
              <a:t>Feature response</a:t>
            </a: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134701" y="3405380"/>
            <a:ext cx="16141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prstClr val="white"/>
                </a:solidFill>
                <a:latin typeface="Calibri"/>
              </a:rPr>
              <a:t>Horizontal shift</a:t>
            </a: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35" name="Picture 34" descr="translation_invariance_vertical_black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20" t="8456" r="9871" b="15923"/>
          <a:stretch/>
        </p:blipFill>
        <p:spPr>
          <a:xfrm>
            <a:off x="5423644" y="1340893"/>
            <a:ext cx="2704860" cy="2064487"/>
          </a:xfrm>
          <a:prstGeom prst="rect">
            <a:avLst/>
          </a:prstGeom>
        </p:spPr>
      </p:pic>
      <p:cxnSp>
        <p:nvCxnSpPr>
          <p:cNvPr id="36" name="Straight Connector 35"/>
          <p:cNvCxnSpPr/>
          <p:nvPr/>
        </p:nvCxnSpPr>
        <p:spPr>
          <a:xfrm>
            <a:off x="5368200" y="3349813"/>
            <a:ext cx="2879832" cy="0"/>
          </a:xfrm>
          <a:prstGeom prst="line">
            <a:avLst/>
          </a:prstGeom>
          <a:noFill/>
          <a:ln w="34925" cap="flat" cmpd="sng" algn="ctr">
            <a:solidFill>
              <a:srgbClr val="F79646"/>
            </a:solidFill>
            <a:prstDash val="solid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37" name="Straight Connector 36"/>
          <p:cNvCxnSpPr/>
          <p:nvPr/>
        </p:nvCxnSpPr>
        <p:spPr>
          <a:xfrm flipV="1">
            <a:off x="5368200" y="1072776"/>
            <a:ext cx="0" cy="2288989"/>
          </a:xfrm>
          <a:prstGeom prst="line">
            <a:avLst/>
          </a:prstGeom>
          <a:noFill/>
          <a:ln w="34925" cap="flat" cmpd="sng" algn="ctr">
            <a:solidFill>
              <a:srgbClr val="F79646"/>
            </a:solidFill>
            <a:prstDash val="solid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38" name="TextBox 37"/>
          <p:cNvSpPr txBox="1"/>
          <p:nvPr/>
        </p:nvSpPr>
        <p:spPr>
          <a:xfrm>
            <a:off x="5963670" y="3408370"/>
            <a:ext cx="1354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prstClr val="white"/>
                </a:solidFill>
                <a:latin typeface="Calibri"/>
              </a:rPr>
              <a:t>Vertical shift</a:t>
            </a: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9" name="TextBox 38"/>
          <p:cNvSpPr txBox="1"/>
          <p:nvPr/>
        </p:nvSpPr>
        <p:spPr>
          <a:xfrm rot="16200000">
            <a:off x="4121727" y="2064872"/>
            <a:ext cx="18172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prstClr val="white"/>
                </a:solidFill>
                <a:latin typeface="Calibri"/>
              </a:rPr>
              <a:t>Feature response</a:t>
            </a: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40" name="Picture 39" descr="rotation3d_invariance_black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58" t="8805" r="9871" b="17324"/>
          <a:stretch/>
        </p:blipFill>
        <p:spPr>
          <a:xfrm>
            <a:off x="630518" y="4168594"/>
            <a:ext cx="2861902" cy="2126272"/>
          </a:xfrm>
          <a:prstGeom prst="rect">
            <a:avLst/>
          </a:prstGeom>
        </p:spPr>
      </p:pic>
      <p:cxnSp>
        <p:nvCxnSpPr>
          <p:cNvPr id="41" name="Straight Connector 40"/>
          <p:cNvCxnSpPr/>
          <p:nvPr/>
        </p:nvCxnSpPr>
        <p:spPr>
          <a:xfrm>
            <a:off x="567765" y="6312794"/>
            <a:ext cx="2879832" cy="0"/>
          </a:xfrm>
          <a:prstGeom prst="line">
            <a:avLst/>
          </a:prstGeom>
          <a:noFill/>
          <a:ln w="34925" cap="flat" cmpd="sng" algn="ctr">
            <a:solidFill>
              <a:srgbClr val="F79646"/>
            </a:solidFill>
            <a:prstDash val="solid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42" name="Straight Connector 41"/>
          <p:cNvCxnSpPr/>
          <p:nvPr/>
        </p:nvCxnSpPr>
        <p:spPr>
          <a:xfrm flipV="1">
            <a:off x="567765" y="4023805"/>
            <a:ext cx="0" cy="2288989"/>
          </a:xfrm>
          <a:prstGeom prst="line">
            <a:avLst/>
          </a:prstGeom>
          <a:noFill/>
          <a:ln w="34925" cap="flat" cmpd="sng" algn="ctr">
            <a:solidFill>
              <a:srgbClr val="F79646"/>
            </a:solidFill>
            <a:prstDash val="solid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43" name="TextBox 42"/>
          <p:cNvSpPr txBox="1"/>
          <p:nvPr/>
        </p:nvSpPr>
        <p:spPr>
          <a:xfrm>
            <a:off x="988276" y="6325318"/>
            <a:ext cx="18180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prstClr val="white"/>
                </a:solidFill>
                <a:latin typeface="Calibri"/>
              </a:rPr>
              <a:t>3D rotation angle</a:t>
            </a: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4" name="TextBox 43"/>
          <p:cNvSpPr txBox="1"/>
          <p:nvPr/>
        </p:nvSpPr>
        <p:spPr>
          <a:xfrm rot="16200000">
            <a:off x="4121728" y="4996297"/>
            <a:ext cx="18172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prstClr val="white"/>
                </a:solidFill>
                <a:latin typeface="Calibri"/>
              </a:rPr>
              <a:t>Feature response</a:t>
            </a: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3128654" y="5747960"/>
            <a:ext cx="418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prstClr val="white"/>
                </a:solidFill>
                <a:latin typeface="Calibri"/>
              </a:rPr>
              <a:t>90</a:t>
            </a: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3163565" y="2934253"/>
            <a:ext cx="1113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prstClr val="white"/>
                </a:solidFill>
                <a:latin typeface="Calibri"/>
              </a:rPr>
              <a:t>+15 pixels</a:t>
            </a: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3354164" y="5593176"/>
            <a:ext cx="306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white"/>
                </a:solidFill>
                <a:latin typeface="Calibri"/>
              </a:rPr>
              <a:t>o</a:t>
            </a:r>
          </a:p>
        </p:txBody>
      </p:sp>
      <p:pic>
        <p:nvPicPr>
          <p:cNvPr id="48" name="Picture 47" descr="scale_invariance_black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46" t="8025" r="10133" b="17104"/>
          <a:stretch/>
        </p:blipFill>
        <p:spPr>
          <a:xfrm>
            <a:off x="5319051" y="3993923"/>
            <a:ext cx="2967208" cy="2288989"/>
          </a:xfrm>
          <a:prstGeom prst="rect">
            <a:avLst/>
          </a:prstGeom>
        </p:spPr>
      </p:pic>
      <p:cxnSp>
        <p:nvCxnSpPr>
          <p:cNvPr id="49" name="Straight Connector 48"/>
          <p:cNvCxnSpPr/>
          <p:nvPr/>
        </p:nvCxnSpPr>
        <p:spPr>
          <a:xfrm>
            <a:off x="5368200" y="6341331"/>
            <a:ext cx="2879832" cy="0"/>
          </a:xfrm>
          <a:prstGeom prst="line">
            <a:avLst/>
          </a:prstGeom>
          <a:noFill/>
          <a:ln w="34925" cap="flat" cmpd="sng" algn="ctr">
            <a:solidFill>
              <a:srgbClr val="F79646"/>
            </a:solidFill>
            <a:prstDash val="solid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50" name="Straight Connector 49"/>
          <p:cNvCxnSpPr/>
          <p:nvPr/>
        </p:nvCxnSpPr>
        <p:spPr>
          <a:xfrm flipV="1">
            <a:off x="5368200" y="4052342"/>
            <a:ext cx="0" cy="2288989"/>
          </a:xfrm>
          <a:prstGeom prst="line">
            <a:avLst/>
          </a:prstGeom>
          <a:noFill/>
          <a:ln w="34925" cap="flat" cmpd="sng" algn="ctr">
            <a:solidFill>
              <a:srgbClr val="F79646"/>
            </a:solidFill>
            <a:prstDash val="solid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51" name="TextBox 50"/>
          <p:cNvSpPr txBox="1"/>
          <p:nvPr/>
        </p:nvSpPr>
        <p:spPr>
          <a:xfrm rot="16200000">
            <a:off x="-602668" y="5044111"/>
            <a:ext cx="18172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prstClr val="white"/>
                </a:solidFill>
                <a:latin typeface="Calibri"/>
              </a:rPr>
              <a:t>Feature response</a:t>
            </a: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6337195" y="6373133"/>
            <a:ext cx="1277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prstClr val="white"/>
                </a:solidFill>
                <a:latin typeface="Calibri"/>
              </a:rPr>
              <a:t>Scale factor</a:t>
            </a: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8038858" y="5955138"/>
            <a:ext cx="582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prstClr val="white"/>
                </a:solidFill>
                <a:latin typeface="Calibri"/>
              </a:rPr>
              <a:t>1.6x</a:t>
            </a: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7567590" y="2891330"/>
            <a:ext cx="1113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prstClr val="white"/>
                </a:solidFill>
                <a:latin typeface="Calibri"/>
              </a:rPr>
              <a:t>+15 pixels</a:t>
            </a:r>
            <a:endParaRPr lang="en-US" dirty="0">
              <a:solidFill>
                <a:prstClr val="white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76347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 neuron</a:t>
            </a:r>
            <a:endParaRPr lang="en-US" dirty="0"/>
          </a:p>
        </p:txBody>
      </p:sp>
      <p:pic>
        <p:nvPicPr>
          <p:cNvPr id="4" name="Picture 2" descr="http://www.nvidia.com/docs/IO/35375/geforce_7900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217535" y="2814520"/>
            <a:ext cx="1728225" cy="1287527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10179130" y="4696365"/>
            <a:ext cx="3582712" cy="40011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pPr algn="l">
              <a:spcBef>
                <a:spcPts val="0"/>
              </a:spcBef>
            </a:pPr>
            <a:r>
              <a:rPr lang="en-US" sz="2000" dirty="0" smtClean="0">
                <a:solidFill>
                  <a:srgbClr val="FFFFFF"/>
                </a:solidFill>
                <a:latin typeface="Calibri" pitchFamily="34" charset="0"/>
                <a:cs typeface="Calibri" pitchFamily="34" charset="0"/>
              </a:rPr>
              <a:t>[Raina, Madhavan and Ng, 2008]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54000" y="15113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47063" y="1511300"/>
            <a:ext cx="2864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prstClr val="white"/>
                </a:solidFill>
                <a:latin typeface="Calibri"/>
              </a:rPr>
              <a:t>Top Stimuli from the test set</a:t>
            </a: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196855" y="1499349"/>
            <a:ext cx="3484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prstClr val="white"/>
                </a:solidFill>
                <a:latin typeface="Calibri"/>
              </a:rPr>
              <a:t>Average of top stimuli from test set</a:t>
            </a: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 cstate="print">
            <a:lum bright="-30000" contras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374" y="2000306"/>
            <a:ext cx="3958839" cy="2969129"/>
          </a:xfrm>
          <a:prstGeom prst="rect">
            <a:avLst/>
          </a:prstGeom>
        </p:spPr>
      </p:pic>
      <p:pic>
        <p:nvPicPr>
          <p:cNvPr id="15" name="Picture 14" descr="averaged_catface2.png"/>
          <p:cNvPicPr>
            <a:picLocks noChangeAspect="1"/>
          </p:cNvPicPr>
          <p:nvPr/>
        </p:nvPicPr>
        <p:blipFill>
          <a:blip r:embed="rId5" cstate="print">
            <a:lum bright="-20000" contras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7498" y="2123230"/>
            <a:ext cx="3862642" cy="3041276"/>
          </a:xfrm>
          <a:prstGeom prst="rect">
            <a:avLst/>
          </a:prstGeom>
        </p:spPr>
      </p:pic>
      <p:pic>
        <p:nvPicPr>
          <p:cNvPr id="2325506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0735" y="1931205"/>
            <a:ext cx="3687410" cy="31887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0366440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901647" y="358149"/>
            <a:ext cx="35550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2800" dirty="0" err="1" smtClean="0">
                <a:solidFill>
                  <a:prstClr val="white"/>
                </a:solidFill>
                <a:latin typeface="Calibri"/>
              </a:rPr>
              <a:t>ImageNet</a:t>
            </a:r>
            <a:r>
              <a:rPr lang="en-US" sz="2800" dirty="0" smtClean="0">
                <a:solidFill>
                  <a:prstClr val="white"/>
                </a:solidFill>
                <a:latin typeface="Calibri"/>
              </a:rPr>
              <a:t> classification</a:t>
            </a:r>
            <a:endParaRPr lang="en-US" sz="28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59208" y="1385389"/>
            <a:ext cx="7750263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2800" dirty="0" smtClean="0">
                <a:solidFill>
                  <a:prstClr val="white"/>
                </a:solidFill>
                <a:latin typeface="Calibri"/>
              </a:rPr>
              <a:t>20,000 categories</a:t>
            </a:r>
          </a:p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2800" dirty="0" smtClean="0">
              <a:solidFill>
                <a:prstClr val="white"/>
              </a:solidFill>
              <a:latin typeface="Calibri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2800" dirty="0" smtClean="0">
                <a:solidFill>
                  <a:prstClr val="white"/>
                </a:solidFill>
                <a:latin typeface="Calibri"/>
              </a:rPr>
              <a:t>16,000,000 images</a:t>
            </a:r>
          </a:p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2800" dirty="0" smtClean="0">
              <a:solidFill>
                <a:prstClr val="white"/>
              </a:solidFill>
              <a:latin typeface="Calibri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2800" dirty="0" smtClean="0">
                <a:solidFill>
                  <a:prstClr val="white"/>
                </a:solidFill>
                <a:latin typeface="Calibri"/>
              </a:rPr>
              <a:t>Others: Hand-engineered features (SIFT, HOG, LBP), </a:t>
            </a:r>
          </a:p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2800" dirty="0" smtClean="0">
                <a:solidFill>
                  <a:prstClr val="white"/>
                </a:solidFill>
                <a:latin typeface="Calibri"/>
              </a:rPr>
              <a:t>Spatial pyramid,  </a:t>
            </a:r>
            <a:r>
              <a:rPr lang="en-US" sz="2800" dirty="0" err="1" smtClean="0">
                <a:solidFill>
                  <a:prstClr val="white"/>
                </a:solidFill>
                <a:latin typeface="Calibri"/>
              </a:rPr>
              <a:t>SparseCoding</a:t>
            </a:r>
            <a:r>
              <a:rPr lang="en-US" sz="2800" dirty="0" smtClean="0">
                <a:solidFill>
                  <a:prstClr val="white"/>
                </a:solidFill>
                <a:latin typeface="Calibri"/>
              </a:rPr>
              <a:t>/Compression</a:t>
            </a:r>
          </a:p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28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6488668"/>
            <a:ext cx="9324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prstClr val="white"/>
                </a:solidFill>
                <a:latin typeface="Calibri"/>
              </a:rPr>
              <a:t>Le, et al., </a:t>
            </a:r>
            <a:r>
              <a:rPr lang="en-US" i="1" dirty="0" smtClean="0">
                <a:solidFill>
                  <a:prstClr val="white"/>
                </a:solidFill>
                <a:latin typeface="Calibri"/>
              </a:rPr>
              <a:t>Building high-level features using large-scale unsupervised learning</a:t>
            </a:r>
            <a:r>
              <a:rPr lang="en-US" dirty="0" smtClean="0">
                <a:solidFill>
                  <a:prstClr val="white"/>
                </a:solidFill>
                <a:latin typeface="Calibri"/>
              </a:rPr>
              <a:t>. ICML 2012</a:t>
            </a:r>
          </a:p>
        </p:txBody>
      </p:sp>
    </p:spTree>
    <p:extLst>
      <p:ext uri="{BB962C8B-B14F-4D97-AF65-F5344CB8AC3E}">
        <p14:creationId xmlns:p14="http://schemas.microsoft.com/office/powerpoint/2010/main" val="975299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we want</a:t>
            </a:r>
            <a:endParaRPr lang="en-US" dirty="0"/>
          </a:p>
        </p:txBody>
      </p:sp>
      <p:pic>
        <p:nvPicPr>
          <p:cNvPr id="33" name="Picture 8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61950" y="1752602"/>
            <a:ext cx="1600200" cy="932150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</p:pic>
      <p:sp>
        <p:nvSpPr>
          <p:cNvPr id="34" name="Text Box 572"/>
          <p:cNvSpPr txBox="1">
            <a:spLocks noChangeArrowheads="1"/>
          </p:cNvSpPr>
          <p:nvPr/>
        </p:nvSpPr>
        <p:spPr bwMode="auto">
          <a:xfrm>
            <a:off x="703987" y="2753381"/>
            <a:ext cx="962080" cy="523200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none" lIns="91419" tIns="45710" rIns="91419" bIns="4571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Input</a:t>
            </a: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</a:endParaRPr>
          </a:p>
        </p:txBody>
      </p:sp>
      <p:cxnSp>
        <p:nvCxnSpPr>
          <p:cNvPr id="38" name="Straight Arrow Connector 37"/>
          <p:cNvCxnSpPr/>
          <p:nvPr/>
        </p:nvCxnSpPr>
        <p:spPr>
          <a:xfrm rot="5400000" flipH="1" flipV="1">
            <a:off x="-129382" y="5237956"/>
            <a:ext cx="1943100" cy="1588"/>
          </a:xfrm>
          <a:prstGeom prst="straightConnector1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arrow"/>
          </a:ln>
          <a:effectLst/>
        </p:spPr>
      </p:cxnSp>
      <p:cxnSp>
        <p:nvCxnSpPr>
          <p:cNvPr id="39" name="Straight Arrow Connector 38"/>
          <p:cNvCxnSpPr/>
          <p:nvPr/>
        </p:nvCxnSpPr>
        <p:spPr>
          <a:xfrm>
            <a:off x="728662" y="6134100"/>
            <a:ext cx="2325688" cy="1588"/>
          </a:xfrm>
          <a:prstGeom prst="straightConnector1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arrow"/>
          </a:ln>
          <a:effectLst/>
        </p:spPr>
      </p:cxnSp>
      <p:grpSp>
        <p:nvGrpSpPr>
          <p:cNvPr id="3" name="Group 50"/>
          <p:cNvGrpSpPr/>
          <p:nvPr/>
        </p:nvGrpSpPr>
        <p:grpSpPr>
          <a:xfrm>
            <a:off x="3181350" y="3200397"/>
            <a:ext cx="2438400" cy="838200"/>
            <a:chOff x="2743200" y="2785240"/>
            <a:chExt cx="2438400" cy="838200"/>
          </a:xfrm>
        </p:grpSpPr>
        <p:sp>
          <p:nvSpPr>
            <p:cNvPr id="49" name="Plus 48"/>
            <p:cNvSpPr>
              <a:spLocks/>
            </p:cNvSpPr>
            <p:nvPr/>
          </p:nvSpPr>
          <p:spPr>
            <a:xfrm>
              <a:off x="2832540" y="2948400"/>
              <a:ext cx="252000" cy="252000"/>
            </a:xfrm>
            <a:prstGeom prst="mathPlus">
              <a:avLst/>
            </a:prstGeom>
            <a:solidFill>
              <a:srgbClr val="00B0F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맑은 고딕"/>
                <a:cs typeface="+mn-cs"/>
              </a:endParaRPr>
            </a:p>
          </p:txBody>
        </p:sp>
        <p:sp>
          <p:nvSpPr>
            <p:cNvPr id="50" name="Text Box 572"/>
            <p:cNvSpPr txBox="1">
              <a:spLocks noChangeArrowheads="1"/>
            </p:cNvSpPr>
            <p:nvPr/>
          </p:nvSpPr>
          <p:spPr bwMode="auto">
            <a:xfrm>
              <a:off x="3061140" y="2876490"/>
              <a:ext cx="1379352" cy="400110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</a:rPr>
                <a:t>Motorbikes</a:t>
              </a: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endParaRPr>
            </a:p>
          </p:txBody>
        </p:sp>
        <p:sp>
          <p:nvSpPr>
            <p:cNvPr id="51" name="Minus 50"/>
            <p:cNvSpPr/>
            <p:nvPr/>
          </p:nvSpPr>
          <p:spPr>
            <a:xfrm>
              <a:off x="2870640" y="3276600"/>
              <a:ext cx="190500" cy="228600"/>
            </a:xfrm>
            <a:prstGeom prst="mathMinus">
              <a:avLst/>
            </a:prstGeom>
            <a:solidFill>
              <a:srgbClr val="FF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2" name="Text Box 572"/>
            <p:cNvSpPr txBox="1">
              <a:spLocks noChangeArrowheads="1"/>
            </p:cNvSpPr>
            <p:nvPr/>
          </p:nvSpPr>
          <p:spPr bwMode="auto">
            <a:xfrm>
              <a:off x="3061140" y="3181291"/>
              <a:ext cx="2107115" cy="400110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</a:rPr>
                <a:t>“Non”-Motorbikes</a:t>
              </a: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endParaRPr>
            </a:p>
          </p:txBody>
        </p:sp>
        <p:sp>
          <p:nvSpPr>
            <p:cNvPr id="53" name="Rectangle 52"/>
            <p:cNvSpPr/>
            <p:nvPr/>
          </p:nvSpPr>
          <p:spPr>
            <a:xfrm>
              <a:off x="2743200" y="2785240"/>
              <a:ext cx="2438400" cy="838200"/>
            </a:xfrm>
            <a:prstGeom prst="rect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맑은 고딕"/>
                <a:cs typeface="+mn-cs"/>
              </a:endParaRPr>
            </a:p>
          </p:txBody>
        </p:sp>
      </p:grpSp>
      <p:sp>
        <p:nvSpPr>
          <p:cNvPr id="54" name="AutoShape 4"/>
          <p:cNvSpPr>
            <a:spLocks noChangeArrowheads="1"/>
          </p:cNvSpPr>
          <p:nvPr/>
        </p:nvSpPr>
        <p:spPr bwMode="auto">
          <a:xfrm>
            <a:off x="7296150" y="1828800"/>
            <a:ext cx="1658880" cy="829527"/>
          </a:xfrm>
          <a:prstGeom prst="roundRect">
            <a:avLst>
              <a:gd name="adj" fmla="val 171"/>
            </a:avLst>
          </a:prstGeom>
          <a:solidFill>
            <a:srgbClr val="E6E6FF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lIns="81597" tIns="40798" rIns="81597" bIns="40798" anchor="ctr" anchorCtr="1"/>
          <a:lstStyle/>
          <a:p>
            <a:pPr marL="0" marR="0" lvl="0" indent="0" algn="ctr" defTabSz="407303" eaLnBrk="1" fontAlgn="auto" latinLnBrk="0" hangingPunct="1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5000"/>
              <a:buFontTx/>
              <a:buNone/>
              <a:tabLst>
                <a:tab pos="656292" algn="l"/>
                <a:tab pos="1312581" algn="l"/>
              </a:tabLst>
              <a:defRPr/>
            </a:pPr>
            <a:r>
              <a:rPr kumimoji="0" lang="en-GB" sz="22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Arial" charset="0"/>
              </a:rPr>
              <a:t>Learning</a:t>
            </a:r>
          </a:p>
          <a:p>
            <a:pPr marL="0" marR="0" lvl="0" indent="0" algn="ctr" defTabSz="407303" eaLnBrk="1" fontAlgn="auto" latinLnBrk="0" hangingPunct="1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5000"/>
              <a:buFontTx/>
              <a:buNone/>
              <a:tabLst>
                <a:tab pos="656292" algn="l"/>
                <a:tab pos="1312581" algn="l"/>
              </a:tabLst>
              <a:defRPr/>
            </a:pPr>
            <a:r>
              <a:rPr kumimoji="0" lang="en-GB" sz="22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Arial" charset="0"/>
              </a:rPr>
              <a:t>algorithm</a:t>
            </a:r>
          </a:p>
        </p:txBody>
      </p:sp>
      <p:sp>
        <p:nvSpPr>
          <p:cNvPr id="55" name="Text Box 572"/>
          <p:cNvSpPr txBox="1">
            <a:spLocks noChangeArrowheads="1"/>
          </p:cNvSpPr>
          <p:nvPr/>
        </p:nvSpPr>
        <p:spPr bwMode="auto">
          <a:xfrm>
            <a:off x="2399944" y="6153090"/>
            <a:ext cx="857565" cy="400089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none" lIns="91419" tIns="45710" rIns="91419" bIns="4571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pixel 1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</a:endParaRPr>
          </a:p>
        </p:txBody>
      </p:sp>
      <p:sp>
        <p:nvSpPr>
          <p:cNvPr id="56" name="Text Box 572"/>
          <p:cNvSpPr txBox="1">
            <a:spLocks noChangeArrowheads="1"/>
          </p:cNvSpPr>
          <p:nvPr/>
        </p:nvSpPr>
        <p:spPr bwMode="auto">
          <a:xfrm>
            <a:off x="346117" y="4419621"/>
            <a:ext cx="492400" cy="765254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vert="vert270" wrap="none" lIns="91419" tIns="45710" rIns="91419" bIns="4571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pixel 2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</a:endParaRPr>
          </a:p>
        </p:txBody>
      </p:sp>
      <p:sp>
        <p:nvSpPr>
          <p:cNvPr id="48" name="Plus 47"/>
          <p:cNvSpPr>
            <a:spLocks/>
          </p:cNvSpPr>
          <p:nvPr/>
        </p:nvSpPr>
        <p:spPr>
          <a:xfrm>
            <a:off x="2598066" y="5426060"/>
            <a:ext cx="252000" cy="252000"/>
          </a:xfrm>
          <a:prstGeom prst="mathPlus">
            <a:avLst/>
          </a:prstGeom>
          <a:solidFill>
            <a:srgbClr val="00B0F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62" name="Plus 61"/>
          <p:cNvSpPr>
            <a:spLocks/>
          </p:cNvSpPr>
          <p:nvPr/>
        </p:nvSpPr>
        <p:spPr>
          <a:xfrm>
            <a:off x="1269170" y="4438300"/>
            <a:ext cx="252000" cy="252000"/>
          </a:xfrm>
          <a:prstGeom prst="mathPlus">
            <a:avLst/>
          </a:prstGeom>
          <a:solidFill>
            <a:srgbClr val="00B0F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64" name="Minus 63"/>
          <p:cNvSpPr/>
          <p:nvPr/>
        </p:nvSpPr>
        <p:spPr>
          <a:xfrm>
            <a:off x="1249950" y="5311760"/>
            <a:ext cx="190500" cy="228600"/>
          </a:xfrm>
          <a:prstGeom prst="mathMinus">
            <a:avLst/>
          </a:prstGeom>
          <a:solidFill>
            <a:srgbClr val="FF00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6" name="Minus 65"/>
          <p:cNvSpPr/>
          <p:nvPr/>
        </p:nvSpPr>
        <p:spPr>
          <a:xfrm>
            <a:off x="2392326" y="4733839"/>
            <a:ext cx="190500" cy="228600"/>
          </a:xfrm>
          <a:prstGeom prst="mathMinus">
            <a:avLst/>
          </a:prstGeom>
          <a:solidFill>
            <a:srgbClr val="FF00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7" name="Plus 26"/>
          <p:cNvSpPr>
            <a:spLocks/>
          </p:cNvSpPr>
          <p:nvPr/>
        </p:nvSpPr>
        <p:spPr>
          <a:xfrm>
            <a:off x="2038350" y="5197195"/>
            <a:ext cx="252000" cy="252000"/>
          </a:xfrm>
          <a:prstGeom prst="mathPlus">
            <a:avLst/>
          </a:prstGeom>
          <a:solidFill>
            <a:srgbClr val="00B0F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28" name="Plus 27"/>
          <p:cNvSpPr>
            <a:spLocks/>
          </p:cNvSpPr>
          <p:nvPr/>
        </p:nvSpPr>
        <p:spPr>
          <a:xfrm>
            <a:off x="2057316" y="4339860"/>
            <a:ext cx="252000" cy="252000"/>
          </a:xfrm>
          <a:prstGeom prst="mathPlus">
            <a:avLst/>
          </a:prstGeom>
          <a:solidFill>
            <a:srgbClr val="00B0F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29" name="Plus 28"/>
          <p:cNvSpPr>
            <a:spLocks/>
          </p:cNvSpPr>
          <p:nvPr/>
        </p:nvSpPr>
        <p:spPr>
          <a:xfrm>
            <a:off x="1482090" y="5124970"/>
            <a:ext cx="252000" cy="252000"/>
          </a:xfrm>
          <a:prstGeom prst="mathPlus">
            <a:avLst/>
          </a:prstGeom>
          <a:solidFill>
            <a:srgbClr val="00B0F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30" name="Plus 29"/>
          <p:cNvSpPr>
            <a:spLocks/>
          </p:cNvSpPr>
          <p:nvPr/>
        </p:nvSpPr>
        <p:spPr>
          <a:xfrm>
            <a:off x="1345200" y="5686300"/>
            <a:ext cx="252000" cy="252000"/>
          </a:xfrm>
          <a:prstGeom prst="mathPlus">
            <a:avLst/>
          </a:prstGeom>
          <a:solidFill>
            <a:srgbClr val="00B0F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32" name="Minus 31"/>
          <p:cNvSpPr/>
          <p:nvPr/>
        </p:nvSpPr>
        <p:spPr>
          <a:xfrm>
            <a:off x="1592850" y="4553760"/>
            <a:ext cx="190500" cy="228600"/>
          </a:xfrm>
          <a:prstGeom prst="mathMinus">
            <a:avLst/>
          </a:prstGeom>
          <a:solidFill>
            <a:srgbClr val="FF00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7" name="Minus 36"/>
          <p:cNvSpPr/>
          <p:nvPr/>
        </p:nvSpPr>
        <p:spPr>
          <a:xfrm>
            <a:off x="1973850" y="5583700"/>
            <a:ext cx="190500" cy="228600"/>
          </a:xfrm>
          <a:prstGeom prst="mathMinus">
            <a:avLst/>
          </a:prstGeom>
          <a:solidFill>
            <a:srgbClr val="FF00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0" name="Minus 39"/>
          <p:cNvSpPr/>
          <p:nvPr/>
        </p:nvSpPr>
        <p:spPr>
          <a:xfrm>
            <a:off x="1516650" y="4915335"/>
            <a:ext cx="190500" cy="228600"/>
          </a:xfrm>
          <a:prstGeom prst="mathMinus">
            <a:avLst/>
          </a:prstGeom>
          <a:solidFill>
            <a:srgbClr val="FF00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1" name="Minus 40"/>
          <p:cNvSpPr/>
          <p:nvPr/>
        </p:nvSpPr>
        <p:spPr>
          <a:xfrm>
            <a:off x="2875550" y="5654660"/>
            <a:ext cx="190500" cy="228600"/>
          </a:xfrm>
          <a:prstGeom prst="mathMinus">
            <a:avLst/>
          </a:prstGeom>
          <a:solidFill>
            <a:srgbClr val="FF00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2" name="Minus 41"/>
          <p:cNvSpPr/>
          <p:nvPr/>
        </p:nvSpPr>
        <p:spPr>
          <a:xfrm>
            <a:off x="2381166" y="5304140"/>
            <a:ext cx="190500" cy="228600"/>
          </a:xfrm>
          <a:prstGeom prst="mathMinus">
            <a:avLst/>
          </a:prstGeom>
          <a:solidFill>
            <a:srgbClr val="FF00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4" name="Group 2"/>
          <p:cNvGrpSpPr/>
          <p:nvPr/>
        </p:nvGrpSpPr>
        <p:grpSpPr>
          <a:xfrm>
            <a:off x="2114550" y="1828800"/>
            <a:ext cx="5010658" cy="829527"/>
            <a:chOff x="2114550" y="1828800"/>
            <a:chExt cx="5010658" cy="829527"/>
          </a:xfrm>
        </p:grpSpPr>
        <p:cxnSp>
          <p:nvCxnSpPr>
            <p:cNvPr id="43" name="Straight Arrow Connector 42"/>
            <p:cNvCxnSpPr/>
            <p:nvPr/>
          </p:nvCxnSpPr>
          <p:spPr>
            <a:xfrm rot="10800000" flipV="1">
              <a:off x="2114550" y="2171702"/>
              <a:ext cx="1295400" cy="1589"/>
            </a:xfrm>
            <a:prstGeom prst="straightConnector1">
              <a:avLst/>
            </a:prstGeom>
            <a:noFill/>
            <a:ln w="38100" cap="flat" cmpd="sng" algn="ctr">
              <a:solidFill>
                <a:srgbClr val="4F81BD"/>
              </a:solidFill>
              <a:prstDash val="solid"/>
              <a:headEnd type="arrow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</p:cxnSp>
        <p:cxnSp>
          <p:nvCxnSpPr>
            <p:cNvPr id="44" name="Straight Arrow Connector 43"/>
            <p:cNvCxnSpPr/>
            <p:nvPr/>
          </p:nvCxnSpPr>
          <p:spPr>
            <a:xfrm rot="10800000" flipV="1">
              <a:off x="5829808" y="2171702"/>
              <a:ext cx="1295400" cy="1589"/>
            </a:xfrm>
            <a:prstGeom prst="straightConnector1">
              <a:avLst/>
            </a:prstGeom>
            <a:noFill/>
            <a:ln w="38100" cap="flat" cmpd="sng" algn="ctr">
              <a:solidFill>
                <a:srgbClr val="4F81BD"/>
              </a:solidFill>
              <a:prstDash val="solid"/>
              <a:headEnd type="arrow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</p:cxnSp>
        <p:sp>
          <p:nvSpPr>
            <p:cNvPr id="45" name="AutoShape 6"/>
            <p:cNvSpPr>
              <a:spLocks noChangeArrowheads="1"/>
            </p:cNvSpPr>
            <p:nvPr/>
          </p:nvSpPr>
          <p:spPr bwMode="auto">
            <a:xfrm>
              <a:off x="3562350" y="1828800"/>
              <a:ext cx="2057398" cy="829527"/>
            </a:xfrm>
            <a:prstGeom prst="roundRect">
              <a:avLst>
                <a:gd name="adj" fmla="val 171"/>
              </a:avLst>
            </a:prstGeom>
            <a:solidFill>
              <a:srgbClr val="FFFFCC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lIns="81597" tIns="40798" rIns="81597" bIns="40798" anchor="ctr" anchorCtr="1"/>
            <a:lstStyle/>
            <a:p>
              <a:pPr marL="0" marR="0" lvl="0" indent="0" algn="ctr" defTabSz="407303" eaLnBrk="1" fontAlgn="auto" latinLnBrk="0" hangingPunct="1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45000"/>
                <a:buFontTx/>
                <a:buNone/>
                <a:tabLst>
                  <a:tab pos="656292" algn="l"/>
                  <a:tab pos="1312581" algn="l"/>
                </a:tabLst>
                <a:defRPr/>
              </a:pPr>
              <a:r>
                <a:rPr kumimoji="0" lang="en-GB" sz="2200" b="0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latin typeface="Arial" charset="0"/>
                </a:rPr>
                <a:t>Feature representation</a:t>
              </a:r>
            </a:p>
          </p:txBody>
        </p:sp>
      </p:grpSp>
      <p:grpSp>
        <p:nvGrpSpPr>
          <p:cNvPr id="5" name="Group 82"/>
          <p:cNvGrpSpPr/>
          <p:nvPr/>
        </p:nvGrpSpPr>
        <p:grpSpPr>
          <a:xfrm>
            <a:off x="1189518" y="1431940"/>
            <a:ext cx="1730736" cy="1289996"/>
            <a:chOff x="1284767" y="1431938"/>
            <a:chExt cx="1730735" cy="1289996"/>
          </a:xfrm>
        </p:grpSpPr>
        <p:sp>
          <p:nvSpPr>
            <p:cNvPr id="47" name="Rectangle 46"/>
            <p:cNvSpPr>
              <a:spLocks noChangeAspect="1"/>
            </p:cNvSpPr>
            <p:nvPr/>
          </p:nvSpPr>
          <p:spPr>
            <a:xfrm>
              <a:off x="1500965" y="2112334"/>
              <a:ext cx="609600" cy="609600"/>
            </a:xfrm>
            <a:prstGeom prst="rect">
              <a:avLst/>
            </a:prstGeom>
            <a:noFill/>
            <a:ln w="38100" cap="flat" cmpd="sng" algn="ctr">
              <a:solidFill>
                <a:srgbClr val="92D05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맑은 고딕"/>
                <a:cs typeface="+mn-cs"/>
              </a:endParaRPr>
            </a:p>
          </p:txBody>
        </p:sp>
        <p:sp>
          <p:nvSpPr>
            <p:cNvPr id="57" name="Rectangle 56"/>
            <p:cNvSpPr>
              <a:spLocks noChangeAspect="1"/>
            </p:cNvSpPr>
            <p:nvPr/>
          </p:nvSpPr>
          <p:spPr>
            <a:xfrm>
              <a:off x="1284767" y="1600200"/>
              <a:ext cx="609600" cy="609600"/>
            </a:xfrm>
            <a:prstGeom prst="rect">
              <a:avLst/>
            </a:prstGeom>
            <a:noFill/>
            <a:ln w="38100" cap="flat" cmpd="sng" algn="ctr">
              <a:solidFill>
                <a:srgbClr val="92D05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맑은 고딕"/>
                <a:cs typeface="+mn-cs"/>
              </a:endParaRPr>
            </a:p>
          </p:txBody>
        </p:sp>
        <p:sp>
          <p:nvSpPr>
            <p:cNvPr id="63" name="Rectangle 62"/>
            <p:cNvSpPr/>
            <p:nvPr/>
          </p:nvSpPr>
          <p:spPr>
            <a:xfrm>
              <a:off x="1689499" y="1431938"/>
              <a:ext cx="132600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</a:rPr>
                <a:t>handlebars</a:t>
              </a: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endParaRPr>
            </a:p>
          </p:txBody>
        </p:sp>
        <p:sp>
          <p:nvSpPr>
            <p:cNvPr id="65" name="Rectangle 64"/>
            <p:cNvSpPr/>
            <p:nvPr/>
          </p:nvSpPr>
          <p:spPr>
            <a:xfrm>
              <a:off x="2106132" y="2308301"/>
              <a:ext cx="721671" cy="35394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</a:rPr>
                <a:t>wheel</a:t>
              </a: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3181350" y="2763875"/>
            <a:ext cx="30091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Bef>
                <a:spcPts val="0"/>
              </a:spcBef>
            </a:pPr>
            <a:r>
              <a:rPr lang="en-US" sz="1200" dirty="0" smtClean="0">
                <a:solidFill>
                  <a:schemeClr val="bg1"/>
                </a:solidFill>
              </a:rPr>
              <a:t>E.g., Does it have Handlebars?  Wheels? 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5148075" y="4273910"/>
            <a:ext cx="2697943" cy="2299353"/>
            <a:chOff x="5127348" y="4253826"/>
            <a:chExt cx="2697943" cy="2299353"/>
          </a:xfrm>
        </p:grpSpPr>
        <p:cxnSp>
          <p:nvCxnSpPr>
            <p:cNvPr id="67" name="Straight Arrow Connector 66"/>
            <p:cNvCxnSpPr/>
            <p:nvPr/>
          </p:nvCxnSpPr>
          <p:spPr>
            <a:xfrm rot="5400000" flipH="1" flipV="1">
              <a:off x="4641559" y="5224582"/>
              <a:ext cx="1943100" cy="1588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arrow"/>
            </a:ln>
            <a:effectLst/>
          </p:spPr>
        </p:cxnSp>
        <p:cxnSp>
          <p:nvCxnSpPr>
            <p:cNvPr id="68" name="Straight Arrow Connector 67"/>
            <p:cNvCxnSpPr/>
            <p:nvPr/>
          </p:nvCxnSpPr>
          <p:spPr>
            <a:xfrm>
              <a:off x="5499603" y="6120726"/>
              <a:ext cx="2325688" cy="1588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arrow"/>
            </a:ln>
            <a:effectLst/>
          </p:spPr>
        </p:cxnSp>
        <p:sp>
          <p:nvSpPr>
            <p:cNvPr id="69" name="Text Box 572"/>
            <p:cNvSpPr txBox="1">
              <a:spLocks noChangeArrowheads="1"/>
            </p:cNvSpPr>
            <p:nvPr/>
          </p:nvSpPr>
          <p:spPr bwMode="auto">
            <a:xfrm>
              <a:off x="6079515" y="6153090"/>
              <a:ext cx="1497483" cy="400089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</p:spPr>
          <p:txBody>
            <a:bodyPr wrap="none" lIns="91419" tIns="45710" rIns="91419" bIns="4571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</a:rPr>
                <a:t>Handlebars</a:t>
              </a: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endParaRPr>
            </a:p>
          </p:txBody>
        </p:sp>
        <p:sp>
          <p:nvSpPr>
            <p:cNvPr id="70" name="Text Box 572"/>
            <p:cNvSpPr txBox="1">
              <a:spLocks noChangeArrowheads="1"/>
            </p:cNvSpPr>
            <p:nvPr/>
          </p:nvSpPr>
          <p:spPr bwMode="auto">
            <a:xfrm>
              <a:off x="5127348" y="4674539"/>
              <a:ext cx="492400" cy="948316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</p:spPr>
          <p:txBody>
            <a:bodyPr vert="vert270" wrap="none" lIns="91419" tIns="45710" rIns="91419" bIns="4571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</a:rPr>
                <a:t>Wheels</a:t>
              </a: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endParaRPr>
            </a:p>
          </p:txBody>
        </p:sp>
        <p:sp>
          <p:nvSpPr>
            <p:cNvPr id="71" name="Plus 70"/>
            <p:cNvSpPr>
              <a:spLocks/>
            </p:cNvSpPr>
            <p:nvPr/>
          </p:nvSpPr>
          <p:spPr>
            <a:xfrm>
              <a:off x="7490780" y="5080415"/>
              <a:ext cx="252000" cy="252000"/>
            </a:xfrm>
            <a:prstGeom prst="mathPlus">
              <a:avLst/>
            </a:prstGeom>
            <a:solidFill>
              <a:srgbClr val="00B0F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맑은 고딕"/>
                <a:cs typeface="+mn-cs"/>
              </a:endParaRPr>
            </a:p>
          </p:txBody>
        </p:sp>
        <p:sp>
          <p:nvSpPr>
            <p:cNvPr id="72" name="Plus 71"/>
            <p:cNvSpPr>
              <a:spLocks/>
            </p:cNvSpPr>
            <p:nvPr/>
          </p:nvSpPr>
          <p:spPr>
            <a:xfrm>
              <a:off x="6586738" y="4330636"/>
              <a:ext cx="252000" cy="252000"/>
            </a:xfrm>
            <a:prstGeom prst="mathPlus">
              <a:avLst/>
            </a:prstGeom>
            <a:solidFill>
              <a:srgbClr val="00B0F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맑은 고딕"/>
                <a:cs typeface="+mn-cs"/>
              </a:endParaRPr>
            </a:p>
          </p:txBody>
        </p:sp>
        <p:sp>
          <p:nvSpPr>
            <p:cNvPr id="73" name="Minus 72"/>
            <p:cNvSpPr/>
            <p:nvPr/>
          </p:nvSpPr>
          <p:spPr>
            <a:xfrm>
              <a:off x="6020891" y="5298386"/>
              <a:ext cx="190500" cy="228600"/>
            </a:xfrm>
            <a:prstGeom prst="mathMinus">
              <a:avLst/>
            </a:prstGeom>
            <a:solidFill>
              <a:srgbClr val="FF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4" name="Minus 73"/>
            <p:cNvSpPr/>
            <p:nvPr/>
          </p:nvSpPr>
          <p:spPr>
            <a:xfrm>
              <a:off x="6663548" y="5521191"/>
              <a:ext cx="190500" cy="228600"/>
            </a:xfrm>
            <a:prstGeom prst="mathMinus">
              <a:avLst/>
            </a:prstGeom>
            <a:solidFill>
              <a:srgbClr val="FF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5" name="Plus 74"/>
            <p:cNvSpPr>
              <a:spLocks/>
            </p:cNvSpPr>
            <p:nvPr/>
          </p:nvSpPr>
          <p:spPr>
            <a:xfrm>
              <a:off x="7260350" y="4811580"/>
              <a:ext cx="252000" cy="252000"/>
            </a:xfrm>
            <a:prstGeom prst="mathPlus">
              <a:avLst/>
            </a:prstGeom>
            <a:solidFill>
              <a:srgbClr val="00B0F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맑은 고딕"/>
                <a:cs typeface="+mn-cs"/>
              </a:endParaRPr>
            </a:p>
          </p:txBody>
        </p:sp>
        <p:sp>
          <p:nvSpPr>
            <p:cNvPr id="76" name="Plus 75"/>
            <p:cNvSpPr>
              <a:spLocks/>
            </p:cNvSpPr>
            <p:nvPr/>
          </p:nvSpPr>
          <p:spPr>
            <a:xfrm>
              <a:off x="7337160" y="4465935"/>
              <a:ext cx="252000" cy="252000"/>
            </a:xfrm>
            <a:prstGeom prst="mathPlus">
              <a:avLst/>
            </a:prstGeom>
            <a:solidFill>
              <a:srgbClr val="00B0F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맑은 고딕"/>
                <a:cs typeface="+mn-cs"/>
              </a:endParaRPr>
            </a:p>
          </p:txBody>
        </p:sp>
        <p:sp>
          <p:nvSpPr>
            <p:cNvPr id="77" name="Plus 76"/>
            <p:cNvSpPr>
              <a:spLocks/>
            </p:cNvSpPr>
            <p:nvPr/>
          </p:nvSpPr>
          <p:spPr>
            <a:xfrm>
              <a:off x="6701953" y="4676281"/>
              <a:ext cx="252000" cy="252000"/>
            </a:xfrm>
            <a:prstGeom prst="mathPlus">
              <a:avLst/>
            </a:prstGeom>
            <a:solidFill>
              <a:srgbClr val="00B0F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맑은 고딕"/>
                <a:cs typeface="+mn-cs"/>
              </a:endParaRPr>
            </a:p>
          </p:txBody>
        </p:sp>
        <p:sp>
          <p:nvSpPr>
            <p:cNvPr id="78" name="Plus 77"/>
            <p:cNvSpPr>
              <a:spLocks/>
            </p:cNvSpPr>
            <p:nvPr/>
          </p:nvSpPr>
          <p:spPr>
            <a:xfrm>
              <a:off x="7009193" y="4945116"/>
              <a:ext cx="252000" cy="252000"/>
            </a:xfrm>
            <a:prstGeom prst="mathPlus">
              <a:avLst/>
            </a:prstGeom>
            <a:solidFill>
              <a:srgbClr val="00B0F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맑은 고딕"/>
                <a:cs typeface="+mn-cs"/>
              </a:endParaRPr>
            </a:p>
          </p:txBody>
        </p:sp>
        <p:sp>
          <p:nvSpPr>
            <p:cNvPr id="79" name="Minus 78"/>
            <p:cNvSpPr/>
            <p:nvPr/>
          </p:nvSpPr>
          <p:spPr>
            <a:xfrm>
              <a:off x="6216292" y="5654660"/>
              <a:ext cx="190500" cy="228600"/>
            </a:xfrm>
            <a:prstGeom prst="mathMinus">
              <a:avLst/>
            </a:prstGeom>
            <a:solidFill>
              <a:srgbClr val="FF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0" name="Minus 79"/>
            <p:cNvSpPr/>
            <p:nvPr/>
          </p:nvSpPr>
          <p:spPr>
            <a:xfrm>
              <a:off x="6492250" y="5886920"/>
              <a:ext cx="190500" cy="228600"/>
            </a:xfrm>
            <a:prstGeom prst="mathMinus">
              <a:avLst/>
            </a:prstGeom>
            <a:solidFill>
              <a:srgbClr val="FF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1" name="Minus 80"/>
            <p:cNvSpPr/>
            <p:nvPr/>
          </p:nvSpPr>
          <p:spPr>
            <a:xfrm>
              <a:off x="6300225" y="5234035"/>
              <a:ext cx="190500" cy="228600"/>
            </a:xfrm>
            <a:prstGeom prst="mathMinus">
              <a:avLst/>
            </a:prstGeom>
            <a:solidFill>
              <a:srgbClr val="FF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2" name="Minus 81"/>
            <p:cNvSpPr/>
            <p:nvPr/>
          </p:nvSpPr>
          <p:spPr>
            <a:xfrm>
              <a:off x="5762555" y="5118820"/>
              <a:ext cx="190500" cy="228600"/>
            </a:xfrm>
            <a:prstGeom prst="mathMinus">
              <a:avLst/>
            </a:prstGeom>
            <a:solidFill>
              <a:srgbClr val="FF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3" name="Minus 82"/>
            <p:cNvSpPr/>
            <p:nvPr/>
          </p:nvSpPr>
          <p:spPr>
            <a:xfrm>
              <a:off x="6649541" y="5755586"/>
              <a:ext cx="190500" cy="228600"/>
            </a:xfrm>
            <a:prstGeom prst="mathMinus">
              <a:avLst/>
            </a:prstGeom>
            <a:solidFill>
              <a:srgbClr val="FF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cxnSp>
        <p:nvCxnSpPr>
          <p:cNvPr id="9" name="Straight Connector 8"/>
          <p:cNvCxnSpPr/>
          <p:nvPr/>
        </p:nvCxnSpPr>
        <p:spPr bwMode="auto">
          <a:xfrm>
            <a:off x="9295815" y="3966670"/>
            <a:ext cx="2452037" cy="2085934"/>
          </a:xfrm>
          <a:prstGeom prst="line">
            <a:avLst/>
          </a:prstGeom>
          <a:noFill/>
          <a:ln w="38100" cap="flat" cmpd="sng" algn="ctr">
            <a:solidFill>
              <a:srgbClr val="CCCCF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9" name="Text Box 572"/>
          <p:cNvSpPr txBox="1">
            <a:spLocks noChangeArrowheads="1"/>
          </p:cNvSpPr>
          <p:nvPr/>
        </p:nvSpPr>
        <p:spPr bwMode="auto">
          <a:xfrm>
            <a:off x="1249950" y="3699185"/>
            <a:ext cx="1338786" cy="369312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none" lIns="91419" tIns="45710" rIns="91419" bIns="4571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noProof="0" dirty="0" smtClean="0">
                <a:solidFill>
                  <a:sysClr val="window" lastClr="FFFFFF"/>
                </a:solidFill>
              </a:rPr>
              <a:t>Raw image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</a:endParaRPr>
          </a:p>
        </p:txBody>
      </p:sp>
      <p:sp>
        <p:nvSpPr>
          <p:cNvPr id="60" name="Text Box 572"/>
          <p:cNvSpPr txBox="1">
            <a:spLocks noChangeArrowheads="1"/>
          </p:cNvSpPr>
          <p:nvPr/>
        </p:nvSpPr>
        <p:spPr bwMode="auto">
          <a:xfrm>
            <a:off x="6114814" y="3736240"/>
            <a:ext cx="1095130" cy="369312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none" lIns="91419" tIns="45710" rIns="91419" bIns="4571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noProof="0" dirty="0" smtClean="0">
                <a:solidFill>
                  <a:sysClr val="window" lastClr="FFFFFF"/>
                </a:solidFill>
              </a:rPr>
              <a:t>Features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96899790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0" grpId="0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05110" y="2065791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914589" y="203805"/>
            <a:ext cx="18813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2800" dirty="0" smtClean="0">
                <a:solidFill>
                  <a:prstClr val="white"/>
                </a:solidFill>
                <a:latin typeface="Calibri"/>
              </a:rPr>
              <a:t>Best stimuli</a:t>
            </a:r>
            <a:endParaRPr lang="en-US" sz="28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" name="Oval 48"/>
          <p:cNvSpPr>
            <a:spLocks noChangeArrowheads="1"/>
          </p:cNvSpPr>
          <p:nvPr/>
        </p:nvSpPr>
        <p:spPr bwMode="auto">
          <a:xfrm>
            <a:off x="8337507" y="25977571"/>
            <a:ext cx="459520" cy="459459"/>
          </a:xfrm>
          <a:prstGeom prst="ellipse">
            <a:avLst/>
          </a:prstGeom>
          <a:solidFill>
            <a:srgbClr val="9BBB59"/>
          </a:solidFill>
          <a:ln w="25400">
            <a:solidFill>
              <a:srgbClr val="4E6128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6" name="Straight Arrow Connector 5"/>
          <p:cNvCxnSpPr/>
          <p:nvPr/>
        </p:nvCxnSpPr>
        <p:spPr bwMode="auto">
          <a:xfrm flipV="1">
            <a:off x="6208447" y="28354589"/>
            <a:ext cx="644525" cy="777875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 bwMode="auto">
          <a:xfrm flipV="1">
            <a:off x="6852972" y="28354589"/>
            <a:ext cx="0" cy="777875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 bwMode="auto">
          <a:xfrm flipH="1" flipV="1">
            <a:off x="6852972" y="28354589"/>
            <a:ext cx="646112" cy="777875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 bwMode="auto">
          <a:xfrm flipV="1">
            <a:off x="6852972" y="28354589"/>
            <a:ext cx="657225" cy="777875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 bwMode="auto">
          <a:xfrm flipV="1">
            <a:off x="7499084" y="28354589"/>
            <a:ext cx="11113" cy="777875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 bwMode="auto">
          <a:xfrm flipH="1" flipV="1">
            <a:off x="7510197" y="28354589"/>
            <a:ext cx="635000" cy="777875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 bwMode="auto">
          <a:xfrm flipV="1">
            <a:off x="7499084" y="28354589"/>
            <a:ext cx="646113" cy="777875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 bwMode="auto">
          <a:xfrm flipV="1">
            <a:off x="8145197" y="28354589"/>
            <a:ext cx="0" cy="777875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 bwMode="auto">
          <a:xfrm flipH="1" flipV="1">
            <a:off x="8145197" y="28354589"/>
            <a:ext cx="644525" cy="777875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 bwMode="auto">
          <a:xfrm flipV="1">
            <a:off x="8145197" y="28354589"/>
            <a:ext cx="644525" cy="777875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 bwMode="auto">
          <a:xfrm flipV="1">
            <a:off x="8789722" y="28354589"/>
            <a:ext cx="0" cy="777875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 bwMode="auto">
          <a:xfrm flipH="1" flipV="1">
            <a:off x="8789722" y="28354589"/>
            <a:ext cx="646112" cy="777875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 bwMode="auto">
          <a:xfrm flipV="1">
            <a:off x="8789722" y="28354589"/>
            <a:ext cx="646112" cy="777875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 bwMode="auto">
          <a:xfrm flipV="1">
            <a:off x="9435834" y="28354589"/>
            <a:ext cx="0" cy="777875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 bwMode="auto">
          <a:xfrm flipH="1" flipV="1">
            <a:off x="9435834" y="28354589"/>
            <a:ext cx="546100" cy="777875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 bwMode="auto">
          <a:xfrm flipV="1">
            <a:off x="6630152" y="26404608"/>
            <a:ext cx="657225" cy="1312862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 bwMode="auto">
          <a:xfrm flipV="1">
            <a:off x="7287377" y="26404608"/>
            <a:ext cx="0" cy="1312862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 bwMode="auto">
          <a:xfrm flipH="1" flipV="1">
            <a:off x="7287377" y="26404608"/>
            <a:ext cx="635000" cy="1312862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 bwMode="auto">
          <a:xfrm flipV="1">
            <a:off x="7287377" y="26404608"/>
            <a:ext cx="635000" cy="1312862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 bwMode="auto">
          <a:xfrm flipV="1">
            <a:off x="7922377" y="26404608"/>
            <a:ext cx="0" cy="1312862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 bwMode="auto">
          <a:xfrm flipV="1">
            <a:off x="7922377" y="26404608"/>
            <a:ext cx="644525" cy="1312862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 bwMode="auto">
          <a:xfrm flipV="1">
            <a:off x="8566902" y="26404608"/>
            <a:ext cx="0" cy="1312862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 bwMode="auto">
          <a:xfrm flipH="1" flipV="1">
            <a:off x="7922377" y="26404608"/>
            <a:ext cx="644525" cy="1312862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 bwMode="auto">
          <a:xfrm flipH="1" flipV="1">
            <a:off x="8566902" y="26404608"/>
            <a:ext cx="646112" cy="1312862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23"/>
          <p:cNvSpPr>
            <a:spLocks noChangeArrowheads="1"/>
          </p:cNvSpPr>
          <p:nvPr/>
        </p:nvSpPr>
        <p:spPr bwMode="auto">
          <a:xfrm>
            <a:off x="7079414" y="25977570"/>
            <a:ext cx="458788" cy="458788"/>
          </a:xfrm>
          <a:prstGeom prst="ellipse">
            <a:avLst/>
          </a:prstGeom>
          <a:solidFill>
            <a:srgbClr val="8064A2"/>
          </a:solidFill>
          <a:ln w="25400">
            <a:solidFill>
              <a:srgbClr val="3F3151"/>
            </a:solidFill>
            <a:round/>
            <a:headEnd/>
            <a:tailEnd/>
          </a:ln>
          <a:effectLst>
            <a:outerShdw blurRad="63500" dist="29783" dir="3885598" algn="ctr" rotWithShape="0">
              <a:srgbClr val="3F3151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2" name="Oval 24"/>
          <p:cNvSpPr>
            <a:spLocks noChangeArrowheads="1"/>
          </p:cNvSpPr>
          <p:nvPr/>
        </p:nvSpPr>
        <p:spPr bwMode="auto">
          <a:xfrm>
            <a:off x="7188952" y="26087108"/>
            <a:ext cx="458787" cy="458787"/>
          </a:xfrm>
          <a:prstGeom prst="ellipse">
            <a:avLst/>
          </a:prstGeom>
          <a:solidFill>
            <a:srgbClr val="8064A2"/>
          </a:solidFill>
          <a:ln w="25400">
            <a:solidFill>
              <a:srgbClr val="3F3151"/>
            </a:solidFill>
            <a:round/>
            <a:headEnd/>
            <a:tailEnd/>
          </a:ln>
          <a:effectLst>
            <a:outerShdw blurRad="63500" dist="29783" dir="3885598" algn="ctr" rotWithShape="0">
              <a:srgbClr val="3F3151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3" name="Oval 23"/>
          <p:cNvSpPr>
            <a:spLocks noChangeArrowheads="1"/>
          </p:cNvSpPr>
          <p:nvPr/>
        </p:nvSpPr>
        <p:spPr bwMode="auto">
          <a:xfrm>
            <a:off x="7735052" y="25977570"/>
            <a:ext cx="460375" cy="458788"/>
          </a:xfrm>
          <a:prstGeom prst="ellipse">
            <a:avLst/>
          </a:prstGeom>
          <a:solidFill>
            <a:srgbClr val="8064A2"/>
          </a:solidFill>
          <a:ln w="25400">
            <a:solidFill>
              <a:srgbClr val="3F3151"/>
            </a:solidFill>
            <a:round/>
            <a:headEnd/>
            <a:tailEnd/>
          </a:ln>
          <a:effectLst>
            <a:outerShdw blurRad="63500" dist="29783" dir="3885598" algn="ctr" rotWithShape="0">
              <a:srgbClr val="3F3151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4" name="Oval 24"/>
          <p:cNvSpPr>
            <a:spLocks noChangeArrowheads="1"/>
          </p:cNvSpPr>
          <p:nvPr/>
        </p:nvSpPr>
        <p:spPr bwMode="auto">
          <a:xfrm>
            <a:off x="7844589" y="26087108"/>
            <a:ext cx="460375" cy="458787"/>
          </a:xfrm>
          <a:prstGeom prst="ellipse">
            <a:avLst/>
          </a:prstGeom>
          <a:solidFill>
            <a:srgbClr val="8064A2"/>
          </a:solidFill>
          <a:ln w="25400">
            <a:solidFill>
              <a:srgbClr val="3F3151"/>
            </a:solidFill>
            <a:round/>
            <a:headEnd/>
            <a:tailEnd/>
          </a:ln>
          <a:effectLst>
            <a:outerShdw blurRad="63500" dist="29783" dir="3885598" algn="ctr" rotWithShape="0">
              <a:srgbClr val="3F3151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5" name="Oval 24"/>
          <p:cNvSpPr>
            <a:spLocks noChangeArrowheads="1"/>
          </p:cNvSpPr>
          <p:nvPr/>
        </p:nvSpPr>
        <p:spPr bwMode="auto">
          <a:xfrm>
            <a:off x="8446252" y="26087108"/>
            <a:ext cx="460375" cy="458787"/>
          </a:xfrm>
          <a:prstGeom prst="ellipse">
            <a:avLst/>
          </a:prstGeom>
          <a:solidFill>
            <a:srgbClr val="8064A2"/>
          </a:solidFill>
          <a:ln w="25400">
            <a:solidFill>
              <a:srgbClr val="3F3151"/>
            </a:solidFill>
            <a:round/>
            <a:headEnd/>
            <a:tailEnd/>
          </a:ln>
          <a:effectLst>
            <a:outerShdw blurRad="63500" dist="29783" dir="3885598" algn="ctr" rotWithShape="0">
              <a:srgbClr val="3F3151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6" name="Oval 27"/>
          <p:cNvSpPr>
            <a:spLocks noChangeArrowheads="1"/>
          </p:cNvSpPr>
          <p:nvPr/>
        </p:nvSpPr>
        <p:spPr bwMode="auto">
          <a:xfrm>
            <a:off x="6645009" y="29132464"/>
            <a:ext cx="460375" cy="4587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37" name="Oval 27"/>
          <p:cNvSpPr>
            <a:spLocks noChangeArrowheads="1"/>
          </p:cNvSpPr>
          <p:nvPr/>
        </p:nvSpPr>
        <p:spPr bwMode="auto">
          <a:xfrm>
            <a:off x="5989372" y="29132464"/>
            <a:ext cx="458787" cy="4587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38" name="Oval 27"/>
          <p:cNvSpPr>
            <a:spLocks noChangeArrowheads="1"/>
          </p:cNvSpPr>
          <p:nvPr/>
        </p:nvSpPr>
        <p:spPr bwMode="auto">
          <a:xfrm>
            <a:off x="7957872" y="29132464"/>
            <a:ext cx="460375" cy="4587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39" name="Oval 27"/>
          <p:cNvSpPr>
            <a:spLocks noChangeArrowheads="1"/>
          </p:cNvSpPr>
          <p:nvPr/>
        </p:nvSpPr>
        <p:spPr bwMode="auto">
          <a:xfrm>
            <a:off x="7302234" y="29132464"/>
            <a:ext cx="458788" cy="4587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40" name="Oval 27"/>
          <p:cNvSpPr>
            <a:spLocks noChangeArrowheads="1"/>
          </p:cNvSpPr>
          <p:nvPr/>
        </p:nvSpPr>
        <p:spPr bwMode="auto">
          <a:xfrm>
            <a:off x="9216759" y="29132464"/>
            <a:ext cx="458788" cy="4587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41" name="Oval 27"/>
          <p:cNvSpPr>
            <a:spLocks noChangeArrowheads="1"/>
          </p:cNvSpPr>
          <p:nvPr/>
        </p:nvSpPr>
        <p:spPr bwMode="auto">
          <a:xfrm>
            <a:off x="8559534" y="29132464"/>
            <a:ext cx="460375" cy="4587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42" name="Oval 28" descr="Large grid"/>
          <p:cNvSpPr>
            <a:spLocks noChangeArrowheads="1"/>
          </p:cNvSpPr>
          <p:nvPr/>
        </p:nvSpPr>
        <p:spPr bwMode="auto">
          <a:xfrm>
            <a:off x="7079296" y="27708200"/>
            <a:ext cx="459520" cy="459459"/>
          </a:xfrm>
          <a:prstGeom prst="ellipse">
            <a:avLst/>
          </a:prstGeom>
          <a:pattFill prst="lgGrid">
            <a:fgClr>
              <a:srgbClr val="4E6128"/>
            </a:fgClr>
            <a:bgClr>
              <a:srgbClr val="D6E3BC"/>
            </a:bgClr>
          </a:pattFill>
          <a:ln w="25400">
            <a:solidFill>
              <a:srgbClr val="4E6128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3" name="Oval 30" descr="Large grid"/>
          <p:cNvSpPr>
            <a:spLocks noChangeArrowheads="1"/>
          </p:cNvSpPr>
          <p:nvPr/>
        </p:nvSpPr>
        <p:spPr bwMode="auto">
          <a:xfrm>
            <a:off x="7180727" y="27832910"/>
            <a:ext cx="459520" cy="459459"/>
          </a:xfrm>
          <a:prstGeom prst="ellipse">
            <a:avLst/>
          </a:prstGeom>
          <a:pattFill prst="lgGrid">
            <a:fgClr>
              <a:srgbClr val="C0504D"/>
            </a:fgClr>
            <a:bgClr>
              <a:srgbClr val="F2DBDB"/>
            </a:bgClr>
          </a:pattFill>
          <a:ln w="25400">
            <a:solidFill>
              <a:srgbClr val="943634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4" name="Oval 31" descr="Large grid"/>
          <p:cNvSpPr>
            <a:spLocks noChangeArrowheads="1"/>
          </p:cNvSpPr>
          <p:nvPr/>
        </p:nvSpPr>
        <p:spPr bwMode="auto">
          <a:xfrm>
            <a:off x="7291277" y="27924802"/>
            <a:ext cx="459520" cy="459459"/>
          </a:xfrm>
          <a:prstGeom prst="ellipse">
            <a:avLst/>
          </a:prstGeom>
          <a:pattFill prst="lgGrid">
            <a:fgClr>
              <a:srgbClr val="1F497D"/>
            </a:fgClr>
            <a:bgClr>
              <a:srgbClr val="C6D9F1"/>
            </a:bgClr>
          </a:pattFill>
          <a:ln w="25400">
            <a:solidFill>
              <a:srgbClr val="1F497D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5" name="Oval 40" descr="20%"/>
          <p:cNvSpPr>
            <a:spLocks noChangeArrowheads="1"/>
          </p:cNvSpPr>
          <p:nvPr/>
        </p:nvSpPr>
        <p:spPr bwMode="auto">
          <a:xfrm>
            <a:off x="8391071" y="27727891"/>
            <a:ext cx="459520" cy="459459"/>
          </a:xfrm>
          <a:prstGeom prst="ellipse">
            <a:avLst/>
          </a:prstGeom>
          <a:pattFill prst="pct20">
            <a:fgClr>
              <a:srgbClr val="4E6128"/>
            </a:fgClr>
            <a:bgClr>
              <a:srgbClr val="D6E3BC"/>
            </a:bgClr>
          </a:pattFill>
          <a:ln w="25400">
            <a:solidFill>
              <a:srgbClr val="4E6128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6" name="Oval 41" descr="20%"/>
          <p:cNvSpPr>
            <a:spLocks noChangeArrowheads="1"/>
          </p:cNvSpPr>
          <p:nvPr/>
        </p:nvSpPr>
        <p:spPr bwMode="auto">
          <a:xfrm>
            <a:off x="8501622" y="27852601"/>
            <a:ext cx="459520" cy="459459"/>
          </a:xfrm>
          <a:prstGeom prst="ellipse">
            <a:avLst/>
          </a:prstGeom>
          <a:pattFill prst="pct20">
            <a:fgClr>
              <a:srgbClr val="C0504D"/>
            </a:fgClr>
            <a:bgClr>
              <a:srgbClr val="F2DBDB"/>
            </a:bgClr>
          </a:pattFill>
          <a:ln w="25400">
            <a:solidFill>
              <a:srgbClr val="943634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7" name="Oval 27"/>
          <p:cNvSpPr>
            <a:spLocks noChangeArrowheads="1"/>
          </p:cNvSpPr>
          <p:nvPr/>
        </p:nvSpPr>
        <p:spPr bwMode="auto">
          <a:xfrm>
            <a:off x="9818422" y="29132464"/>
            <a:ext cx="460375" cy="4587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cxnSp>
        <p:nvCxnSpPr>
          <p:cNvPr id="48" name="Straight Connector 47"/>
          <p:cNvCxnSpPr/>
          <p:nvPr/>
        </p:nvCxnSpPr>
        <p:spPr bwMode="auto">
          <a:xfrm>
            <a:off x="7790614" y="27399970"/>
            <a:ext cx="1641475" cy="0"/>
          </a:xfrm>
          <a:prstGeom prst="line">
            <a:avLst/>
          </a:prstGeom>
          <a:ln w="44450">
            <a:solidFill>
              <a:schemeClr val="bg2">
                <a:lumMod val="10000"/>
              </a:schemeClr>
            </a:solidFill>
            <a:headEnd type="arrow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577"/>
          <p:cNvSpPr txBox="1">
            <a:spLocks noChangeArrowheads="1"/>
          </p:cNvSpPr>
          <p:nvPr/>
        </p:nvSpPr>
        <p:spPr bwMode="auto">
          <a:xfrm>
            <a:off x="7881587" y="26878679"/>
            <a:ext cx="3309640" cy="5539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3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000" b="1" dirty="0">
                <a:solidFill>
                  <a:srgbClr val="FF0000"/>
                </a:solidFill>
              </a:rPr>
              <a:t>Pooling Size = </a:t>
            </a:r>
            <a:r>
              <a:rPr lang="en-US" sz="3000" b="1" dirty="0" smtClean="0">
                <a:solidFill>
                  <a:srgbClr val="FF0000"/>
                </a:solidFill>
              </a:rPr>
              <a:t>5</a:t>
            </a:r>
            <a:endParaRPr lang="en-US" sz="3000" b="1" dirty="0">
              <a:solidFill>
                <a:srgbClr val="FF0000"/>
              </a:solidFill>
            </a:endParaRPr>
          </a:p>
        </p:txBody>
      </p:sp>
      <p:cxnSp>
        <p:nvCxnSpPr>
          <p:cNvPr id="50" name="Straight Connector 49"/>
          <p:cNvCxnSpPr/>
          <p:nvPr/>
        </p:nvCxnSpPr>
        <p:spPr bwMode="auto">
          <a:xfrm>
            <a:off x="10018960" y="27672778"/>
            <a:ext cx="620712" cy="739775"/>
          </a:xfrm>
          <a:prstGeom prst="line">
            <a:avLst/>
          </a:prstGeom>
          <a:ln w="44450">
            <a:solidFill>
              <a:schemeClr val="bg2">
                <a:lumMod val="10000"/>
              </a:schemeClr>
            </a:solidFill>
            <a:headEnd type="arrow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81"/>
          <p:cNvSpPr txBox="1">
            <a:spLocks noChangeArrowheads="1"/>
          </p:cNvSpPr>
          <p:nvPr/>
        </p:nvSpPr>
        <p:spPr bwMode="auto">
          <a:xfrm>
            <a:off x="10845804" y="27421953"/>
            <a:ext cx="3229845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3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000" b="1" dirty="0">
                <a:solidFill>
                  <a:srgbClr val="FF0000"/>
                </a:solidFill>
              </a:rPr>
              <a:t>Number 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000" b="1" dirty="0">
                <a:solidFill>
                  <a:srgbClr val="FF0000"/>
                </a:solidFill>
              </a:rPr>
              <a:t>o</a:t>
            </a:r>
            <a:r>
              <a:rPr lang="en-US" sz="3000" b="1" dirty="0" smtClean="0">
                <a:solidFill>
                  <a:srgbClr val="FF0000"/>
                </a:solidFill>
              </a:rPr>
              <a:t>f maps </a:t>
            </a:r>
            <a:r>
              <a:rPr lang="en-US" sz="3000" b="1" dirty="0">
                <a:solidFill>
                  <a:srgbClr val="FF0000"/>
                </a:solidFill>
              </a:rPr>
              <a:t>= </a:t>
            </a:r>
            <a:r>
              <a:rPr lang="en-US" sz="3000" b="1" dirty="0" smtClean="0">
                <a:solidFill>
                  <a:srgbClr val="FF0000"/>
                </a:solidFill>
              </a:rPr>
              <a:t>8</a:t>
            </a:r>
            <a:endParaRPr lang="en-US" sz="3000" b="1" dirty="0">
              <a:solidFill>
                <a:srgbClr val="FF0000"/>
              </a:solidFill>
            </a:endParaRPr>
          </a:p>
        </p:txBody>
      </p:sp>
      <p:sp>
        <p:nvSpPr>
          <p:cNvPr id="52" name="Oval 48"/>
          <p:cNvSpPr>
            <a:spLocks noChangeArrowheads="1"/>
          </p:cNvSpPr>
          <p:nvPr/>
        </p:nvSpPr>
        <p:spPr bwMode="auto">
          <a:xfrm>
            <a:off x="7079296" y="25977571"/>
            <a:ext cx="459520" cy="459459"/>
          </a:xfrm>
          <a:prstGeom prst="ellipse">
            <a:avLst/>
          </a:prstGeom>
          <a:solidFill>
            <a:srgbClr val="9BBB59"/>
          </a:solidFill>
          <a:ln w="25400">
            <a:solidFill>
              <a:srgbClr val="4E6128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3" name="Oval 49"/>
          <p:cNvSpPr>
            <a:spLocks noChangeArrowheads="1"/>
          </p:cNvSpPr>
          <p:nvPr/>
        </p:nvSpPr>
        <p:spPr bwMode="auto">
          <a:xfrm>
            <a:off x="7188706" y="26086966"/>
            <a:ext cx="459520" cy="459459"/>
          </a:xfrm>
          <a:prstGeom prst="ellipse">
            <a:avLst/>
          </a:prstGeom>
          <a:solidFill>
            <a:srgbClr val="E5B8B7"/>
          </a:solidFill>
          <a:ln w="25400">
            <a:solidFill>
              <a:srgbClr val="943634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4" name="Oval 50"/>
          <p:cNvSpPr>
            <a:spLocks noChangeArrowheads="1"/>
          </p:cNvSpPr>
          <p:nvPr/>
        </p:nvSpPr>
        <p:spPr bwMode="auto">
          <a:xfrm>
            <a:off x="7298115" y="26178128"/>
            <a:ext cx="459520" cy="459459"/>
          </a:xfrm>
          <a:prstGeom prst="ellipse">
            <a:avLst/>
          </a:prstGeom>
          <a:solidFill>
            <a:srgbClr val="95B3D7"/>
          </a:solidFill>
          <a:ln w="25400">
            <a:solidFill>
              <a:srgbClr val="1F497D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5" name="Oval 48"/>
          <p:cNvSpPr>
            <a:spLocks noChangeArrowheads="1"/>
          </p:cNvSpPr>
          <p:nvPr/>
        </p:nvSpPr>
        <p:spPr bwMode="auto">
          <a:xfrm>
            <a:off x="7735754" y="25977571"/>
            <a:ext cx="459520" cy="459459"/>
          </a:xfrm>
          <a:prstGeom prst="ellipse">
            <a:avLst/>
          </a:prstGeom>
          <a:solidFill>
            <a:srgbClr val="9BBB59"/>
          </a:solidFill>
          <a:ln w="25400">
            <a:solidFill>
              <a:srgbClr val="4E6128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6" name="Oval 49"/>
          <p:cNvSpPr>
            <a:spLocks noChangeArrowheads="1"/>
          </p:cNvSpPr>
          <p:nvPr/>
        </p:nvSpPr>
        <p:spPr bwMode="auto">
          <a:xfrm>
            <a:off x="7845163" y="26086966"/>
            <a:ext cx="459520" cy="459459"/>
          </a:xfrm>
          <a:prstGeom prst="ellipse">
            <a:avLst/>
          </a:prstGeom>
          <a:solidFill>
            <a:srgbClr val="E5B8B7"/>
          </a:solidFill>
          <a:ln w="25400">
            <a:solidFill>
              <a:srgbClr val="943634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7" name="Oval 50"/>
          <p:cNvSpPr>
            <a:spLocks noChangeArrowheads="1"/>
          </p:cNvSpPr>
          <p:nvPr/>
        </p:nvSpPr>
        <p:spPr bwMode="auto">
          <a:xfrm>
            <a:off x="7954573" y="26178128"/>
            <a:ext cx="459520" cy="459459"/>
          </a:xfrm>
          <a:prstGeom prst="ellipse">
            <a:avLst/>
          </a:prstGeom>
          <a:solidFill>
            <a:srgbClr val="95B3D7"/>
          </a:solidFill>
          <a:ln w="25400">
            <a:solidFill>
              <a:srgbClr val="1F497D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8" name="Oval 49"/>
          <p:cNvSpPr>
            <a:spLocks noChangeArrowheads="1"/>
          </p:cNvSpPr>
          <p:nvPr/>
        </p:nvSpPr>
        <p:spPr bwMode="auto">
          <a:xfrm>
            <a:off x="8446916" y="26086966"/>
            <a:ext cx="459520" cy="459459"/>
          </a:xfrm>
          <a:prstGeom prst="ellipse">
            <a:avLst/>
          </a:prstGeom>
          <a:solidFill>
            <a:srgbClr val="E5B8B7"/>
          </a:solidFill>
          <a:ln w="25400">
            <a:solidFill>
              <a:srgbClr val="943634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9" name="Oval 50"/>
          <p:cNvSpPr>
            <a:spLocks noChangeArrowheads="1"/>
          </p:cNvSpPr>
          <p:nvPr/>
        </p:nvSpPr>
        <p:spPr bwMode="auto">
          <a:xfrm>
            <a:off x="8556326" y="26178128"/>
            <a:ext cx="459520" cy="459459"/>
          </a:xfrm>
          <a:prstGeom prst="ellipse">
            <a:avLst/>
          </a:prstGeom>
          <a:solidFill>
            <a:srgbClr val="95B3D7"/>
          </a:solidFill>
          <a:ln w="25400">
            <a:solidFill>
              <a:srgbClr val="1F497D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0" name="Oval 28" descr="Large grid"/>
          <p:cNvSpPr>
            <a:spLocks noChangeArrowheads="1"/>
          </p:cNvSpPr>
          <p:nvPr/>
        </p:nvSpPr>
        <p:spPr bwMode="auto">
          <a:xfrm>
            <a:off x="8392211" y="27708200"/>
            <a:ext cx="459520" cy="459459"/>
          </a:xfrm>
          <a:prstGeom prst="ellipse">
            <a:avLst/>
          </a:prstGeom>
          <a:pattFill prst="lgGrid">
            <a:fgClr>
              <a:srgbClr val="4E6128"/>
            </a:fgClr>
            <a:bgClr>
              <a:srgbClr val="D6E3BC"/>
            </a:bgClr>
          </a:pattFill>
          <a:ln w="25400">
            <a:solidFill>
              <a:srgbClr val="4E6128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1" name="Oval 30" descr="Large grid"/>
          <p:cNvSpPr>
            <a:spLocks noChangeArrowheads="1"/>
          </p:cNvSpPr>
          <p:nvPr/>
        </p:nvSpPr>
        <p:spPr bwMode="auto">
          <a:xfrm>
            <a:off x="8493642" y="27832910"/>
            <a:ext cx="459520" cy="459459"/>
          </a:xfrm>
          <a:prstGeom prst="ellipse">
            <a:avLst/>
          </a:prstGeom>
          <a:pattFill prst="lgGrid">
            <a:fgClr>
              <a:srgbClr val="C0504D"/>
            </a:fgClr>
            <a:bgClr>
              <a:srgbClr val="F2DBDB"/>
            </a:bgClr>
          </a:pattFill>
          <a:ln w="25400">
            <a:solidFill>
              <a:srgbClr val="943634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2" name="Oval 31" descr="Large grid"/>
          <p:cNvSpPr>
            <a:spLocks noChangeArrowheads="1"/>
          </p:cNvSpPr>
          <p:nvPr/>
        </p:nvSpPr>
        <p:spPr bwMode="auto">
          <a:xfrm>
            <a:off x="8604193" y="27924802"/>
            <a:ext cx="459520" cy="459459"/>
          </a:xfrm>
          <a:prstGeom prst="ellipse">
            <a:avLst/>
          </a:prstGeom>
          <a:pattFill prst="lgGrid">
            <a:fgClr>
              <a:srgbClr val="1F497D"/>
            </a:fgClr>
            <a:bgClr>
              <a:srgbClr val="C6D9F1"/>
            </a:bgClr>
          </a:pattFill>
          <a:ln w="25400">
            <a:solidFill>
              <a:srgbClr val="1F497D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3" name="Oval 36" descr="Wide downward diagonal"/>
          <p:cNvSpPr>
            <a:spLocks noChangeArrowheads="1"/>
          </p:cNvSpPr>
          <p:nvPr/>
        </p:nvSpPr>
        <p:spPr bwMode="auto">
          <a:xfrm>
            <a:off x="7078158" y="27712576"/>
            <a:ext cx="459520" cy="459459"/>
          </a:xfrm>
          <a:prstGeom prst="ellipse">
            <a:avLst/>
          </a:prstGeom>
          <a:pattFill prst="wdDnDiag">
            <a:fgClr>
              <a:srgbClr val="4E6128"/>
            </a:fgClr>
            <a:bgClr>
              <a:srgbClr val="D6E3BC"/>
            </a:bgClr>
          </a:pattFill>
          <a:ln w="25400">
            <a:solidFill>
              <a:srgbClr val="4E6128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4" name="Oval 37" descr="Wide downward diagonal"/>
          <p:cNvSpPr>
            <a:spLocks noChangeArrowheads="1"/>
          </p:cNvSpPr>
          <p:nvPr/>
        </p:nvSpPr>
        <p:spPr bwMode="auto">
          <a:xfrm>
            <a:off x="7188706" y="27837286"/>
            <a:ext cx="459520" cy="459459"/>
          </a:xfrm>
          <a:prstGeom prst="ellipse">
            <a:avLst/>
          </a:prstGeom>
          <a:pattFill prst="wdDnDiag">
            <a:fgClr>
              <a:srgbClr val="C0504D"/>
            </a:fgClr>
            <a:bgClr>
              <a:srgbClr val="F2DBDB"/>
            </a:bgClr>
          </a:pattFill>
          <a:ln w="25400">
            <a:solidFill>
              <a:srgbClr val="943634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5" name="Oval 38" descr="Wide downward diagonal"/>
          <p:cNvSpPr>
            <a:spLocks noChangeArrowheads="1"/>
          </p:cNvSpPr>
          <p:nvPr/>
        </p:nvSpPr>
        <p:spPr bwMode="auto">
          <a:xfrm>
            <a:off x="7296977" y="27929178"/>
            <a:ext cx="459520" cy="459459"/>
          </a:xfrm>
          <a:prstGeom prst="ellipse">
            <a:avLst/>
          </a:prstGeom>
          <a:pattFill prst="wdDnDiag">
            <a:fgClr>
              <a:srgbClr val="1F497D"/>
            </a:fgClr>
            <a:bgClr>
              <a:srgbClr val="C6D9F1"/>
            </a:bgClr>
          </a:pattFill>
          <a:ln w="25400">
            <a:solidFill>
              <a:srgbClr val="1F497D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6" name="Oval 36" descr="Wide downward diagonal"/>
          <p:cNvSpPr>
            <a:spLocks noChangeArrowheads="1"/>
          </p:cNvSpPr>
          <p:nvPr/>
        </p:nvSpPr>
        <p:spPr bwMode="auto">
          <a:xfrm>
            <a:off x="8391073" y="27712576"/>
            <a:ext cx="459520" cy="459459"/>
          </a:xfrm>
          <a:prstGeom prst="ellipse">
            <a:avLst/>
          </a:prstGeom>
          <a:pattFill prst="wdDnDiag">
            <a:fgClr>
              <a:srgbClr val="4E6128"/>
            </a:fgClr>
            <a:bgClr>
              <a:srgbClr val="D6E3BC"/>
            </a:bgClr>
          </a:pattFill>
          <a:ln w="25400">
            <a:solidFill>
              <a:srgbClr val="4E6128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7" name="Oval 37" descr="Wide downward diagonal"/>
          <p:cNvSpPr>
            <a:spLocks noChangeArrowheads="1"/>
          </p:cNvSpPr>
          <p:nvPr/>
        </p:nvSpPr>
        <p:spPr bwMode="auto">
          <a:xfrm>
            <a:off x="8501621" y="27837286"/>
            <a:ext cx="459520" cy="459459"/>
          </a:xfrm>
          <a:prstGeom prst="ellipse">
            <a:avLst/>
          </a:prstGeom>
          <a:pattFill prst="wdDnDiag">
            <a:fgClr>
              <a:srgbClr val="C0504D"/>
            </a:fgClr>
            <a:bgClr>
              <a:srgbClr val="F2DBDB"/>
            </a:bgClr>
          </a:pattFill>
          <a:ln w="25400">
            <a:solidFill>
              <a:srgbClr val="943634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8" name="Oval 38" descr="Wide downward diagonal"/>
          <p:cNvSpPr>
            <a:spLocks noChangeArrowheads="1"/>
          </p:cNvSpPr>
          <p:nvPr/>
        </p:nvSpPr>
        <p:spPr bwMode="auto">
          <a:xfrm>
            <a:off x="8609892" y="27929178"/>
            <a:ext cx="459520" cy="459459"/>
          </a:xfrm>
          <a:prstGeom prst="ellipse">
            <a:avLst/>
          </a:prstGeom>
          <a:pattFill prst="wdDnDiag">
            <a:fgClr>
              <a:srgbClr val="1F497D"/>
            </a:fgClr>
            <a:bgClr>
              <a:srgbClr val="C6D9F1"/>
            </a:bgClr>
          </a:pattFill>
          <a:ln w="25400">
            <a:solidFill>
              <a:srgbClr val="1F497D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69" name="Straight Connector 68"/>
          <p:cNvCxnSpPr/>
          <p:nvPr/>
        </p:nvCxnSpPr>
        <p:spPr bwMode="auto">
          <a:xfrm>
            <a:off x="6294172" y="30293339"/>
            <a:ext cx="4405652" cy="0"/>
          </a:xfrm>
          <a:prstGeom prst="line">
            <a:avLst/>
          </a:prstGeom>
          <a:ln w="44450">
            <a:solidFill>
              <a:schemeClr val="bg2">
                <a:lumMod val="10000"/>
              </a:schemeClr>
            </a:solidFill>
            <a:headEnd type="arrow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577"/>
          <p:cNvSpPr txBox="1">
            <a:spLocks noChangeArrowheads="1"/>
          </p:cNvSpPr>
          <p:nvPr/>
        </p:nvSpPr>
        <p:spPr bwMode="auto">
          <a:xfrm>
            <a:off x="6970614" y="30383276"/>
            <a:ext cx="3309640" cy="5539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3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000" b="1" dirty="0" smtClean="0">
                <a:solidFill>
                  <a:srgbClr val="FF0000"/>
                </a:solidFill>
              </a:rPr>
              <a:t>Image </a:t>
            </a:r>
            <a:r>
              <a:rPr lang="en-US" sz="3000" b="1" dirty="0">
                <a:solidFill>
                  <a:srgbClr val="FF0000"/>
                </a:solidFill>
              </a:rPr>
              <a:t>Size = </a:t>
            </a:r>
            <a:r>
              <a:rPr lang="en-US" sz="3000" b="1" dirty="0" smtClean="0">
                <a:solidFill>
                  <a:srgbClr val="FF0000"/>
                </a:solidFill>
              </a:rPr>
              <a:t>200</a:t>
            </a:r>
            <a:endParaRPr lang="en-US" sz="3000" b="1" dirty="0">
              <a:solidFill>
                <a:srgbClr val="FF0000"/>
              </a:solidFill>
            </a:endParaRPr>
          </a:p>
        </p:txBody>
      </p:sp>
      <p:sp>
        <p:nvSpPr>
          <p:cNvPr id="71" name="TextBox 581"/>
          <p:cNvSpPr txBox="1">
            <a:spLocks noChangeArrowheads="1"/>
          </p:cNvSpPr>
          <p:nvPr/>
        </p:nvSpPr>
        <p:spPr bwMode="auto">
          <a:xfrm>
            <a:off x="9753600" y="23916753"/>
            <a:ext cx="3287972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3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000" b="1" dirty="0">
                <a:solidFill>
                  <a:srgbClr val="FF0000"/>
                </a:solidFill>
              </a:rPr>
              <a:t>Number </a:t>
            </a:r>
            <a:r>
              <a:rPr lang="en-US" sz="3000" b="1" dirty="0" smtClean="0">
                <a:solidFill>
                  <a:srgbClr val="FF0000"/>
                </a:solidFill>
              </a:rPr>
              <a:t> of output 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000" b="1" dirty="0" smtClean="0">
                <a:solidFill>
                  <a:srgbClr val="FF0000"/>
                </a:solidFill>
              </a:rPr>
              <a:t>channels </a:t>
            </a:r>
            <a:r>
              <a:rPr lang="en-US" sz="3000" b="1" dirty="0">
                <a:solidFill>
                  <a:srgbClr val="FF0000"/>
                </a:solidFill>
              </a:rPr>
              <a:t>= </a:t>
            </a:r>
            <a:r>
              <a:rPr lang="en-US" sz="3000" b="1" dirty="0" smtClean="0">
                <a:solidFill>
                  <a:srgbClr val="FF0000"/>
                </a:solidFill>
              </a:rPr>
              <a:t>8</a:t>
            </a:r>
            <a:endParaRPr lang="en-US" sz="3000" b="1" dirty="0">
              <a:solidFill>
                <a:srgbClr val="FF0000"/>
              </a:solidFill>
            </a:endParaRPr>
          </a:p>
        </p:txBody>
      </p:sp>
      <p:sp>
        <p:nvSpPr>
          <p:cNvPr id="72" name="Oval 27"/>
          <p:cNvSpPr>
            <a:spLocks noChangeArrowheads="1"/>
          </p:cNvSpPr>
          <p:nvPr/>
        </p:nvSpPr>
        <p:spPr bwMode="auto">
          <a:xfrm>
            <a:off x="6797409" y="29284864"/>
            <a:ext cx="460375" cy="4587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73" name="Oval 27"/>
          <p:cNvSpPr>
            <a:spLocks noChangeArrowheads="1"/>
          </p:cNvSpPr>
          <p:nvPr/>
        </p:nvSpPr>
        <p:spPr bwMode="auto">
          <a:xfrm>
            <a:off x="6141772" y="29284864"/>
            <a:ext cx="458787" cy="4587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74" name="Oval 27"/>
          <p:cNvSpPr>
            <a:spLocks noChangeArrowheads="1"/>
          </p:cNvSpPr>
          <p:nvPr/>
        </p:nvSpPr>
        <p:spPr bwMode="auto">
          <a:xfrm>
            <a:off x="8110272" y="29284864"/>
            <a:ext cx="460375" cy="4587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75" name="Oval 27"/>
          <p:cNvSpPr>
            <a:spLocks noChangeArrowheads="1"/>
          </p:cNvSpPr>
          <p:nvPr/>
        </p:nvSpPr>
        <p:spPr bwMode="auto">
          <a:xfrm>
            <a:off x="7454634" y="29284864"/>
            <a:ext cx="458788" cy="4587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76" name="Oval 27"/>
          <p:cNvSpPr>
            <a:spLocks noChangeArrowheads="1"/>
          </p:cNvSpPr>
          <p:nvPr/>
        </p:nvSpPr>
        <p:spPr bwMode="auto">
          <a:xfrm>
            <a:off x="9369159" y="29284864"/>
            <a:ext cx="458788" cy="4587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77" name="Oval 27"/>
          <p:cNvSpPr>
            <a:spLocks noChangeArrowheads="1"/>
          </p:cNvSpPr>
          <p:nvPr/>
        </p:nvSpPr>
        <p:spPr bwMode="auto">
          <a:xfrm>
            <a:off x="8711934" y="29284864"/>
            <a:ext cx="460375" cy="4587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78" name="Oval 27"/>
          <p:cNvSpPr>
            <a:spLocks noChangeArrowheads="1"/>
          </p:cNvSpPr>
          <p:nvPr/>
        </p:nvSpPr>
        <p:spPr bwMode="auto">
          <a:xfrm>
            <a:off x="9970822" y="29284864"/>
            <a:ext cx="460375" cy="4587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79" name="Oval 27"/>
          <p:cNvSpPr>
            <a:spLocks noChangeArrowheads="1"/>
          </p:cNvSpPr>
          <p:nvPr/>
        </p:nvSpPr>
        <p:spPr bwMode="auto">
          <a:xfrm>
            <a:off x="6949809" y="29437264"/>
            <a:ext cx="460375" cy="4587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80" name="Oval 27"/>
          <p:cNvSpPr>
            <a:spLocks noChangeArrowheads="1"/>
          </p:cNvSpPr>
          <p:nvPr/>
        </p:nvSpPr>
        <p:spPr bwMode="auto">
          <a:xfrm>
            <a:off x="6294172" y="29437264"/>
            <a:ext cx="458787" cy="4587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81" name="Oval 27"/>
          <p:cNvSpPr>
            <a:spLocks noChangeArrowheads="1"/>
          </p:cNvSpPr>
          <p:nvPr/>
        </p:nvSpPr>
        <p:spPr bwMode="auto">
          <a:xfrm>
            <a:off x="8262672" y="29437264"/>
            <a:ext cx="460375" cy="4587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82" name="Oval 27"/>
          <p:cNvSpPr>
            <a:spLocks noChangeArrowheads="1"/>
          </p:cNvSpPr>
          <p:nvPr/>
        </p:nvSpPr>
        <p:spPr bwMode="auto">
          <a:xfrm>
            <a:off x="7607034" y="29437264"/>
            <a:ext cx="458788" cy="4587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83" name="Oval 27"/>
          <p:cNvSpPr>
            <a:spLocks noChangeArrowheads="1"/>
          </p:cNvSpPr>
          <p:nvPr/>
        </p:nvSpPr>
        <p:spPr bwMode="auto">
          <a:xfrm>
            <a:off x="9521559" y="29437264"/>
            <a:ext cx="458788" cy="4587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84" name="Oval 27"/>
          <p:cNvSpPr>
            <a:spLocks noChangeArrowheads="1"/>
          </p:cNvSpPr>
          <p:nvPr/>
        </p:nvSpPr>
        <p:spPr bwMode="auto">
          <a:xfrm>
            <a:off x="8864334" y="29437264"/>
            <a:ext cx="460375" cy="4587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85" name="Oval 27"/>
          <p:cNvSpPr>
            <a:spLocks noChangeArrowheads="1"/>
          </p:cNvSpPr>
          <p:nvPr/>
        </p:nvSpPr>
        <p:spPr bwMode="auto">
          <a:xfrm>
            <a:off x="10123222" y="29437264"/>
            <a:ext cx="460375" cy="4587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86" name="TextBox 85"/>
          <p:cNvSpPr txBox="1">
            <a:spLocks noChangeArrowheads="1"/>
          </p:cNvSpPr>
          <p:nvPr/>
        </p:nvSpPr>
        <p:spPr bwMode="auto">
          <a:xfrm>
            <a:off x="11190028" y="28933451"/>
            <a:ext cx="3287972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3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000" b="1" dirty="0">
                <a:solidFill>
                  <a:srgbClr val="FF0000"/>
                </a:solidFill>
              </a:rPr>
              <a:t>Number </a:t>
            </a:r>
            <a:r>
              <a:rPr lang="en-US" sz="3000" b="1" dirty="0" smtClean="0">
                <a:solidFill>
                  <a:srgbClr val="FF0000"/>
                </a:solidFill>
              </a:rPr>
              <a:t> of input 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000" b="1" dirty="0" smtClean="0">
                <a:solidFill>
                  <a:srgbClr val="FF0000"/>
                </a:solidFill>
              </a:rPr>
              <a:t>channels </a:t>
            </a:r>
            <a:r>
              <a:rPr lang="en-US" sz="3000" b="1" dirty="0">
                <a:solidFill>
                  <a:srgbClr val="FF0000"/>
                </a:solidFill>
              </a:rPr>
              <a:t>= 3</a:t>
            </a:r>
          </a:p>
        </p:txBody>
      </p:sp>
      <p:cxnSp>
        <p:nvCxnSpPr>
          <p:cNvPr id="87" name="Straight Connector 86"/>
          <p:cNvCxnSpPr/>
          <p:nvPr/>
        </p:nvCxnSpPr>
        <p:spPr bwMode="auto">
          <a:xfrm>
            <a:off x="10481716" y="29067376"/>
            <a:ext cx="620712" cy="739775"/>
          </a:xfrm>
          <a:prstGeom prst="line">
            <a:avLst/>
          </a:prstGeom>
          <a:ln w="44450">
            <a:solidFill>
              <a:schemeClr val="bg2">
                <a:lumMod val="10000"/>
              </a:schemeClr>
            </a:solidFill>
            <a:headEnd type="arrow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 bwMode="auto">
          <a:xfrm flipH="1" flipV="1">
            <a:off x="5486400" y="24297753"/>
            <a:ext cx="17707" cy="5509398"/>
          </a:xfrm>
          <a:prstGeom prst="line">
            <a:avLst/>
          </a:prstGeom>
          <a:ln w="44450">
            <a:solidFill>
              <a:schemeClr val="bg2">
                <a:lumMod val="10000"/>
              </a:schemeClr>
            </a:solidFill>
            <a:headEnd type="arrow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577"/>
          <p:cNvSpPr txBox="1">
            <a:spLocks noChangeArrowheads="1"/>
          </p:cNvSpPr>
          <p:nvPr/>
        </p:nvSpPr>
        <p:spPr bwMode="auto">
          <a:xfrm rot="16200000">
            <a:off x="4307501" y="27698367"/>
            <a:ext cx="1916245" cy="5539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3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000" b="1" dirty="0" smtClean="0">
                <a:solidFill>
                  <a:prstClr val="white"/>
                </a:solidFill>
              </a:rPr>
              <a:t>One layer</a:t>
            </a:r>
            <a:endParaRPr lang="en-US" sz="3000" b="1" dirty="0">
              <a:solidFill>
                <a:prstClr val="white"/>
              </a:solidFill>
            </a:endParaRPr>
          </a:p>
        </p:txBody>
      </p:sp>
      <p:cxnSp>
        <p:nvCxnSpPr>
          <p:cNvPr id="90" name="Straight Connector 89"/>
          <p:cNvCxnSpPr/>
          <p:nvPr/>
        </p:nvCxnSpPr>
        <p:spPr bwMode="auto">
          <a:xfrm>
            <a:off x="8605052" y="28941022"/>
            <a:ext cx="1641475" cy="0"/>
          </a:xfrm>
          <a:prstGeom prst="line">
            <a:avLst/>
          </a:prstGeom>
          <a:ln w="44450">
            <a:solidFill>
              <a:schemeClr val="bg2">
                <a:lumMod val="10000"/>
              </a:schemeClr>
            </a:solidFill>
            <a:headEnd type="arrow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577"/>
          <p:cNvSpPr txBox="1">
            <a:spLocks noChangeArrowheads="1"/>
          </p:cNvSpPr>
          <p:nvPr/>
        </p:nvSpPr>
        <p:spPr bwMode="auto">
          <a:xfrm>
            <a:off x="8414093" y="28411935"/>
            <a:ext cx="3309640" cy="5539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3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000" b="1" dirty="0" smtClean="0">
                <a:solidFill>
                  <a:srgbClr val="FF0000"/>
                </a:solidFill>
              </a:rPr>
              <a:t>RF size = 18</a:t>
            </a:r>
            <a:endParaRPr lang="en-US" sz="3000" b="1" dirty="0">
              <a:solidFill>
                <a:srgbClr val="FF0000"/>
              </a:solidFill>
            </a:endParaRPr>
          </a:p>
        </p:txBody>
      </p:sp>
      <p:cxnSp>
        <p:nvCxnSpPr>
          <p:cNvPr id="92" name="Straight Arrow Connector 91"/>
          <p:cNvCxnSpPr/>
          <p:nvPr/>
        </p:nvCxnSpPr>
        <p:spPr>
          <a:xfrm flipV="1">
            <a:off x="8236744" y="21935553"/>
            <a:ext cx="0" cy="736836"/>
          </a:xfrm>
          <a:prstGeom prst="straightConnector1">
            <a:avLst/>
          </a:prstGeom>
          <a:ln w="635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3" name="TextBox 581"/>
          <p:cNvSpPr txBox="1">
            <a:spLocks noChangeArrowheads="1"/>
          </p:cNvSpPr>
          <p:nvPr/>
        </p:nvSpPr>
        <p:spPr bwMode="auto">
          <a:xfrm>
            <a:off x="5607218" y="22849953"/>
            <a:ext cx="5670382" cy="10248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3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000" b="1" dirty="0" smtClean="0">
                <a:solidFill>
                  <a:prstClr val="white"/>
                </a:solidFill>
              </a:rPr>
              <a:t>Input to another layer above 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000" b="1" dirty="0">
                <a:solidFill>
                  <a:prstClr val="white"/>
                </a:solidFill>
              </a:rPr>
              <a:t> </a:t>
            </a:r>
            <a:r>
              <a:rPr lang="en-US" sz="3000" b="1" dirty="0" smtClean="0">
                <a:solidFill>
                  <a:prstClr val="white"/>
                </a:solidFill>
              </a:rPr>
              <a:t>   (image with 8 channels)</a:t>
            </a:r>
            <a:endParaRPr lang="en-US" sz="3000" b="1" dirty="0">
              <a:solidFill>
                <a:prstClr val="white"/>
              </a:solidFill>
            </a:endParaRPr>
          </a:p>
        </p:txBody>
      </p:sp>
      <p:sp>
        <p:nvSpPr>
          <p:cNvPr id="94" name="TextBox 577"/>
          <p:cNvSpPr txBox="1">
            <a:spLocks noChangeArrowheads="1"/>
          </p:cNvSpPr>
          <p:nvPr/>
        </p:nvSpPr>
        <p:spPr bwMode="auto">
          <a:xfrm>
            <a:off x="5602476" y="28263213"/>
            <a:ext cx="773793" cy="5539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3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000" b="1" dirty="0">
                <a:solidFill>
                  <a:prstClr val="white"/>
                </a:solidFill>
              </a:rPr>
              <a:t>W</a:t>
            </a:r>
          </a:p>
        </p:txBody>
      </p:sp>
      <p:sp>
        <p:nvSpPr>
          <p:cNvPr id="95" name="TextBox 577"/>
          <p:cNvSpPr txBox="1">
            <a:spLocks noChangeArrowheads="1"/>
          </p:cNvSpPr>
          <p:nvPr/>
        </p:nvSpPr>
        <p:spPr bwMode="auto">
          <a:xfrm>
            <a:off x="5591540" y="26802890"/>
            <a:ext cx="773793" cy="5539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3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000" b="1" dirty="0" smtClean="0">
                <a:solidFill>
                  <a:prstClr val="white"/>
                </a:solidFill>
              </a:rPr>
              <a:t>H</a:t>
            </a:r>
            <a:endParaRPr lang="en-US" sz="3000" b="1" dirty="0">
              <a:solidFill>
                <a:prstClr val="white"/>
              </a:solidFill>
            </a:endParaRPr>
          </a:p>
        </p:txBody>
      </p:sp>
      <p:sp>
        <p:nvSpPr>
          <p:cNvPr id="96" name="Oval 48"/>
          <p:cNvSpPr>
            <a:spLocks noChangeArrowheads="1"/>
          </p:cNvSpPr>
          <p:nvPr/>
        </p:nvSpPr>
        <p:spPr bwMode="auto">
          <a:xfrm>
            <a:off x="8153400" y="24202828"/>
            <a:ext cx="459520" cy="459459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97" name="Straight Arrow Connector 96"/>
          <p:cNvCxnSpPr>
            <a:stCxn id="52" idx="0"/>
            <a:endCxn id="103" idx="4"/>
          </p:cNvCxnSpPr>
          <p:nvPr/>
        </p:nvCxnSpPr>
        <p:spPr bwMode="auto">
          <a:xfrm flipV="1">
            <a:off x="7309056" y="24771152"/>
            <a:ext cx="1183277" cy="1206419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>
            <a:stCxn id="52" idx="0"/>
            <a:endCxn id="102" idx="4"/>
          </p:cNvCxnSpPr>
          <p:nvPr/>
        </p:nvCxnSpPr>
        <p:spPr bwMode="auto">
          <a:xfrm flipV="1">
            <a:off x="7309056" y="24771152"/>
            <a:ext cx="572149" cy="1206419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>
            <a:stCxn id="55" idx="0"/>
            <a:endCxn id="103" idx="4"/>
          </p:cNvCxnSpPr>
          <p:nvPr/>
        </p:nvCxnSpPr>
        <p:spPr bwMode="auto">
          <a:xfrm flipV="1">
            <a:off x="7965514" y="24771152"/>
            <a:ext cx="526819" cy="1206419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>
            <a:stCxn id="55" idx="0"/>
            <a:endCxn id="102" idx="4"/>
          </p:cNvCxnSpPr>
          <p:nvPr/>
        </p:nvCxnSpPr>
        <p:spPr bwMode="auto">
          <a:xfrm flipH="1" flipV="1">
            <a:off x="7881205" y="24771152"/>
            <a:ext cx="84309" cy="1206419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>
            <a:stCxn id="5" idx="0"/>
            <a:endCxn id="103" idx="4"/>
          </p:cNvCxnSpPr>
          <p:nvPr/>
        </p:nvCxnSpPr>
        <p:spPr bwMode="auto">
          <a:xfrm flipH="1" flipV="1">
            <a:off x="8492333" y="24771152"/>
            <a:ext cx="74934" cy="1206419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Oval 24"/>
          <p:cNvSpPr>
            <a:spLocks noChangeArrowheads="1"/>
          </p:cNvSpPr>
          <p:nvPr/>
        </p:nvSpPr>
        <p:spPr bwMode="auto">
          <a:xfrm>
            <a:off x="7651017" y="24312365"/>
            <a:ext cx="460375" cy="458787"/>
          </a:xfrm>
          <a:prstGeom prst="ellipse">
            <a:avLst/>
          </a:prstGeom>
          <a:solidFill>
            <a:srgbClr val="8064A2"/>
          </a:solidFill>
          <a:ln w="25400">
            <a:solidFill>
              <a:srgbClr val="3F3151"/>
            </a:solidFill>
            <a:round/>
            <a:headEnd/>
            <a:tailEnd/>
          </a:ln>
          <a:effectLst>
            <a:outerShdw blurRad="63500" dist="29783" dir="3885598" algn="ctr" rotWithShape="0">
              <a:srgbClr val="3F3151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03" name="Oval 24"/>
          <p:cNvSpPr>
            <a:spLocks noChangeArrowheads="1"/>
          </p:cNvSpPr>
          <p:nvPr/>
        </p:nvSpPr>
        <p:spPr bwMode="auto">
          <a:xfrm>
            <a:off x="8262145" y="24312365"/>
            <a:ext cx="460375" cy="458787"/>
          </a:xfrm>
          <a:prstGeom prst="ellipse">
            <a:avLst/>
          </a:prstGeom>
          <a:solidFill>
            <a:srgbClr val="8064A2"/>
          </a:solidFill>
          <a:ln w="25400">
            <a:solidFill>
              <a:srgbClr val="3F3151"/>
            </a:solidFill>
            <a:round/>
            <a:headEnd/>
            <a:tailEnd/>
          </a:ln>
          <a:effectLst>
            <a:outerShdw blurRad="63500" dist="29783" dir="3885598" algn="ctr" rotWithShape="0">
              <a:srgbClr val="3F3151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04" name="Oval 48"/>
          <p:cNvSpPr>
            <a:spLocks noChangeArrowheads="1"/>
          </p:cNvSpPr>
          <p:nvPr/>
        </p:nvSpPr>
        <p:spPr bwMode="auto">
          <a:xfrm>
            <a:off x="7542182" y="24202828"/>
            <a:ext cx="459520" cy="459459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05" name="Oval 49"/>
          <p:cNvSpPr>
            <a:spLocks noChangeArrowheads="1"/>
          </p:cNvSpPr>
          <p:nvPr/>
        </p:nvSpPr>
        <p:spPr bwMode="auto">
          <a:xfrm>
            <a:off x="7651591" y="24312223"/>
            <a:ext cx="459520" cy="459459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06" name="Oval 49"/>
          <p:cNvSpPr>
            <a:spLocks noChangeArrowheads="1"/>
          </p:cNvSpPr>
          <p:nvPr/>
        </p:nvSpPr>
        <p:spPr bwMode="auto">
          <a:xfrm>
            <a:off x="8262809" y="24312223"/>
            <a:ext cx="459520" cy="459459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107" name="Straight Connector 106"/>
          <p:cNvCxnSpPr/>
          <p:nvPr/>
        </p:nvCxnSpPr>
        <p:spPr bwMode="auto">
          <a:xfrm>
            <a:off x="8839200" y="24221553"/>
            <a:ext cx="579756" cy="648613"/>
          </a:xfrm>
          <a:prstGeom prst="line">
            <a:avLst/>
          </a:prstGeom>
          <a:ln w="44450">
            <a:solidFill>
              <a:schemeClr val="bg2">
                <a:lumMod val="10000"/>
              </a:schemeClr>
            </a:solidFill>
            <a:headEnd type="arrow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/>
          <p:cNvCxnSpPr>
            <a:stCxn id="5" idx="0"/>
            <a:endCxn id="102" idx="4"/>
          </p:cNvCxnSpPr>
          <p:nvPr/>
        </p:nvCxnSpPr>
        <p:spPr bwMode="auto">
          <a:xfrm flipH="1" flipV="1">
            <a:off x="7881205" y="24771152"/>
            <a:ext cx="686062" cy="1206419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Oval 50"/>
          <p:cNvSpPr>
            <a:spLocks noChangeArrowheads="1"/>
          </p:cNvSpPr>
          <p:nvPr/>
        </p:nvSpPr>
        <p:spPr bwMode="auto">
          <a:xfrm>
            <a:off x="8374539" y="24450153"/>
            <a:ext cx="459520" cy="459459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10" name="Oval 50"/>
          <p:cNvSpPr>
            <a:spLocks noChangeArrowheads="1"/>
          </p:cNvSpPr>
          <p:nvPr/>
        </p:nvSpPr>
        <p:spPr bwMode="auto">
          <a:xfrm>
            <a:off x="7755474" y="24450153"/>
            <a:ext cx="459520" cy="459459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111" name="Straight Connector 110"/>
          <p:cNvCxnSpPr/>
          <p:nvPr/>
        </p:nvCxnSpPr>
        <p:spPr bwMode="auto">
          <a:xfrm>
            <a:off x="7239000" y="25821753"/>
            <a:ext cx="1600200" cy="0"/>
          </a:xfrm>
          <a:prstGeom prst="line">
            <a:avLst/>
          </a:prstGeom>
          <a:ln w="44450">
            <a:solidFill>
              <a:schemeClr val="bg2">
                <a:lumMod val="10000"/>
              </a:schemeClr>
            </a:solidFill>
            <a:headEnd type="arrow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577"/>
          <p:cNvSpPr txBox="1">
            <a:spLocks noChangeArrowheads="1"/>
          </p:cNvSpPr>
          <p:nvPr/>
        </p:nvSpPr>
        <p:spPr bwMode="auto">
          <a:xfrm>
            <a:off x="7924800" y="25212153"/>
            <a:ext cx="3309640" cy="5539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3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000" b="1" dirty="0" smtClean="0">
                <a:solidFill>
                  <a:srgbClr val="FF0000"/>
                </a:solidFill>
              </a:rPr>
              <a:t>LCN </a:t>
            </a:r>
            <a:r>
              <a:rPr lang="en-US" sz="3000" b="1" dirty="0">
                <a:solidFill>
                  <a:srgbClr val="FF0000"/>
                </a:solidFill>
              </a:rPr>
              <a:t>Size = </a:t>
            </a:r>
            <a:r>
              <a:rPr lang="en-US" sz="3000" b="1" dirty="0" smtClean="0">
                <a:solidFill>
                  <a:srgbClr val="FF0000"/>
                </a:solidFill>
              </a:rPr>
              <a:t>5</a:t>
            </a:r>
            <a:endParaRPr lang="en-US" sz="3000" b="1" dirty="0">
              <a:solidFill>
                <a:srgbClr val="FF0000"/>
              </a:solidFill>
            </a:endParaRPr>
          </a:p>
        </p:txBody>
      </p:sp>
      <p:sp>
        <p:nvSpPr>
          <p:cNvPr id="113" name="Oval 24"/>
          <p:cNvSpPr>
            <a:spLocks noChangeArrowheads="1"/>
          </p:cNvSpPr>
          <p:nvPr/>
        </p:nvSpPr>
        <p:spPr bwMode="auto">
          <a:xfrm>
            <a:off x="7039097" y="24331091"/>
            <a:ext cx="460375" cy="458787"/>
          </a:xfrm>
          <a:prstGeom prst="ellipse">
            <a:avLst/>
          </a:prstGeom>
          <a:solidFill>
            <a:srgbClr val="8064A2"/>
          </a:solidFill>
          <a:ln w="25400">
            <a:solidFill>
              <a:srgbClr val="3F3151"/>
            </a:solidFill>
            <a:round/>
            <a:headEnd/>
            <a:tailEnd/>
          </a:ln>
          <a:effectLst>
            <a:outerShdw blurRad="63500" dist="29783" dir="3885598" algn="ctr" rotWithShape="0">
              <a:srgbClr val="3F3151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4" name="Oval 48"/>
          <p:cNvSpPr>
            <a:spLocks noChangeArrowheads="1"/>
          </p:cNvSpPr>
          <p:nvPr/>
        </p:nvSpPr>
        <p:spPr bwMode="auto">
          <a:xfrm>
            <a:off x="6930262" y="24221554"/>
            <a:ext cx="459520" cy="459459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15" name="Oval 49"/>
          <p:cNvSpPr>
            <a:spLocks noChangeArrowheads="1"/>
          </p:cNvSpPr>
          <p:nvPr/>
        </p:nvSpPr>
        <p:spPr bwMode="auto">
          <a:xfrm>
            <a:off x="7039671" y="24330949"/>
            <a:ext cx="459520" cy="459459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116" name="Straight Arrow Connector 115"/>
          <p:cNvCxnSpPr>
            <a:stCxn id="52" idx="0"/>
            <a:endCxn id="113" idx="4"/>
          </p:cNvCxnSpPr>
          <p:nvPr/>
        </p:nvCxnSpPr>
        <p:spPr bwMode="auto">
          <a:xfrm flipH="1" flipV="1">
            <a:off x="7269285" y="24789878"/>
            <a:ext cx="39771" cy="1187693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>
            <a:stCxn id="33" idx="0"/>
            <a:endCxn id="113" idx="4"/>
          </p:cNvCxnSpPr>
          <p:nvPr/>
        </p:nvCxnSpPr>
        <p:spPr bwMode="auto">
          <a:xfrm flipH="1" flipV="1">
            <a:off x="7269285" y="24789878"/>
            <a:ext cx="695955" cy="1187692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>
            <a:stCxn id="5" idx="0"/>
            <a:endCxn id="115" idx="4"/>
          </p:cNvCxnSpPr>
          <p:nvPr/>
        </p:nvCxnSpPr>
        <p:spPr bwMode="auto">
          <a:xfrm flipH="1" flipV="1">
            <a:off x="7269431" y="24790408"/>
            <a:ext cx="1297836" cy="1187163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Oval 50"/>
          <p:cNvSpPr>
            <a:spLocks noChangeArrowheads="1"/>
          </p:cNvSpPr>
          <p:nvPr/>
        </p:nvSpPr>
        <p:spPr bwMode="auto">
          <a:xfrm>
            <a:off x="7160480" y="24450153"/>
            <a:ext cx="459520" cy="459459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20" name="Oval 28" descr="Large grid"/>
          <p:cNvSpPr>
            <a:spLocks noChangeArrowheads="1"/>
          </p:cNvSpPr>
          <p:nvPr/>
        </p:nvSpPr>
        <p:spPr bwMode="auto">
          <a:xfrm>
            <a:off x="6409399" y="27736800"/>
            <a:ext cx="459520" cy="459459"/>
          </a:xfrm>
          <a:prstGeom prst="ellipse">
            <a:avLst/>
          </a:prstGeom>
          <a:pattFill prst="lgGrid">
            <a:fgClr>
              <a:srgbClr val="4E6128"/>
            </a:fgClr>
            <a:bgClr>
              <a:srgbClr val="D6E3BC"/>
            </a:bgClr>
          </a:pattFill>
          <a:ln w="25400">
            <a:solidFill>
              <a:srgbClr val="4E6128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1" name="Oval 30" descr="Large grid"/>
          <p:cNvSpPr>
            <a:spLocks noChangeArrowheads="1"/>
          </p:cNvSpPr>
          <p:nvPr/>
        </p:nvSpPr>
        <p:spPr bwMode="auto">
          <a:xfrm>
            <a:off x="6510830" y="27861510"/>
            <a:ext cx="459520" cy="459459"/>
          </a:xfrm>
          <a:prstGeom prst="ellipse">
            <a:avLst/>
          </a:prstGeom>
          <a:pattFill prst="lgGrid">
            <a:fgClr>
              <a:srgbClr val="C0504D"/>
            </a:fgClr>
            <a:bgClr>
              <a:srgbClr val="F2DBDB"/>
            </a:bgClr>
          </a:pattFill>
          <a:ln w="25400">
            <a:solidFill>
              <a:srgbClr val="943634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2" name="Oval 31" descr="Large grid"/>
          <p:cNvSpPr>
            <a:spLocks noChangeArrowheads="1"/>
          </p:cNvSpPr>
          <p:nvPr/>
        </p:nvSpPr>
        <p:spPr bwMode="auto">
          <a:xfrm>
            <a:off x="6621380" y="27953402"/>
            <a:ext cx="459520" cy="459459"/>
          </a:xfrm>
          <a:prstGeom prst="ellipse">
            <a:avLst/>
          </a:prstGeom>
          <a:pattFill prst="lgGrid">
            <a:fgClr>
              <a:srgbClr val="1F497D"/>
            </a:fgClr>
            <a:bgClr>
              <a:srgbClr val="C6D9F1"/>
            </a:bgClr>
          </a:pattFill>
          <a:ln w="25400">
            <a:solidFill>
              <a:srgbClr val="1F497D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3" name="Oval 36" descr="Wide downward diagonal"/>
          <p:cNvSpPr>
            <a:spLocks noChangeArrowheads="1"/>
          </p:cNvSpPr>
          <p:nvPr/>
        </p:nvSpPr>
        <p:spPr bwMode="auto">
          <a:xfrm>
            <a:off x="6408261" y="27741176"/>
            <a:ext cx="459520" cy="459459"/>
          </a:xfrm>
          <a:prstGeom prst="ellipse">
            <a:avLst/>
          </a:prstGeom>
          <a:pattFill prst="wdDnDiag">
            <a:fgClr>
              <a:srgbClr val="4E6128"/>
            </a:fgClr>
            <a:bgClr>
              <a:srgbClr val="D6E3BC"/>
            </a:bgClr>
          </a:pattFill>
          <a:ln w="25400">
            <a:solidFill>
              <a:srgbClr val="4E6128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4" name="Oval 37" descr="Wide downward diagonal"/>
          <p:cNvSpPr>
            <a:spLocks noChangeArrowheads="1"/>
          </p:cNvSpPr>
          <p:nvPr/>
        </p:nvSpPr>
        <p:spPr bwMode="auto">
          <a:xfrm>
            <a:off x="6518809" y="27865886"/>
            <a:ext cx="459520" cy="459459"/>
          </a:xfrm>
          <a:prstGeom prst="ellipse">
            <a:avLst/>
          </a:prstGeom>
          <a:pattFill prst="wdDnDiag">
            <a:fgClr>
              <a:srgbClr val="C0504D"/>
            </a:fgClr>
            <a:bgClr>
              <a:srgbClr val="F2DBDB"/>
            </a:bgClr>
          </a:pattFill>
          <a:ln w="25400">
            <a:solidFill>
              <a:srgbClr val="943634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5" name="Oval 38" descr="Wide downward diagonal"/>
          <p:cNvSpPr>
            <a:spLocks noChangeArrowheads="1"/>
          </p:cNvSpPr>
          <p:nvPr/>
        </p:nvSpPr>
        <p:spPr bwMode="auto">
          <a:xfrm>
            <a:off x="6627080" y="27957778"/>
            <a:ext cx="459520" cy="459459"/>
          </a:xfrm>
          <a:prstGeom prst="ellipse">
            <a:avLst/>
          </a:prstGeom>
          <a:pattFill prst="wdDnDiag">
            <a:fgClr>
              <a:srgbClr val="1F497D"/>
            </a:fgClr>
            <a:bgClr>
              <a:srgbClr val="C6D9F1"/>
            </a:bgClr>
          </a:pattFill>
          <a:ln w="25400">
            <a:solidFill>
              <a:srgbClr val="1F497D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6" name="Oval 28" descr="Large grid"/>
          <p:cNvSpPr>
            <a:spLocks noChangeArrowheads="1"/>
          </p:cNvSpPr>
          <p:nvPr/>
        </p:nvSpPr>
        <p:spPr bwMode="auto">
          <a:xfrm>
            <a:off x="7704799" y="27736800"/>
            <a:ext cx="459520" cy="459459"/>
          </a:xfrm>
          <a:prstGeom prst="ellipse">
            <a:avLst/>
          </a:prstGeom>
          <a:pattFill prst="lgGrid">
            <a:fgClr>
              <a:srgbClr val="4E6128"/>
            </a:fgClr>
            <a:bgClr>
              <a:srgbClr val="D6E3BC"/>
            </a:bgClr>
          </a:pattFill>
          <a:ln w="25400">
            <a:solidFill>
              <a:srgbClr val="4E6128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7" name="Oval 30" descr="Large grid"/>
          <p:cNvSpPr>
            <a:spLocks noChangeArrowheads="1"/>
          </p:cNvSpPr>
          <p:nvPr/>
        </p:nvSpPr>
        <p:spPr bwMode="auto">
          <a:xfrm>
            <a:off x="7806230" y="27861510"/>
            <a:ext cx="459520" cy="459459"/>
          </a:xfrm>
          <a:prstGeom prst="ellipse">
            <a:avLst/>
          </a:prstGeom>
          <a:pattFill prst="lgGrid">
            <a:fgClr>
              <a:srgbClr val="C0504D"/>
            </a:fgClr>
            <a:bgClr>
              <a:srgbClr val="F2DBDB"/>
            </a:bgClr>
          </a:pattFill>
          <a:ln w="25400">
            <a:solidFill>
              <a:srgbClr val="943634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8" name="Oval 31" descr="Large grid"/>
          <p:cNvSpPr>
            <a:spLocks noChangeArrowheads="1"/>
          </p:cNvSpPr>
          <p:nvPr/>
        </p:nvSpPr>
        <p:spPr bwMode="auto">
          <a:xfrm>
            <a:off x="7916780" y="27953402"/>
            <a:ext cx="459520" cy="459459"/>
          </a:xfrm>
          <a:prstGeom prst="ellipse">
            <a:avLst/>
          </a:prstGeom>
          <a:pattFill prst="lgGrid">
            <a:fgClr>
              <a:srgbClr val="1F497D"/>
            </a:fgClr>
            <a:bgClr>
              <a:srgbClr val="C6D9F1"/>
            </a:bgClr>
          </a:pattFill>
          <a:ln w="25400">
            <a:solidFill>
              <a:srgbClr val="1F497D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9" name="Oval 36" descr="Wide downward diagonal"/>
          <p:cNvSpPr>
            <a:spLocks noChangeArrowheads="1"/>
          </p:cNvSpPr>
          <p:nvPr/>
        </p:nvSpPr>
        <p:spPr bwMode="auto">
          <a:xfrm>
            <a:off x="7703661" y="27741176"/>
            <a:ext cx="459520" cy="459459"/>
          </a:xfrm>
          <a:prstGeom prst="ellipse">
            <a:avLst/>
          </a:prstGeom>
          <a:pattFill prst="wdDnDiag">
            <a:fgClr>
              <a:srgbClr val="4E6128"/>
            </a:fgClr>
            <a:bgClr>
              <a:srgbClr val="D6E3BC"/>
            </a:bgClr>
          </a:pattFill>
          <a:ln w="25400">
            <a:solidFill>
              <a:srgbClr val="4E6128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30" name="Oval 37" descr="Wide downward diagonal"/>
          <p:cNvSpPr>
            <a:spLocks noChangeArrowheads="1"/>
          </p:cNvSpPr>
          <p:nvPr/>
        </p:nvSpPr>
        <p:spPr bwMode="auto">
          <a:xfrm>
            <a:off x="7814209" y="27865886"/>
            <a:ext cx="459520" cy="459459"/>
          </a:xfrm>
          <a:prstGeom prst="ellipse">
            <a:avLst/>
          </a:prstGeom>
          <a:pattFill prst="wdDnDiag">
            <a:fgClr>
              <a:srgbClr val="C0504D"/>
            </a:fgClr>
            <a:bgClr>
              <a:srgbClr val="F2DBDB"/>
            </a:bgClr>
          </a:pattFill>
          <a:ln w="25400">
            <a:solidFill>
              <a:srgbClr val="943634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31" name="Oval 38" descr="Wide downward diagonal"/>
          <p:cNvSpPr>
            <a:spLocks noChangeArrowheads="1"/>
          </p:cNvSpPr>
          <p:nvPr/>
        </p:nvSpPr>
        <p:spPr bwMode="auto">
          <a:xfrm>
            <a:off x="7922480" y="27957778"/>
            <a:ext cx="459520" cy="459459"/>
          </a:xfrm>
          <a:prstGeom prst="ellipse">
            <a:avLst/>
          </a:prstGeom>
          <a:pattFill prst="wdDnDiag">
            <a:fgClr>
              <a:srgbClr val="1F497D"/>
            </a:fgClr>
            <a:bgClr>
              <a:srgbClr val="C6D9F1"/>
            </a:bgClr>
          </a:pattFill>
          <a:ln w="25400">
            <a:solidFill>
              <a:srgbClr val="1F497D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32" name="Oval 28" descr="Large grid"/>
          <p:cNvSpPr>
            <a:spLocks noChangeArrowheads="1"/>
          </p:cNvSpPr>
          <p:nvPr/>
        </p:nvSpPr>
        <p:spPr bwMode="auto">
          <a:xfrm>
            <a:off x="9076399" y="27736800"/>
            <a:ext cx="459520" cy="459459"/>
          </a:xfrm>
          <a:prstGeom prst="ellipse">
            <a:avLst/>
          </a:prstGeom>
          <a:pattFill prst="lgGrid">
            <a:fgClr>
              <a:srgbClr val="4E6128"/>
            </a:fgClr>
            <a:bgClr>
              <a:srgbClr val="D6E3BC"/>
            </a:bgClr>
          </a:pattFill>
          <a:ln w="25400">
            <a:solidFill>
              <a:srgbClr val="4E6128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33" name="Oval 30" descr="Large grid"/>
          <p:cNvSpPr>
            <a:spLocks noChangeArrowheads="1"/>
          </p:cNvSpPr>
          <p:nvPr/>
        </p:nvSpPr>
        <p:spPr bwMode="auto">
          <a:xfrm>
            <a:off x="9177830" y="27861510"/>
            <a:ext cx="459520" cy="459459"/>
          </a:xfrm>
          <a:prstGeom prst="ellipse">
            <a:avLst/>
          </a:prstGeom>
          <a:pattFill prst="lgGrid">
            <a:fgClr>
              <a:srgbClr val="C0504D"/>
            </a:fgClr>
            <a:bgClr>
              <a:srgbClr val="F2DBDB"/>
            </a:bgClr>
          </a:pattFill>
          <a:ln w="25400">
            <a:solidFill>
              <a:srgbClr val="943634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34" name="Oval 31" descr="Large grid"/>
          <p:cNvSpPr>
            <a:spLocks noChangeArrowheads="1"/>
          </p:cNvSpPr>
          <p:nvPr/>
        </p:nvSpPr>
        <p:spPr bwMode="auto">
          <a:xfrm>
            <a:off x="9288380" y="27953402"/>
            <a:ext cx="459520" cy="459459"/>
          </a:xfrm>
          <a:prstGeom prst="ellipse">
            <a:avLst/>
          </a:prstGeom>
          <a:pattFill prst="lgGrid">
            <a:fgClr>
              <a:srgbClr val="1F497D"/>
            </a:fgClr>
            <a:bgClr>
              <a:srgbClr val="C6D9F1"/>
            </a:bgClr>
          </a:pattFill>
          <a:ln w="25400">
            <a:solidFill>
              <a:srgbClr val="1F497D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35" name="Oval 36" descr="Wide downward diagonal"/>
          <p:cNvSpPr>
            <a:spLocks noChangeArrowheads="1"/>
          </p:cNvSpPr>
          <p:nvPr/>
        </p:nvSpPr>
        <p:spPr bwMode="auto">
          <a:xfrm>
            <a:off x="9075261" y="27741176"/>
            <a:ext cx="459520" cy="459459"/>
          </a:xfrm>
          <a:prstGeom prst="ellipse">
            <a:avLst/>
          </a:prstGeom>
          <a:pattFill prst="wdDnDiag">
            <a:fgClr>
              <a:srgbClr val="4E6128"/>
            </a:fgClr>
            <a:bgClr>
              <a:srgbClr val="D6E3BC"/>
            </a:bgClr>
          </a:pattFill>
          <a:ln w="25400">
            <a:solidFill>
              <a:srgbClr val="4E6128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36" name="Oval 37" descr="Wide downward diagonal"/>
          <p:cNvSpPr>
            <a:spLocks noChangeArrowheads="1"/>
          </p:cNvSpPr>
          <p:nvPr/>
        </p:nvSpPr>
        <p:spPr bwMode="auto">
          <a:xfrm>
            <a:off x="9185809" y="27865886"/>
            <a:ext cx="459520" cy="459459"/>
          </a:xfrm>
          <a:prstGeom prst="ellipse">
            <a:avLst/>
          </a:prstGeom>
          <a:pattFill prst="wdDnDiag">
            <a:fgClr>
              <a:srgbClr val="C0504D"/>
            </a:fgClr>
            <a:bgClr>
              <a:srgbClr val="F2DBDB"/>
            </a:bgClr>
          </a:pattFill>
          <a:ln w="25400">
            <a:solidFill>
              <a:srgbClr val="943634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37" name="Oval 38" descr="Wide downward diagonal"/>
          <p:cNvSpPr>
            <a:spLocks noChangeArrowheads="1"/>
          </p:cNvSpPr>
          <p:nvPr/>
        </p:nvSpPr>
        <p:spPr bwMode="auto">
          <a:xfrm>
            <a:off x="9294080" y="27957778"/>
            <a:ext cx="459520" cy="459459"/>
          </a:xfrm>
          <a:prstGeom prst="ellipse">
            <a:avLst/>
          </a:prstGeom>
          <a:pattFill prst="wdDnDiag">
            <a:fgClr>
              <a:srgbClr val="1F497D"/>
            </a:fgClr>
            <a:bgClr>
              <a:srgbClr val="C6D9F1"/>
            </a:bgClr>
          </a:pattFill>
          <a:ln w="25400">
            <a:solidFill>
              <a:srgbClr val="1F497D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51" name="Picture 150" descr="concept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3382" y="4112462"/>
            <a:ext cx="6858000" cy="812800"/>
          </a:xfrm>
          <a:prstGeom prst="rect">
            <a:avLst/>
          </a:prstGeom>
        </p:spPr>
      </p:pic>
      <p:pic>
        <p:nvPicPr>
          <p:cNvPr id="152" name="Picture 151" descr="concept4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39"/>
          <a:stretch/>
        </p:blipFill>
        <p:spPr>
          <a:xfrm>
            <a:off x="1599232" y="5141876"/>
            <a:ext cx="6858000" cy="846343"/>
          </a:xfrm>
          <a:prstGeom prst="rect">
            <a:avLst/>
          </a:prstGeom>
        </p:spPr>
      </p:pic>
      <p:pic>
        <p:nvPicPr>
          <p:cNvPr id="153" name="Picture 152" descr="concept5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47" b="5548"/>
          <a:stretch/>
        </p:blipFill>
        <p:spPr>
          <a:xfrm>
            <a:off x="1584945" y="3180691"/>
            <a:ext cx="6654800" cy="722354"/>
          </a:xfrm>
          <a:prstGeom prst="rect">
            <a:avLst/>
          </a:prstGeom>
        </p:spPr>
      </p:pic>
      <p:cxnSp>
        <p:nvCxnSpPr>
          <p:cNvPr id="155" name="Straight Connector 154"/>
          <p:cNvCxnSpPr/>
          <p:nvPr/>
        </p:nvCxnSpPr>
        <p:spPr>
          <a:xfrm>
            <a:off x="492231" y="2065791"/>
            <a:ext cx="812102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/>
          <p:cNvCxnSpPr/>
          <p:nvPr/>
        </p:nvCxnSpPr>
        <p:spPr>
          <a:xfrm>
            <a:off x="492231" y="3046377"/>
            <a:ext cx="812168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/>
          <p:cNvCxnSpPr/>
          <p:nvPr/>
        </p:nvCxnSpPr>
        <p:spPr>
          <a:xfrm>
            <a:off x="492231" y="4053534"/>
            <a:ext cx="812102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/>
          <p:cNvCxnSpPr/>
          <p:nvPr/>
        </p:nvCxnSpPr>
        <p:spPr>
          <a:xfrm>
            <a:off x="492231" y="5036604"/>
            <a:ext cx="812168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0" name="TextBox 159"/>
          <p:cNvSpPr txBox="1"/>
          <p:nvPr/>
        </p:nvSpPr>
        <p:spPr>
          <a:xfrm>
            <a:off x="324831" y="1564907"/>
            <a:ext cx="10792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prstClr val="white"/>
                </a:solidFill>
                <a:latin typeface="Calibri"/>
              </a:rPr>
              <a:t>Feature 1</a:t>
            </a: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67" name="TextBox 166"/>
          <p:cNvSpPr txBox="1"/>
          <p:nvPr/>
        </p:nvSpPr>
        <p:spPr>
          <a:xfrm>
            <a:off x="330556" y="2502015"/>
            <a:ext cx="10792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prstClr val="white"/>
                </a:solidFill>
                <a:latin typeface="Calibri"/>
              </a:rPr>
              <a:t>Feature 2</a:t>
            </a: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68" name="TextBox 167"/>
          <p:cNvSpPr txBox="1"/>
          <p:nvPr/>
        </p:nvSpPr>
        <p:spPr>
          <a:xfrm>
            <a:off x="327925" y="3461872"/>
            <a:ext cx="10792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prstClr val="white"/>
                </a:solidFill>
                <a:latin typeface="Calibri"/>
              </a:rPr>
              <a:t>Feature 3</a:t>
            </a: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69" name="TextBox 168"/>
          <p:cNvSpPr txBox="1"/>
          <p:nvPr/>
        </p:nvSpPr>
        <p:spPr>
          <a:xfrm>
            <a:off x="324831" y="4496182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prstClr val="white"/>
                </a:solidFill>
                <a:latin typeface="Calibri"/>
              </a:rPr>
              <a:t>Feature 4</a:t>
            </a: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70" name="TextBox 169"/>
          <p:cNvSpPr txBox="1"/>
          <p:nvPr/>
        </p:nvSpPr>
        <p:spPr>
          <a:xfrm>
            <a:off x="327925" y="5410148"/>
            <a:ext cx="10792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prstClr val="white"/>
                </a:solidFill>
                <a:latin typeface="Calibri"/>
              </a:rPr>
              <a:t>Feature 5</a:t>
            </a: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73" name="Picture 172" descr="concept1-2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7982" y="1252991"/>
            <a:ext cx="6883400" cy="812800"/>
          </a:xfrm>
          <a:prstGeom prst="rect">
            <a:avLst/>
          </a:prstGeom>
        </p:spPr>
      </p:pic>
      <p:pic>
        <p:nvPicPr>
          <p:cNvPr id="150" name="Picture 149" descr="concept6.png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5"/>
          <a:stretch/>
        </p:blipFill>
        <p:spPr>
          <a:xfrm>
            <a:off x="1599232" y="2112013"/>
            <a:ext cx="6960302" cy="825500"/>
          </a:xfrm>
          <a:prstGeom prst="rect">
            <a:avLst/>
          </a:prstGeom>
        </p:spPr>
      </p:pic>
      <p:sp>
        <p:nvSpPr>
          <p:cNvPr id="154" name="TextBox 153"/>
          <p:cNvSpPr txBox="1"/>
          <p:nvPr/>
        </p:nvSpPr>
        <p:spPr>
          <a:xfrm>
            <a:off x="0" y="6488668"/>
            <a:ext cx="9324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prstClr val="white"/>
                </a:solidFill>
                <a:latin typeface="Calibri"/>
              </a:rPr>
              <a:t>Le, et al., </a:t>
            </a:r>
            <a:r>
              <a:rPr lang="en-US" i="1" dirty="0" smtClean="0">
                <a:solidFill>
                  <a:prstClr val="white"/>
                </a:solidFill>
                <a:latin typeface="Calibri"/>
              </a:rPr>
              <a:t>Building high-level features using large-scale unsupervised learning</a:t>
            </a:r>
            <a:r>
              <a:rPr lang="en-US" dirty="0" smtClean="0">
                <a:solidFill>
                  <a:prstClr val="white"/>
                </a:solidFill>
                <a:latin typeface="Calibri"/>
              </a:rPr>
              <a:t>. ICML 2012</a:t>
            </a:r>
            <a:endParaRPr lang="en-US" dirty="0">
              <a:solidFill>
                <a:prstClr val="white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66262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8"/>
          <p:cNvSpPr>
            <a:spLocks noChangeArrowheads="1"/>
          </p:cNvSpPr>
          <p:nvPr/>
        </p:nvSpPr>
        <p:spPr bwMode="auto">
          <a:xfrm>
            <a:off x="8337507" y="25977571"/>
            <a:ext cx="459520" cy="459459"/>
          </a:xfrm>
          <a:prstGeom prst="ellipse">
            <a:avLst/>
          </a:prstGeom>
          <a:solidFill>
            <a:srgbClr val="9BBB59"/>
          </a:solidFill>
          <a:ln w="25400">
            <a:solidFill>
              <a:srgbClr val="4E6128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6" name="Straight Arrow Connector 5"/>
          <p:cNvCxnSpPr/>
          <p:nvPr/>
        </p:nvCxnSpPr>
        <p:spPr bwMode="auto">
          <a:xfrm flipV="1">
            <a:off x="6208447" y="28354589"/>
            <a:ext cx="644525" cy="777875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 bwMode="auto">
          <a:xfrm flipV="1">
            <a:off x="6852972" y="28354589"/>
            <a:ext cx="0" cy="777875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 bwMode="auto">
          <a:xfrm flipH="1" flipV="1">
            <a:off x="6852972" y="28354589"/>
            <a:ext cx="646112" cy="777875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 bwMode="auto">
          <a:xfrm flipV="1">
            <a:off x="6852972" y="28354589"/>
            <a:ext cx="657225" cy="777875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 bwMode="auto">
          <a:xfrm flipV="1">
            <a:off x="7499084" y="28354589"/>
            <a:ext cx="11113" cy="777875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 bwMode="auto">
          <a:xfrm flipH="1" flipV="1">
            <a:off x="7510197" y="28354589"/>
            <a:ext cx="635000" cy="777875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 bwMode="auto">
          <a:xfrm flipV="1">
            <a:off x="7499084" y="28354589"/>
            <a:ext cx="646113" cy="777875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 bwMode="auto">
          <a:xfrm flipV="1">
            <a:off x="8145197" y="28354589"/>
            <a:ext cx="0" cy="777875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 bwMode="auto">
          <a:xfrm flipH="1" flipV="1">
            <a:off x="8145197" y="28354589"/>
            <a:ext cx="644525" cy="777875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 bwMode="auto">
          <a:xfrm flipV="1">
            <a:off x="8145197" y="28354589"/>
            <a:ext cx="644525" cy="777875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 bwMode="auto">
          <a:xfrm flipV="1">
            <a:off x="8789722" y="28354589"/>
            <a:ext cx="0" cy="777875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 bwMode="auto">
          <a:xfrm flipH="1" flipV="1">
            <a:off x="8789722" y="28354589"/>
            <a:ext cx="646112" cy="777875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 bwMode="auto">
          <a:xfrm flipV="1">
            <a:off x="8789722" y="28354589"/>
            <a:ext cx="646112" cy="777875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 bwMode="auto">
          <a:xfrm flipV="1">
            <a:off x="9435834" y="28354589"/>
            <a:ext cx="0" cy="777875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 bwMode="auto">
          <a:xfrm flipH="1" flipV="1">
            <a:off x="9435834" y="28354589"/>
            <a:ext cx="546100" cy="777875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 bwMode="auto">
          <a:xfrm flipV="1">
            <a:off x="6630152" y="26404608"/>
            <a:ext cx="657225" cy="1312862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 bwMode="auto">
          <a:xfrm flipV="1">
            <a:off x="7287377" y="26404608"/>
            <a:ext cx="0" cy="1312862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 bwMode="auto">
          <a:xfrm flipH="1" flipV="1">
            <a:off x="7287377" y="26404608"/>
            <a:ext cx="635000" cy="1312862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 bwMode="auto">
          <a:xfrm flipV="1">
            <a:off x="7287377" y="26404608"/>
            <a:ext cx="635000" cy="1312862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 bwMode="auto">
          <a:xfrm flipV="1">
            <a:off x="7922377" y="26404608"/>
            <a:ext cx="0" cy="1312862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 bwMode="auto">
          <a:xfrm flipV="1">
            <a:off x="7922377" y="26404608"/>
            <a:ext cx="644525" cy="1312862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 bwMode="auto">
          <a:xfrm flipV="1">
            <a:off x="8566902" y="26404608"/>
            <a:ext cx="0" cy="1312862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 bwMode="auto">
          <a:xfrm flipH="1" flipV="1">
            <a:off x="7922377" y="26404608"/>
            <a:ext cx="644525" cy="1312862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 bwMode="auto">
          <a:xfrm flipH="1" flipV="1">
            <a:off x="8566902" y="26404608"/>
            <a:ext cx="646112" cy="1312862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23"/>
          <p:cNvSpPr>
            <a:spLocks noChangeArrowheads="1"/>
          </p:cNvSpPr>
          <p:nvPr/>
        </p:nvSpPr>
        <p:spPr bwMode="auto">
          <a:xfrm>
            <a:off x="7079414" y="25977570"/>
            <a:ext cx="458788" cy="458788"/>
          </a:xfrm>
          <a:prstGeom prst="ellipse">
            <a:avLst/>
          </a:prstGeom>
          <a:solidFill>
            <a:srgbClr val="8064A2"/>
          </a:solidFill>
          <a:ln w="25400">
            <a:solidFill>
              <a:srgbClr val="3F3151"/>
            </a:solidFill>
            <a:round/>
            <a:headEnd/>
            <a:tailEnd/>
          </a:ln>
          <a:effectLst>
            <a:outerShdw blurRad="63500" dist="29783" dir="3885598" algn="ctr" rotWithShape="0">
              <a:srgbClr val="3F3151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2" name="Oval 24"/>
          <p:cNvSpPr>
            <a:spLocks noChangeArrowheads="1"/>
          </p:cNvSpPr>
          <p:nvPr/>
        </p:nvSpPr>
        <p:spPr bwMode="auto">
          <a:xfrm>
            <a:off x="7188952" y="26087108"/>
            <a:ext cx="458787" cy="458787"/>
          </a:xfrm>
          <a:prstGeom prst="ellipse">
            <a:avLst/>
          </a:prstGeom>
          <a:solidFill>
            <a:srgbClr val="8064A2"/>
          </a:solidFill>
          <a:ln w="25400">
            <a:solidFill>
              <a:srgbClr val="3F3151"/>
            </a:solidFill>
            <a:round/>
            <a:headEnd/>
            <a:tailEnd/>
          </a:ln>
          <a:effectLst>
            <a:outerShdw blurRad="63500" dist="29783" dir="3885598" algn="ctr" rotWithShape="0">
              <a:srgbClr val="3F3151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3" name="Oval 23"/>
          <p:cNvSpPr>
            <a:spLocks noChangeArrowheads="1"/>
          </p:cNvSpPr>
          <p:nvPr/>
        </p:nvSpPr>
        <p:spPr bwMode="auto">
          <a:xfrm>
            <a:off x="7735052" y="25977570"/>
            <a:ext cx="460375" cy="458788"/>
          </a:xfrm>
          <a:prstGeom prst="ellipse">
            <a:avLst/>
          </a:prstGeom>
          <a:solidFill>
            <a:srgbClr val="8064A2"/>
          </a:solidFill>
          <a:ln w="25400">
            <a:solidFill>
              <a:srgbClr val="3F3151"/>
            </a:solidFill>
            <a:round/>
            <a:headEnd/>
            <a:tailEnd/>
          </a:ln>
          <a:effectLst>
            <a:outerShdw blurRad="63500" dist="29783" dir="3885598" algn="ctr" rotWithShape="0">
              <a:srgbClr val="3F3151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4" name="Oval 24"/>
          <p:cNvSpPr>
            <a:spLocks noChangeArrowheads="1"/>
          </p:cNvSpPr>
          <p:nvPr/>
        </p:nvSpPr>
        <p:spPr bwMode="auto">
          <a:xfrm>
            <a:off x="7844589" y="26087108"/>
            <a:ext cx="460375" cy="458787"/>
          </a:xfrm>
          <a:prstGeom prst="ellipse">
            <a:avLst/>
          </a:prstGeom>
          <a:solidFill>
            <a:srgbClr val="8064A2"/>
          </a:solidFill>
          <a:ln w="25400">
            <a:solidFill>
              <a:srgbClr val="3F3151"/>
            </a:solidFill>
            <a:round/>
            <a:headEnd/>
            <a:tailEnd/>
          </a:ln>
          <a:effectLst>
            <a:outerShdw blurRad="63500" dist="29783" dir="3885598" algn="ctr" rotWithShape="0">
              <a:srgbClr val="3F3151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5" name="Oval 24"/>
          <p:cNvSpPr>
            <a:spLocks noChangeArrowheads="1"/>
          </p:cNvSpPr>
          <p:nvPr/>
        </p:nvSpPr>
        <p:spPr bwMode="auto">
          <a:xfrm>
            <a:off x="8446252" y="26087108"/>
            <a:ext cx="460375" cy="458787"/>
          </a:xfrm>
          <a:prstGeom prst="ellipse">
            <a:avLst/>
          </a:prstGeom>
          <a:solidFill>
            <a:srgbClr val="8064A2"/>
          </a:solidFill>
          <a:ln w="25400">
            <a:solidFill>
              <a:srgbClr val="3F3151"/>
            </a:solidFill>
            <a:round/>
            <a:headEnd/>
            <a:tailEnd/>
          </a:ln>
          <a:effectLst>
            <a:outerShdw blurRad="63500" dist="29783" dir="3885598" algn="ctr" rotWithShape="0">
              <a:srgbClr val="3F3151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6" name="Oval 27"/>
          <p:cNvSpPr>
            <a:spLocks noChangeArrowheads="1"/>
          </p:cNvSpPr>
          <p:nvPr/>
        </p:nvSpPr>
        <p:spPr bwMode="auto">
          <a:xfrm>
            <a:off x="6645009" y="29132464"/>
            <a:ext cx="460375" cy="4587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37" name="Oval 27"/>
          <p:cNvSpPr>
            <a:spLocks noChangeArrowheads="1"/>
          </p:cNvSpPr>
          <p:nvPr/>
        </p:nvSpPr>
        <p:spPr bwMode="auto">
          <a:xfrm>
            <a:off x="5989372" y="29132464"/>
            <a:ext cx="458787" cy="4587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38" name="Oval 27"/>
          <p:cNvSpPr>
            <a:spLocks noChangeArrowheads="1"/>
          </p:cNvSpPr>
          <p:nvPr/>
        </p:nvSpPr>
        <p:spPr bwMode="auto">
          <a:xfrm>
            <a:off x="7957872" y="29132464"/>
            <a:ext cx="460375" cy="4587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39" name="Oval 27"/>
          <p:cNvSpPr>
            <a:spLocks noChangeArrowheads="1"/>
          </p:cNvSpPr>
          <p:nvPr/>
        </p:nvSpPr>
        <p:spPr bwMode="auto">
          <a:xfrm>
            <a:off x="7302234" y="29132464"/>
            <a:ext cx="458788" cy="4587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40" name="Oval 27"/>
          <p:cNvSpPr>
            <a:spLocks noChangeArrowheads="1"/>
          </p:cNvSpPr>
          <p:nvPr/>
        </p:nvSpPr>
        <p:spPr bwMode="auto">
          <a:xfrm>
            <a:off x="9216759" y="29132464"/>
            <a:ext cx="458788" cy="4587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41" name="Oval 27"/>
          <p:cNvSpPr>
            <a:spLocks noChangeArrowheads="1"/>
          </p:cNvSpPr>
          <p:nvPr/>
        </p:nvSpPr>
        <p:spPr bwMode="auto">
          <a:xfrm>
            <a:off x="8559534" y="29132464"/>
            <a:ext cx="460375" cy="4587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42" name="Oval 28" descr="Large grid"/>
          <p:cNvSpPr>
            <a:spLocks noChangeArrowheads="1"/>
          </p:cNvSpPr>
          <p:nvPr/>
        </p:nvSpPr>
        <p:spPr bwMode="auto">
          <a:xfrm>
            <a:off x="7079296" y="27708200"/>
            <a:ext cx="459520" cy="459459"/>
          </a:xfrm>
          <a:prstGeom prst="ellipse">
            <a:avLst/>
          </a:prstGeom>
          <a:pattFill prst="lgGrid">
            <a:fgClr>
              <a:srgbClr val="4E6128"/>
            </a:fgClr>
            <a:bgClr>
              <a:srgbClr val="D6E3BC"/>
            </a:bgClr>
          </a:pattFill>
          <a:ln w="25400">
            <a:solidFill>
              <a:srgbClr val="4E6128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3" name="Oval 30" descr="Large grid"/>
          <p:cNvSpPr>
            <a:spLocks noChangeArrowheads="1"/>
          </p:cNvSpPr>
          <p:nvPr/>
        </p:nvSpPr>
        <p:spPr bwMode="auto">
          <a:xfrm>
            <a:off x="7180727" y="27832910"/>
            <a:ext cx="459520" cy="459459"/>
          </a:xfrm>
          <a:prstGeom prst="ellipse">
            <a:avLst/>
          </a:prstGeom>
          <a:pattFill prst="lgGrid">
            <a:fgClr>
              <a:srgbClr val="C0504D"/>
            </a:fgClr>
            <a:bgClr>
              <a:srgbClr val="F2DBDB"/>
            </a:bgClr>
          </a:pattFill>
          <a:ln w="25400">
            <a:solidFill>
              <a:srgbClr val="943634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4" name="Oval 31" descr="Large grid"/>
          <p:cNvSpPr>
            <a:spLocks noChangeArrowheads="1"/>
          </p:cNvSpPr>
          <p:nvPr/>
        </p:nvSpPr>
        <p:spPr bwMode="auto">
          <a:xfrm>
            <a:off x="7291277" y="27924802"/>
            <a:ext cx="459520" cy="459459"/>
          </a:xfrm>
          <a:prstGeom prst="ellipse">
            <a:avLst/>
          </a:prstGeom>
          <a:pattFill prst="lgGrid">
            <a:fgClr>
              <a:srgbClr val="1F497D"/>
            </a:fgClr>
            <a:bgClr>
              <a:srgbClr val="C6D9F1"/>
            </a:bgClr>
          </a:pattFill>
          <a:ln w="25400">
            <a:solidFill>
              <a:srgbClr val="1F497D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5" name="Oval 40" descr="20%"/>
          <p:cNvSpPr>
            <a:spLocks noChangeArrowheads="1"/>
          </p:cNvSpPr>
          <p:nvPr/>
        </p:nvSpPr>
        <p:spPr bwMode="auto">
          <a:xfrm>
            <a:off x="8391071" y="27727891"/>
            <a:ext cx="459520" cy="459459"/>
          </a:xfrm>
          <a:prstGeom prst="ellipse">
            <a:avLst/>
          </a:prstGeom>
          <a:pattFill prst="pct20">
            <a:fgClr>
              <a:srgbClr val="4E6128"/>
            </a:fgClr>
            <a:bgClr>
              <a:srgbClr val="D6E3BC"/>
            </a:bgClr>
          </a:pattFill>
          <a:ln w="25400">
            <a:solidFill>
              <a:srgbClr val="4E6128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6" name="Oval 41" descr="20%"/>
          <p:cNvSpPr>
            <a:spLocks noChangeArrowheads="1"/>
          </p:cNvSpPr>
          <p:nvPr/>
        </p:nvSpPr>
        <p:spPr bwMode="auto">
          <a:xfrm>
            <a:off x="8501622" y="27852601"/>
            <a:ext cx="459520" cy="459459"/>
          </a:xfrm>
          <a:prstGeom prst="ellipse">
            <a:avLst/>
          </a:prstGeom>
          <a:pattFill prst="pct20">
            <a:fgClr>
              <a:srgbClr val="C0504D"/>
            </a:fgClr>
            <a:bgClr>
              <a:srgbClr val="F2DBDB"/>
            </a:bgClr>
          </a:pattFill>
          <a:ln w="25400">
            <a:solidFill>
              <a:srgbClr val="943634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7" name="Oval 27"/>
          <p:cNvSpPr>
            <a:spLocks noChangeArrowheads="1"/>
          </p:cNvSpPr>
          <p:nvPr/>
        </p:nvSpPr>
        <p:spPr bwMode="auto">
          <a:xfrm>
            <a:off x="9818422" y="29132464"/>
            <a:ext cx="460375" cy="4587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cxnSp>
        <p:nvCxnSpPr>
          <p:cNvPr id="48" name="Straight Connector 47"/>
          <p:cNvCxnSpPr/>
          <p:nvPr/>
        </p:nvCxnSpPr>
        <p:spPr bwMode="auto">
          <a:xfrm>
            <a:off x="7790614" y="27399970"/>
            <a:ext cx="1641475" cy="0"/>
          </a:xfrm>
          <a:prstGeom prst="line">
            <a:avLst/>
          </a:prstGeom>
          <a:ln w="44450">
            <a:solidFill>
              <a:schemeClr val="bg2">
                <a:lumMod val="10000"/>
              </a:schemeClr>
            </a:solidFill>
            <a:headEnd type="arrow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577"/>
          <p:cNvSpPr txBox="1">
            <a:spLocks noChangeArrowheads="1"/>
          </p:cNvSpPr>
          <p:nvPr/>
        </p:nvSpPr>
        <p:spPr bwMode="auto">
          <a:xfrm>
            <a:off x="7881587" y="26878679"/>
            <a:ext cx="3309640" cy="5539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3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000" b="1" dirty="0">
                <a:solidFill>
                  <a:srgbClr val="FF0000"/>
                </a:solidFill>
              </a:rPr>
              <a:t>Pooling Size = </a:t>
            </a:r>
            <a:r>
              <a:rPr lang="en-US" sz="3000" b="1" dirty="0" smtClean="0">
                <a:solidFill>
                  <a:srgbClr val="FF0000"/>
                </a:solidFill>
              </a:rPr>
              <a:t>5</a:t>
            </a:r>
            <a:endParaRPr lang="en-US" sz="3000" b="1" dirty="0">
              <a:solidFill>
                <a:srgbClr val="FF0000"/>
              </a:solidFill>
            </a:endParaRPr>
          </a:p>
        </p:txBody>
      </p:sp>
      <p:cxnSp>
        <p:nvCxnSpPr>
          <p:cNvPr id="50" name="Straight Connector 49"/>
          <p:cNvCxnSpPr/>
          <p:nvPr/>
        </p:nvCxnSpPr>
        <p:spPr bwMode="auto">
          <a:xfrm>
            <a:off x="10018960" y="27672778"/>
            <a:ext cx="620712" cy="739775"/>
          </a:xfrm>
          <a:prstGeom prst="line">
            <a:avLst/>
          </a:prstGeom>
          <a:ln w="44450">
            <a:solidFill>
              <a:schemeClr val="bg2">
                <a:lumMod val="10000"/>
              </a:schemeClr>
            </a:solidFill>
            <a:headEnd type="arrow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81"/>
          <p:cNvSpPr txBox="1">
            <a:spLocks noChangeArrowheads="1"/>
          </p:cNvSpPr>
          <p:nvPr/>
        </p:nvSpPr>
        <p:spPr bwMode="auto">
          <a:xfrm>
            <a:off x="10845804" y="27421953"/>
            <a:ext cx="3229845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3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000" b="1" dirty="0">
                <a:solidFill>
                  <a:srgbClr val="FF0000"/>
                </a:solidFill>
              </a:rPr>
              <a:t>Number 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000" b="1" dirty="0">
                <a:solidFill>
                  <a:srgbClr val="FF0000"/>
                </a:solidFill>
              </a:rPr>
              <a:t>o</a:t>
            </a:r>
            <a:r>
              <a:rPr lang="en-US" sz="3000" b="1" dirty="0" smtClean="0">
                <a:solidFill>
                  <a:srgbClr val="FF0000"/>
                </a:solidFill>
              </a:rPr>
              <a:t>f maps </a:t>
            </a:r>
            <a:r>
              <a:rPr lang="en-US" sz="3000" b="1" dirty="0">
                <a:solidFill>
                  <a:srgbClr val="FF0000"/>
                </a:solidFill>
              </a:rPr>
              <a:t>= </a:t>
            </a:r>
            <a:r>
              <a:rPr lang="en-US" sz="3000" b="1" dirty="0" smtClean="0">
                <a:solidFill>
                  <a:srgbClr val="FF0000"/>
                </a:solidFill>
              </a:rPr>
              <a:t>8</a:t>
            </a:r>
            <a:endParaRPr lang="en-US" sz="3000" b="1" dirty="0">
              <a:solidFill>
                <a:srgbClr val="FF0000"/>
              </a:solidFill>
            </a:endParaRPr>
          </a:p>
        </p:txBody>
      </p:sp>
      <p:sp>
        <p:nvSpPr>
          <p:cNvPr id="52" name="Oval 48"/>
          <p:cNvSpPr>
            <a:spLocks noChangeArrowheads="1"/>
          </p:cNvSpPr>
          <p:nvPr/>
        </p:nvSpPr>
        <p:spPr bwMode="auto">
          <a:xfrm>
            <a:off x="7079296" y="25977571"/>
            <a:ext cx="459520" cy="459459"/>
          </a:xfrm>
          <a:prstGeom prst="ellipse">
            <a:avLst/>
          </a:prstGeom>
          <a:solidFill>
            <a:srgbClr val="9BBB59"/>
          </a:solidFill>
          <a:ln w="25400">
            <a:solidFill>
              <a:srgbClr val="4E6128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3" name="Oval 49"/>
          <p:cNvSpPr>
            <a:spLocks noChangeArrowheads="1"/>
          </p:cNvSpPr>
          <p:nvPr/>
        </p:nvSpPr>
        <p:spPr bwMode="auto">
          <a:xfrm>
            <a:off x="7188706" y="26086966"/>
            <a:ext cx="459520" cy="459459"/>
          </a:xfrm>
          <a:prstGeom prst="ellipse">
            <a:avLst/>
          </a:prstGeom>
          <a:solidFill>
            <a:srgbClr val="E5B8B7"/>
          </a:solidFill>
          <a:ln w="25400">
            <a:solidFill>
              <a:srgbClr val="943634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4" name="Oval 50"/>
          <p:cNvSpPr>
            <a:spLocks noChangeArrowheads="1"/>
          </p:cNvSpPr>
          <p:nvPr/>
        </p:nvSpPr>
        <p:spPr bwMode="auto">
          <a:xfrm>
            <a:off x="7298115" y="26178128"/>
            <a:ext cx="459520" cy="459459"/>
          </a:xfrm>
          <a:prstGeom prst="ellipse">
            <a:avLst/>
          </a:prstGeom>
          <a:solidFill>
            <a:srgbClr val="95B3D7"/>
          </a:solidFill>
          <a:ln w="25400">
            <a:solidFill>
              <a:srgbClr val="1F497D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5" name="Oval 48"/>
          <p:cNvSpPr>
            <a:spLocks noChangeArrowheads="1"/>
          </p:cNvSpPr>
          <p:nvPr/>
        </p:nvSpPr>
        <p:spPr bwMode="auto">
          <a:xfrm>
            <a:off x="7735754" y="25977571"/>
            <a:ext cx="459520" cy="459459"/>
          </a:xfrm>
          <a:prstGeom prst="ellipse">
            <a:avLst/>
          </a:prstGeom>
          <a:solidFill>
            <a:srgbClr val="9BBB59"/>
          </a:solidFill>
          <a:ln w="25400">
            <a:solidFill>
              <a:srgbClr val="4E6128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6" name="Oval 49"/>
          <p:cNvSpPr>
            <a:spLocks noChangeArrowheads="1"/>
          </p:cNvSpPr>
          <p:nvPr/>
        </p:nvSpPr>
        <p:spPr bwMode="auto">
          <a:xfrm>
            <a:off x="7845163" y="26086966"/>
            <a:ext cx="459520" cy="459459"/>
          </a:xfrm>
          <a:prstGeom prst="ellipse">
            <a:avLst/>
          </a:prstGeom>
          <a:solidFill>
            <a:srgbClr val="E5B8B7"/>
          </a:solidFill>
          <a:ln w="25400">
            <a:solidFill>
              <a:srgbClr val="943634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7" name="Oval 50"/>
          <p:cNvSpPr>
            <a:spLocks noChangeArrowheads="1"/>
          </p:cNvSpPr>
          <p:nvPr/>
        </p:nvSpPr>
        <p:spPr bwMode="auto">
          <a:xfrm>
            <a:off x="7954573" y="26178128"/>
            <a:ext cx="459520" cy="459459"/>
          </a:xfrm>
          <a:prstGeom prst="ellipse">
            <a:avLst/>
          </a:prstGeom>
          <a:solidFill>
            <a:srgbClr val="95B3D7"/>
          </a:solidFill>
          <a:ln w="25400">
            <a:solidFill>
              <a:srgbClr val="1F497D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8" name="Oval 49"/>
          <p:cNvSpPr>
            <a:spLocks noChangeArrowheads="1"/>
          </p:cNvSpPr>
          <p:nvPr/>
        </p:nvSpPr>
        <p:spPr bwMode="auto">
          <a:xfrm>
            <a:off x="8446916" y="26086966"/>
            <a:ext cx="459520" cy="459459"/>
          </a:xfrm>
          <a:prstGeom prst="ellipse">
            <a:avLst/>
          </a:prstGeom>
          <a:solidFill>
            <a:srgbClr val="E5B8B7"/>
          </a:solidFill>
          <a:ln w="25400">
            <a:solidFill>
              <a:srgbClr val="943634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9" name="Oval 50"/>
          <p:cNvSpPr>
            <a:spLocks noChangeArrowheads="1"/>
          </p:cNvSpPr>
          <p:nvPr/>
        </p:nvSpPr>
        <p:spPr bwMode="auto">
          <a:xfrm>
            <a:off x="8556326" y="26178128"/>
            <a:ext cx="459520" cy="459459"/>
          </a:xfrm>
          <a:prstGeom prst="ellipse">
            <a:avLst/>
          </a:prstGeom>
          <a:solidFill>
            <a:srgbClr val="95B3D7"/>
          </a:solidFill>
          <a:ln w="25400">
            <a:solidFill>
              <a:srgbClr val="1F497D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0" name="Oval 28" descr="Large grid"/>
          <p:cNvSpPr>
            <a:spLocks noChangeArrowheads="1"/>
          </p:cNvSpPr>
          <p:nvPr/>
        </p:nvSpPr>
        <p:spPr bwMode="auto">
          <a:xfrm>
            <a:off x="8392211" y="27708200"/>
            <a:ext cx="459520" cy="459459"/>
          </a:xfrm>
          <a:prstGeom prst="ellipse">
            <a:avLst/>
          </a:prstGeom>
          <a:pattFill prst="lgGrid">
            <a:fgClr>
              <a:srgbClr val="4E6128"/>
            </a:fgClr>
            <a:bgClr>
              <a:srgbClr val="D6E3BC"/>
            </a:bgClr>
          </a:pattFill>
          <a:ln w="25400">
            <a:solidFill>
              <a:srgbClr val="4E6128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1" name="Oval 30" descr="Large grid"/>
          <p:cNvSpPr>
            <a:spLocks noChangeArrowheads="1"/>
          </p:cNvSpPr>
          <p:nvPr/>
        </p:nvSpPr>
        <p:spPr bwMode="auto">
          <a:xfrm>
            <a:off x="8493642" y="27832910"/>
            <a:ext cx="459520" cy="459459"/>
          </a:xfrm>
          <a:prstGeom prst="ellipse">
            <a:avLst/>
          </a:prstGeom>
          <a:pattFill prst="lgGrid">
            <a:fgClr>
              <a:srgbClr val="C0504D"/>
            </a:fgClr>
            <a:bgClr>
              <a:srgbClr val="F2DBDB"/>
            </a:bgClr>
          </a:pattFill>
          <a:ln w="25400">
            <a:solidFill>
              <a:srgbClr val="943634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2" name="Oval 31" descr="Large grid"/>
          <p:cNvSpPr>
            <a:spLocks noChangeArrowheads="1"/>
          </p:cNvSpPr>
          <p:nvPr/>
        </p:nvSpPr>
        <p:spPr bwMode="auto">
          <a:xfrm>
            <a:off x="8604193" y="27924802"/>
            <a:ext cx="459520" cy="459459"/>
          </a:xfrm>
          <a:prstGeom prst="ellipse">
            <a:avLst/>
          </a:prstGeom>
          <a:pattFill prst="lgGrid">
            <a:fgClr>
              <a:srgbClr val="1F497D"/>
            </a:fgClr>
            <a:bgClr>
              <a:srgbClr val="C6D9F1"/>
            </a:bgClr>
          </a:pattFill>
          <a:ln w="25400">
            <a:solidFill>
              <a:srgbClr val="1F497D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3" name="Oval 36" descr="Wide downward diagonal"/>
          <p:cNvSpPr>
            <a:spLocks noChangeArrowheads="1"/>
          </p:cNvSpPr>
          <p:nvPr/>
        </p:nvSpPr>
        <p:spPr bwMode="auto">
          <a:xfrm>
            <a:off x="7078158" y="27712576"/>
            <a:ext cx="459520" cy="459459"/>
          </a:xfrm>
          <a:prstGeom prst="ellipse">
            <a:avLst/>
          </a:prstGeom>
          <a:pattFill prst="wdDnDiag">
            <a:fgClr>
              <a:srgbClr val="4E6128"/>
            </a:fgClr>
            <a:bgClr>
              <a:srgbClr val="D6E3BC"/>
            </a:bgClr>
          </a:pattFill>
          <a:ln w="25400">
            <a:solidFill>
              <a:srgbClr val="4E6128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4" name="Oval 37" descr="Wide downward diagonal"/>
          <p:cNvSpPr>
            <a:spLocks noChangeArrowheads="1"/>
          </p:cNvSpPr>
          <p:nvPr/>
        </p:nvSpPr>
        <p:spPr bwMode="auto">
          <a:xfrm>
            <a:off x="7188706" y="27837286"/>
            <a:ext cx="459520" cy="459459"/>
          </a:xfrm>
          <a:prstGeom prst="ellipse">
            <a:avLst/>
          </a:prstGeom>
          <a:pattFill prst="wdDnDiag">
            <a:fgClr>
              <a:srgbClr val="C0504D"/>
            </a:fgClr>
            <a:bgClr>
              <a:srgbClr val="F2DBDB"/>
            </a:bgClr>
          </a:pattFill>
          <a:ln w="25400">
            <a:solidFill>
              <a:srgbClr val="943634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5" name="Oval 38" descr="Wide downward diagonal"/>
          <p:cNvSpPr>
            <a:spLocks noChangeArrowheads="1"/>
          </p:cNvSpPr>
          <p:nvPr/>
        </p:nvSpPr>
        <p:spPr bwMode="auto">
          <a:xfrm>
            <a:off x="7296977" y="27929178"/>
            <a:ext cx="459520" cy="459459"/>
          </a:xfrm>
          <a:prstGeom prst="ellipse">
            <a:avLst/>
          </a:prstGeom>
          <a:pattFill prst="wdDnDiag">
            <a:fgClr>
              <a:srgbClr val="1F497D"/>
            </a:fgClr>
            <a:bgClr>
              <a:srgbClr val="C6D9F1"/>
            </a:bgClr>
          </a:pattFill>
          <a:ln w="25400">
            <a:solidFill>
              <a:srgbClr val="1F497D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6" name="Oval 36" descr="Wide downward diagonal"/>
          <p:cNvSpPr>
            <a:spLocks noChangeArrowheads="1"/>
          </p:cNvSpPr>
          <p:nvPr/>
        </p:nvSpPr>
        <p:spPr bwMode="auto">
          <a:xfrm>
            <a:off x="8391073" y="27712576"/>
            <a:ext cx="459520" cy="459459"/>
          </a:xfrm>
          <a:prstGeom prst="ellipse">
            <a:avLst/>
          </a:prstGeom>
          <a:pattFill prst="wdDnDiag">
            <a:fgClr>
              <a:srgbClr val="4E6128"/>
            </a:fgClr>
            <a:bgClr>
              <a:srgbClr val="D6E3BC"/>
            </a:bgClr>
          </a:pattFill>
          <a:ln w="25400">
            <a:solidFill>
              <a:srgbClr val="4E6128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7" name="Oval 37" descr="Wide downward diagonal"/>
          <p:cNvSpPr>
            <a:spLocks noChangeArrowheads="1"/>
          </p:cNvSpPr>
          <p:nvPr/>
        </p:nvSpPr>
        <p:spPr bwMode="auto">
          <a:xfrm>
            <a:off x="8501621" y="27837286"/>
            <a:ext cx="459520" cy="459459"/>
          </a:xfrm>
          <a:prstGeom prst="ellipse">
            <a:avLst/>
          </a:prstGeom>
          <a:pattFill prst="wdDnDiag">
            <a:fgClr>
              <a:srgbClr val="C0504D"/>
            </a:fgClr>
            <a:bgClr>
              <a:srgbClr val="F2DBDB"/>
            </a:bgClr>
          </a:pattFill>
          <a:ln w="25400">
            <a:solidFill>
              <a:srgbClr val="943634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8" name="Oval 38" descr="Wide downward diagonal"/>
          <p:cNvSpPr>
            <a:spLocks noChangeArrowheads="1"/>
          </p:cNvSpPr>
          <p:nvPr/>
        </p:nvSpPr>
        <p:spPr bwMode="auto">
          <a:xfrm>
            <a:off x="8609892" y="27929178"/>
            <a:ext cx="459520" cy="459459"/>
          </a:xfrm>
          <a:prstGeom prst="ellipse">
            <a:avLst/>
          </a:prstGeom>
          <a:pattFill prst="wdDnDiag">
            <a:fgClr>
              <a:srgbClr val="1F497D"/>
            </a:fgClr>
            <a:bgClr>
              <a:srgbClr val="C6D9F1"/>
            </a:bgClr>
          </a:pattFill>
          <a:ln w="25400">
            <a:solidFill>
              <a:srgbClr val="1F497D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69" name="Straight Connector 68"/>
          <p:cNvCxnSpPr/>
          <p:nvPr/>
        </p:nvCxnSpPr>
        <p:spPr bwMode="auto">
          <a:xfrm>
            <a:off x="6294172" y="30293339"/>
            <a:ext cx="4405652" cy="0"/>
          </a:xfrm>
          <a:prstGeom prst="line">
            <a:avLst/>
          </a:prstGeom>
          <a:ln w="44450">
            <a:solidFill>
              <a:schemeClr val="bg2">
                <a:lumMod val="10000"/>
              </a:schemeClr>
            </a:solidFill>
            <a:headEnd type="arrow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577"/>
          <p:cNvSpPr txBox="1">
            <a:spLocks noChangeArrowheads="1"/>
          </p:cNvSpPr>
          <p:nvPr/>
        </p:nvSpPr>
        <p:spPr bwMode="auto">
          <a:xfrm>
            <a:off x="6970614" y="30383276"/>
            <a:ext cx="3309640" cy="5539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3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000" b="1" dirty="0" smtClean="0">
                <a:solidFill>
                  <a:srgbClr val="FF0000"/>
                </a:solidFill>
              </a:rPr>
              <a:t>Image </a:t>
            </a:r>
            <a:r>
              <a:rPr lang="en-US" sz="3000" b="1" dirty="0">
                <a:solidFill>
                  <a:srgbClr val="FF0000"/>
                </a:solidFill>
              </a:rPr>
              <a:t>Size = </a:t>
            </a:r>
            <a:r>
              <a:rPr lang="en-US" sz="3000" b="1" dirty="0" smtClean="0">
                <a:solidFill>
                  <a:srgbClr val="FF0000"/>
                </a:solidFill>
              </a:rPr>
              <a:t>200</a:t>
            </a:r>
            <a:endParaRPr lang="en-US" sz="3000" b="1" dirty="0">
              <a:solidFill>
                <a:srgbClr val="FF0000"/>
              </a:solidFill>
            </a:endParaRPr>
          </a:p>
        </p:txBody>
      </p:sp>
      <p:sp>
        <p:nvSpPr>
          <p:cNvPr id="71" name="TextBox 581"/>
          <p:cNvSpPr txBox="1">
            <a:spLocks noChangeArrowheads="1"/>
          </p:cNvSpPr>
          <p:nvPr/>
        </p:nvSpPr>
        <p:spPr bwMode="auto">
          <a:xfrm>
            <a:off x="9753600" y="23916753"/>
            <a:ext cx="3287972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3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000" b="1" dirty="0">
                <a:solidFill>
                  <a:srgbClr val="FF0000"/>
                </a:solidFill>
              </a:rPr>
              <a:t>Number </a:t>
            </a:r>
            <a:r>
              <a:rPr lang="en-US" sz="3000" b="1" dirty="0" smtClean="0">
                <a:solidFill>
                  <a:srgbClr val="FF0000"/>
                </a:solidFill>
              </a:rPr>
              <a:t> of output 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000" b="1" dirty="0" smtClean="0">
                <a:solidFill>
                  <a:srgbClr val="FF0000"/>
                </a:solidFill>
              </a:rPr>
              <a:t>channels </a:t>
            </a:r>
            <a:r>
              <a:rPr lang="en-US" sz="3000" b="1" dirty="0">
                <a:solidFill>
                  <a:srgbClr val="FF0000"/>
                </a:solidFill>
              </a:rPr>
              <a:t>= </a:t>
            </a:r>
            <a:r>
              <a:rPr lang="en-US" sz="3000" b="1" dirty="0" smtClean="0">
                <a:solidFill>
                  <a:srgbClr val="FF0000"/>
                </a:solidFill>
              </a:rPr>
              <a:t>8</a:t>
            </a:r>
            <a:endParaRPr lang="en-US" sz="3000" b="1" dirty="0">
              <a:solidFill>
                <a:srgbClr val="FF0000"/>
              </a:solidFill>
            </a:endParaRPr>
          </a:p>
        </p:txBody>
      </p:sp>
      <p:sp>
        <p:nvSpPr>
          <p:cNvPr id="72" name="Oval 27"/>
          <p:cNvSpPr>
            <a:spLocks noChangeArrowheads="1"/>
          </p:cNvSpPr>
          <p:nvPr/>
        </p:nvSpPr>
        <p:spPr bwMode="auto">
          <a:xfrm>
            <a:off x="6797409" y="29284864"/>
            <a:ext cx="460375" cy="4587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73" name="Oval 27"/>
          <p:cNvSpPr>
            <a:spLocks noChangeArrowheads="1"/>
          </p:cNvSpPr>
          <p:nvPr/>
        </p:nvSpPr>
        <p:spPr bwMode="auto">
          <a:xfrm>
            <a:off x="6141772" y="29284864"/>
            <a:ext cx="458787" cy="4587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74" name="Oval 27"/>
          <p:cNvSpPr>
            <a:spLocks noChangeArrowheads="1"/>
          </p:cNvSpPr>
          <p:nvPr/>
        </p:nvSpPr>
        <p:spPr bwMode="auto">
          <a:xfrm>
            <a:off x="8110272" y="29284864"/>
            <a:ext cx="460375" cy="4587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75" name="Oval 27"/>
          <p:cNvSpPr>
            <a:spLocks noChangeArrowheads="1"/>
          </p:cNvSpPr>
          <p:nvPr/>
        </p:nvSpPr>
        <p:spPr bwMode="auto">
          <a:xfrm>
            <a:off x="7454634" y="29284864"/>
            <a:ext cx="458788" cy="4587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76" name="Oval 27"/>
          <p:cNvSpPr>
            <a:spLocks noChangeArrowheads="1"/>
          </p:cNvSpPr>
          <p:nvPr/>
        </p:nvSpPr>
        <p:spPr bwMode="auto">
          <a:xfrm>
            <a:off x="9369159" y="29284864"/>
            <a:ext cx="458788" cy="4587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77" name="Oval 27"/>
          <p:cNvSpPr>
            <a:spLocks noChangeArrowheads="1"/>
          </p:cNvSpPr>
          <p:nvPr/>
        </p:nvSpPr>
        <p:spPr bwMode="auto">
          <a:xfrm>
            <a:off x="8711934" y="29284864"/>
            <a:ext cx="460375" cy="4587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78" name="Oval 27"/>
          <p:cNvSpPr>
            <a:spLocks noChangeArrowheads="1"/>
          </p:cNvSpPr>
          <p:nvPr/>
        </p:nvSpPr>
        <p:spPr bwMode="auto">
          <a:xfrm>
            <a:off x="9970822" y="29284864"/>
            <a:ext cx="460375" cy="4587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79" name="Oval 27"/>
          <p:cNvSpPr>
            <a:spLocks noChangeArrowheads="1"/>
          </p:cNvSpPr>
          <p:nvPr/>
        </p:nvSpPr>
        <p:spPr bwMode="auto">
          <a:xfrm>
            <a:off x="6949809" y="29437264"/>
            <a:ext cx="460375" cy="4587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80" name="Oval 27"/>
          <p:cNvSpPr>
            <a:spLocks noChangeArrowheads="1"/>
          </p:cNvSpPr>
          <p:nvPr/>
        </p:nvSpPr>
        <p:spPr bwMode="auto">
          <a:xfrm>
            <a:off x="6294172" y="29437264"/>
            <a:ext cx="458787" cy="4587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81" name="Oval 27"/>
          <p:cNvSpPr>
            <a:spLocks noChangeArrowheads="1"/>
          </p:cNvSpPr>
          <p:nvPr/>
        </p:nvSpPr>
        <p:spPr bwMode="auto">
          <a:xfrm>
            <a:off x="8262672" y="29437264"/>
            <a:ext cx="460375" cy="4587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82" name="Oval 27"/>
          <p:cNvSpPr>
            <a:spLocks noChangeArrowheads="1"/>
          </p:cNvSpPr>
          <p:nvPr/>
        </p:nvSpPr>
        <p:spPr bwMode="auto">
          <a:xfrm>
            <a:off x="7607034" y="29437264"/>
            <a:ext cx="458788" cy="4587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83" name="Oval 27"/>
          <p:cNvSpPr>
            <a:spLocks noChangeArrowheads="1"/>
          </p:cNvSpPr>
          <p:nvPr/>
        </p:nvSpPr>
        <p:spPr bwMode="auto">
          <a:xfrm>
            <a:off x="9521559" y="29437264"/>
            <a:ext cx="458788" cy="4587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84" name="Oval 27"/>
          <p:cNvSpPr>
            <a:spLocks noChangeArrowheads="1"/>
          </p:cNvSpPr>
          <p:nvPr/>
        </p:nvSpPr>
        <p:spPr bwMode="auto">
          <a:xfrm>
            <a:off x="8864334" y="29437264"/>
            <a:ext cx="460375" cy="4587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85" name="Oval 27"/>
          <p:cNvSpPr>
            <a:spLocks noChangeArrowheads="1"/>
          </p:cNvSpPr>
          <p:nvPr/>
        </p:nvSpPr>
        <p:spPr bwMode="auto">
          <a:xfrm>
            <a:off x="10123222" y="29437264"/>
            <a:ext cx="460375" cy="4587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86" name="TextBox 85"/>
          <p:cNvSpPr txBox="1">
            <a:spLocks noChangeArrowheads="1"/>
          </p:cNvSpPr>
          <p:nvPr/>
        </p:nvSpPr>
        <p:spPr bwMode="auto">
          <a:xfrm>
            <a:off x="11190028" y="28933451"/>
            <a:ext cx="3287972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3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000" b="1" dirty="0">
                <a:solidFill>
                  <a:srgbClr val="FF0000"/>
                </a:solidFill>
              </a:rPr>
              <a:t>Number </a:t>
            </a:r>
            <a:r>
              <a:rPr lang="en-US" sz="3000" b="1" dirty="0" smtClean="0">
                <a:solidFill>
                  <a:srgbClr val="FF0000"/>
                </a:solidFill>
              </a:rPr>
              <a:t> of input 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000" b="1" dirty="0" smtClean="0">
                <a:solidFill>
                  <a:srgbClr val="FF0000"/>
                </a:solidFill>
              </a:rPr>
              <a:t>channels </a:t>
            </a:r>
            <a:r>
              <a:rPr lang="en-US" sz="3000" b="1" dirty="0">
                <a:solidFill>
                  <a:srgbClr val="FF0000"/>
                </a:solidFill>
              </a:rPr>
              <a:t>= 3</a:t>
            </a:r>
          </a:p>
        </p:txBody>
      </p:sp>
      <p:cxnSp>
        <p:nvCxnSpPr>
          <p:cNvPr id="87" name="Straight Connector 86"/>
          <p:cNvCxnSpPr/>
          <p:nvPr/>
        </p:nvCxnSpPr>
        <p:spPr bwMode="auto">
          <a:xfrm>
            <a:off x="10481716" y="29067376"/>
            <a:ext cx="620712" cy="739775"/>
          </a:xfrm>
          <a:prstGeom prst="line">
            <a:avLst/>
          </a:prstGeom>
          <a:ln w="44450">
            <a:solidFill>
              <a:schemeClr val="bg2">
                <a:lumMod val="10000"/>
              </a:schemeClr>
            </a:solidFill>
            <a:headEnd type="arrow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 bwMode="auto">
          <a:xfrm flipH="1" flipV="1">
            <a:off x="5486400" y="24297753"/>
            <a:ext cx="17707" cy="5509398"/>
          </a:xfrm>
          <a:prstGeom prst="line">
            <a:avLst/>
          </a:prstGeom>
          <a:ln w="44450">
            <a:solidFill>
              <a:schemeClr val="bg2">
                <a:lumMod val="10000"/>
              </a:schemeClr>
            </a:solidFill>
            <a:headEnd type="arrow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577"/>
          <p:cNvSpPr txBox="1">
            <a:spLocks noChangeArrowheads="1"/>
          </p:cNvSpPr>
          <p:nvPr/>
        </p:nvSpPr>
        <p:spPr bwMode="auto">
          <a:xfrm rot="16200000">
            <a:off x="4307501" y="27698367"/>
            <a:ext cx="1916245" cy="5539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3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000" b="1" dirty="0" smtClean="0">
                <a:solidFill>
                  <a:prstClr val="white"/>
                </a:solidFill>
              </a:rPr>
              <a:t>One layer</a:t>
            </a:r>
            <a:endParaRPr lang="en-US" sz="3000" b="1" dirty="0">
              <a:solidFill>
                <a:prstClr val="white"/>
              </a:solidFill>
            </a:endParaRPr>
          </a:p>
        </p:txBody>
      </p:sp>
      <p:cxnSp>
        <p:nvCxnSpPr>
          <p:cNvPr id="90" name="Straight Connector 89"/>
          <p:cNvCxnSpPr/>
          <p:nvPr/>
        </p:nvCxnSpPr>
        <p:spPr bwMode="auto">
          <a:xfrm>
            <a:off x="8605052" y="28941022"/>
            <a:ext cx="1641475" cy="0"/>
          </a:xfrm>
          <a:prstGeom prst="line">
            <a:avLst/>
          </a:prstGeom>
          <a:ln w="44450">
            <a:solidFill>
              <a:schemeClr val="bg2">
                <a:lumMod val="10000"/>
              </a:schemeClr>
            </a:solidFill>
            <a:headEnd type="arrow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577"/>
          <p:cNvSpPr txBox="1">
            <a:spLocks noChangeArrowheads="1"/>
          </p:cNvSpPr>
          <p:nvPr/>
        </p:nvSpPr>
        <p:spPr bwMode="auto">
          <a:xfrm>
            <a:off x="8414093" y="28411935"/>
            <a:ext cx="3309640" cy="5539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3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000" b="1" dirty="0" smtClean="0">
                <a:solidFill>
                  <a:srgbClr val="FF0000"/>
                </a:solidFill>
              </a:rPr>
              <a:t>RF size = 18</a:t>
            </a:r>
            <a:endParaRPr lang="en-US" sz="3000" b="1" dirty="0">
              <a:solidFill>
                <a:srgbClr val="FF0000"/>
              </a:solidFill>
            </a:endParaRPr>
          </a:p>
        </p:txBody>
      </p:sp>
      <p:cxnSp>
        <p:nvCxnSpPr>
          <p:cNvPr id="92" name="Straight Arrow Connector 91"/>
          <p:cNvCxnSpPr/>
          <p:nvPr/>
        </p:nvCxnSpPr>
        <p:spPr>
          <a:xfrm flipV="1">
            <a:off x="8236744" y="21935553"/>
            <a:ext cx="0" cy="736836"/>
          </a:xfrm>
          <a:prstGeom prst="straightConnector1">
            <a:avLst/>
          </a:prstGeom>
          <a:ln w="635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3" name="TextBox 581"/>
          <p:cNvSpPr txBox="1">
            <a:spLocks noChangeArrowheads="1"/>
          </p:cNvSpPr>
          <p:nvPr/>
        </p:nvSpPr>
        <p:spPr bwMode="auto">
          <a:xfrm>
            <a:off x="5607218" y="22849953"/>
            <a:ext cx="5670382" cy="10248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3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000" b="1" dirty="0" smtClean="0">
                <a:solidFill>
                  <a:prstClr val="white"/>
                </a:solidFill>
              </a:rPr>
              <a:t>Input to another layer above 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000" b="1" dirty="0">
                <a:solidFill>
                  <a:prstClr val="white"/>
                </a:solidFill>
              </a:rPr>
              <a:t> </a:t>
            </a:r>
            <a:r>
              <a:rPr lang="en-US" sz="3000" b="1" dirty="0" smtClean="0">
                <a:solidFill>
                  <a:prstClr val="white"/>
                </a:solidFill>
              </a:rPr>
              <a:t>   (image with 8 channels)</a:t>
            </a:r>
            <a:endParaRPr lang="en-US" sz="3000" b="1" dirty="0">
              <a:solidFill>
                <a:prstClr val="white"/>
              </a:solidFill>
            </a:endParaRPr>
          </a:p>
        </p:txBody>
      </p:sp>
      <p:sp>
        <p:nvSpPr>
          <p:cNvPr id="94" name="TextBox 577"/>
          <p:cNvSpPr txBox="1">
            <a:spLocks noChangeArrowheads="1"/>
          </p:cNvSpPr>
          <p:nvPr/>
        </p:nvSpPr>
        <p:spPr bwMode="auto">
          <a:xfrm>
            <a:off x="5602476" y="28263213"/>
            <a:ext cx="773793" cy="5539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3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000" b="1" dirty="0">
                <a:solidFill>
                  <a:prstClr val="white"/>
                </a:solidFill>
              </a:rPr>
              <a:t>W</a:t>
            </a:r>
          </a:p>
        </p:txBody>
      </p:sp>
      <p:sp>
        <p:nvSpPr>
          <p:cNvPr id="95" name="TextBox 577"/>
          <p:cNvSpPr txBox="1">
            <a:spLocks noChangeArrowheads="1"/>
          </p:cNvSpPr>
          <p:nvPr/>
        </p:nvSpPr>
        <p:spPr bwMode="auto">
          <a:xfrm>
            <a:off x="5591540" y="26802890"/>
            <a:ext cx="773793" cy="5539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3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000" b="1" dirty="0" smtClean="0">
                <a:solidFill>
                  <a:prstClr val="white"/>
                </a:solidFill>
              </a:rPr>
              <a:t>H</a:t>
            </a:r>
            <a:endParaRPr lang="en-US" sz="3000" b="1" dirty="0">
              <a:solidFill>
                <a:prstClr val="white"/>
              </a:solidFill>
            </a:endParaRPr>
          </a:p>
        </p:txBody>
      </p:sp>
      <p:sp>
        <p:nvSpPr>
          <p:cNvPr id="96" name="Oval 48"/>
          <p:cNvSpPr>
            <a:spLocks noChangeArrowheads="1"/>
          </p:cNvSpPr>
          <p:nvPr/>
        </p:nvSpPr>
        <p:spPr bwMode="auto">
          <a:xfrm>
            <a:off x="8153400" y="24202828"/>
            <a:ext cx="459520" cy="459459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97" name="Straight Arrow Connector 96"/>
          <p:cNvCxnSpPr>
            <a:stCxn id="52" idx="0"/>
            <a:endCxn id="103" idx="4"/>
          </p:cNvCxnSpPr>
          <p:nvPr/>
        </p:nvCxnSpPr>
        <p:spPr bwMode="auto">
          <a:xfrm flipV="1">
            <a:off x="7309056" y="24771152"/>
            <a:ext cx="1183277" cy="1206419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>
            <a:stCxn id="52" idx="0"/>
            <a:endCxn id="102" idx="4"/>
          </p:cNvCxnSpPr>
          <p:nvPr/>
        </p:nvCxnSpPr>
        <p:spPr bwMode="auto">
          <a:xfrm flipV="1">
            <a:off x="7309056" y="24771152"/>
            <a:ext cx="572149" cy="1206419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>
            <a:stCxn id="55" idx="0"/>
            <a:endCxn id="103" idx="4"/>
          </p:cNvCxnSpPr>
          <p:nvPr/>
        </p:nvCxnSpPr>
        <p:spPr bwMode="auto">
          <a:xfrm flipV="1">
            <a:off x="7965514" y="24771152"/>
            <a:ext cx="526819" cy="1206419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>
            <a:stCxn id="55" idx="0"/>
            <a:endCxn id="102" idx="4"/>
          </p:cNvCxnSpPr>
          <p:nvPr/>
        </p:nvCxnSpPr>
        <p:spPr bwMode="auto">
          <a:xfrm flipH="1" flipV="1">
            <a:off x="7881205" y="24771152"/>
            <a:ext cx="84309" cy="1206419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>
            <a:stCxn id="5" idx="0"/>
            <a:endCxn id="103" idx="4"/>
          </p:cNvCxnSpPr>
          <p:nvPr/>
        </p:nvCxnSpPr>
        <p:spPr bwMode="auto">
          <a:xfrm flipH="1" flipV="1">
            <a:off x="8492333" y="24771152"/>
            <a:ext cx="74934" cy="1206419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Oval 24"/>
          <p:cNvSpPr>
            <a:spLocks noChangeArrowheads="1"/>
          </p:cNvSpPr>
          <p:nvPr/>
        </p:nvSpPr>
        <p:spPr bwMode="auto">
          <a:xfrm>
            <a:off x="7651017" y="24312365"/>
            <a:ext cx="460375" cy="458787"/>
          </a:xfrm>
          <a:prstGeom prst="ellipse">
            <a:avLst/>
          </a:prstGeom>
          <a:solidFill>
            <a:srgbClr val="8064A2"/>
          </a:solidFill>
          <a:ln w="25400">
            <a:solidFill>
              <a:srgbClr val="3F3151"/>
            </a:solidFill>
            <a:round/>
            <a:headEnd/>
            <a:tailEnd/>
          </a:ln>
          <a:effectLst>
            <a:outerShdw blurRad="63500" dist="29783" dir="3885598" algn="ctr" rotWithShape="0">
              <a:srgbClr val="3F3151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03" name="Oval 24"/>
          <p:cNvSpPr>
            <a:spLocks noChangeArrowheads="1"/>
          </p:cNvSpPr>
          <p:nvPr/>
        </p:nvSpPr>
        <p:spPr bwMode="auto">
          <a:xfrm>
            <a:off x="8262145" y="24312365"/>
            <a:ext cx="460375" cy="458787"/>
          </a:xfrm>
          <a:prstGeom prst="ellipse">
            <a:avLst/>
          </a:prstGeom>
          <a:solidFill>
            <a:srgbClr val="8064A2"/>
          </a:solidFill>
          <a:ln w="25400">
            <a:solidFill>
              <a:srgbClr val="3F3151"/>
            </a:solidFill>
            <a:round/>
            <a:headEnd/>
            <a:tailEnd/>
          </a:ln>
          <a:effectLst>
            <a:outerShdw blurRad="63500" dist="29783" dir="3885598" algn="ctr" rotWithShape="0">
              <a:srgbClr val="3F3151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04" name="Oval 48"/>
          <p:cNvSpPr>
            <a:spLocks noChangeArrowheads="1"/>
          </p:cNvSpPr>
          <p:nvPr/>
        </p:nvSpPr>
        <p:spPr bwMode="auto">
          <a:xfrm>
            <a:off x="7542182" y="24202828"/>
            <a:ext cx="459520" cy="459459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05" name="Oval 49"/>
          <p:cNvSpPr>
            <a:spLocks noChangeArrowheads="1"/>
          </p:cNvSpPr>
          <p:nvPr/>
        </p:nvSpPr>
        <p:spPr bwMode="auto">
          <a:xfrm>
            <a:off x="7651591" y="24312223"/>
            <a:ext cx="459520" cy="459459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06" name="Oval 49"/>
          <p:cNvSpPr>
            <a:spLocks noChangeArrowheads="1"/>
          </p:cNvSpPr>
          <p:nvPr/>
        </p:nvSpPr>
        <p:spPr bwMode="auto">
          <a:xfrm>
            <a:off x="8262809" y="24312223"/>
            <a:ext cx="459520" cy="459459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107" name="Straight Connector 106"/>
          <p:cNvCxnSpPr/>
          <p:nvPr/>
        </p:nvCxnSpPr>
        <p:spPr bwMode="auto">
          <a:xfrm>
            <a:off x="8839200" y="24221553"/>
            <a:ext cx="579756" cy="648613"/>
          </a:xfrm>
          <a:prstGeom prst="line">
            <a:avLst/>
          </a:prstGeom>
          <a:ln w="44450">
            <a:solidFill>
              <a:schemeClr val="bg2">
                <a:lumMod val="10000"/>
              </a:schemeClr>
            </a:solidFill>
            <a:headEnd type="arrow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/>
          <p:cNvCxnSpPr>
            <a:stCxn id="5" idx="0"/>
            <a:endCxn id="102" idx="4"/>
          </p:cNvCxnSpPr>
          <p:nvPr/>
        </p:nvCxnSpPr>
        <p:spPr bwMode="auto">
          <a:xfrm flipH="1" flipV="1">
            <a:off x="7881205" y="24771152"/>
            <a:ext cx="686062" cy="1206419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Oval 50"/>
          <p:cNvSpPr>
            <a:spLocks noChangeArrowheads="1"/>
          </p:cNvSpPr>
          <p:nvPr/>
        </p:nvSpPr>
        <p:spPr bwMode="auto">
          <a:xfrm>
            <a:off x="8374539" y="24450153"/>
            <a:ext cx="459520" cy="459459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10" name="Oval 50"/>
          <p:cNvSpPr>
            <a:spLocks noChangeArrowheads="1"/>
          </p:cNvSpPr>
          <p:nvPr/>
        </p:nvSpPr>
        <p:spPr bwMode="auto">
          <a:xfrm>
            <a:off x="7755474" y="24450153"/>
            <a:ext cx="459520" cy="459459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111" name="Straight Connector 110"/>
          <p:cNvCxnSpPr/>
          <p:nvPr/>
        </p:nvCxnSpPr>
        <p:spPr bwMode="auto">
          <a:xfrm>
            <a:off x="7239000" y="25821753"/>
            <a:ext cx="1600200" cy="0"/>
          </a:xfrm>
          <a:prstGeom prst="line">
            <a:avLst/>
          </a:prstGeom>
          <a:ln w="44450">
            <a:solidFill>
              <a:schemeClr val="bg2">
                <a:lumMod val="10000"/>
              </a:schemeClr>
            </a:solidFill>
            <a:headEnd type="arrow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577"/>
          <p:cNvSpPr txBox="1">
            <a:spLocks noChangeArrowheads="1"/>
          </p:cNvSpPr>
          <p:nvPr/>
        </p:nvSpPr>
        <p:spPr bwMode="auto">
          <a:xfrm>
            <a:off x="7924800" y="25212153"/>
            <a:ext cx="3309640" cy="5539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3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000" b="1" dirty="0" smtClean="0">
                <a:solidFill>
                  <a:srgbClr val="FF0000"/>
                </a:solidFill>
              </a:rPr>
              <a:t>LCN </a:t>
            </a:r>
            <a:r>
              <a:rPr lang="en-US" sz="3000" b="1" dirty="0">
                <a:solidFill>
                  <a:srgbClr val="FF0000"/>
                </a:solidFill>
              </a:rPr>
              <a:t>Size = </a:t>
            </a:r>
            <a:r>
              <a:rPr lang="en-US" sz="3000" b="1" dirty="0" smtClean="0">
                <a:solidFill>
                  <a:srgbClr val="FF0000"/>
                </a:solidFill>
              </a:rPr>
              <a:t>5</a:t>
            </a:r>
            <a:endParaRPr lang="en-US" sz="3000" b="1" dirty="0">
              <a:solidFill>
                <a:srgbClr val="FF0000"/>
              </a:solidFill>
            </a:endParaRPr>
          </a:p>
        </p:txBody>
      </p:sp>
      <p:sp>
        <p:nvSpPr>
          <p:cNvPr id="113" name="Oval 24"/>
          <p:cNvSpPr>
            <a:spLocks noChangeArrowheads="1"/>
          </p:cNvSpPr>
          <p:nvPr/>
        </p:nvSpPr>
        <p:spPr bwMode="auto">
          <a:xfrm>
            <a:off x="7039097" y="24331091"/>
            <a:ext cx="460375" cy="458787"/>
          </a:xfrm>
          <a:prstGeom prst="ellipse">
            <a:avLst/>
          </a:prstGeom>
          <a:solidFill>
            <a:srgbClr val="8064A2"/>
          </a:solidFill>
          <a:ln w="25400">
            <a:solidFill>
              <a:srgbClr val="3F3151"/>
            </a:solidFill>
            <a:round/>
            <a:headEnd/>
            <a:tailEnd/>
          </a:ln>
          <a:effectLst>
            <a:outerShdw blurRad="63500" dist="29783" dir="3885598" algn="ctr" rotWithShape="0">
              <a:srgbClr val="3F3151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4" name="Oval 48"/>
          <p:cNvSpPr>
            <a:spLocks noChangeArrowheads="1"/>
          </p:cNvSpPr>
          <p:nvPr/>
        </p:nvSpPr>
        <p:spPr bwMode="auto">
          <a:xfrm>
            <a:off x="6930262" y="24221554"/>
            <a:ext cx="459520" cy="459459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15" name="Oval 49"/>
          <p:cNvSpPr>
            <a:spLocks noChangeArrowheads="1"/>
          </p:cNvSpPr>
          <p:nvPr/>
        </p:nvSpPr>
        <p:spPr bwMode="auto">
          <a:xfrm>
            <a:off x="7039671" y="24330949"/>
            <a:ext cx="459520" cy="459459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116" name="Straight Arrow Connector 115"/>
          <p:cNvCxnSpPr>
            <a:stCxn id="52" idx="0"/>
            <a:endCxn id="113" idx="4"/>
          </p:cNvCxnSpPr>
          <p:nvPr/>
        </p:nvCxnSpPr>
        <p:spPr bwMode="auto">
          <a:xfrm flipH="1" flipV="1">
            <a:off x="7269285" y="24789878"/>
            <a:ext cx="39771" cy="1187693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>
            <a:stCxn id="33" idx="0"/>
            <a:endCxn id="113" idx="4"/>
          </p:cNvCxnSpPr>
          <p:nvPr/>
        </p:nvCxnSpPr>
        <p:spPr bwMode="auto">
          <a:xfrm flipH="1" flipV="1">
            <a:off x="7269285" y="24789878"/>
            <a:ext cx="695955" cy="1187692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>
            <a:stCxn id="5" idx="0"/>
            <a:endCxn id="115" idx="4"/>
          </p:cNvCxnSpPr>
          <p:nvPr/>
        </p:nvCxnSpPr>
        <p:spPr bwMode="auto">
          <a:xfrm flipH="1" flipV="1">
            <a:off x="7269431" y="24790408"/>
            <a:ext cx="1297836" cy="1187163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Oval 50"/>
          <p:cNvSpPr>
            <a:spLocks noChangeArrowheads="1"/>
          </p:cNvSpPr>
          <p:nvPr/>
        </p:nvSpPr>
        <p:spPr bwMode="auto">
          <a:xfrm>
            <a:off x="7160480" y="24450153"/>
            <a:ext cx="459520" cy="459459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20" name="Oval 28" descr="Large grid"/>
          <p:cNvSpPr>
            <a:spLocks noChangeArrowheads="1"/>
          </p:cNvSpPr>
          <p:nvPr/>
        </p:nvSpPr>
        <p:spPr bwMode="auto">
          <a:xfrm>
            <a:off x="6409399" y="27736800"/>
            <a:ext cx="459520" cy="459459"/>
          </a:xfrm>
          <a:prstGeom prst="ellipse">
            <a:avLst/>
          </a:prstGeom>
          <a:pattFill prst="lgGrid">
            <a:fgClr>
              <a:srgbClr val="4E6128"/>
            </a:fgClr>
            <a:bgClr>
              <a:srgbClr val="D6E3BC"/>
            </a:bgClr>
          </a:pattFill>
          <a:ln w="25400">
            <a:solidFill>
              <a:srgbClr val="4E6128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1" name="Oval 30" descr="Large grid"/>
          <p:cNvSpPr>
            <a:spLocks noChangeArrowheads="1"/>
          </p:cNvSpPr>
          <p:nvPr/>
        </p:nvSpPr>
        <p:spPr bwMode="auto">
          <a:xfrm>
            <a:off x="6510830" y="27861510"/>
            <a:ext cx="459520" cy="459459"/>
          </a:xfrm>
          <a:prstGeom prst="ellipse">
            <a:avLst/>
          </a:prstGeom>
          <a:pattFill prst="lgGrid">
            <a:fgClr>
              <a:srgbClr val="C0504D"/>
            </a:fgClr>
            <a:bgClr>
              <a:srgbClr val="F2DBDB"/>
            </a:bgClr>
          </a:pattFill>
          <a:ln w="25400">
            <a:solidFill>
              <a:srgbClr val="943634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2" name="Oval 31" descr="Large grid"/>
          <p:cNvSpPr>
            <a:spLocks noChangeArrowheads="1"/>
          </p:cNvSpPr>
          <p:nvPr/>
        </p:nvSpPr>
        <p:spPr bwMode="auto">
          <a:xfrm>
            <a:off x="6621380" y="27953402"/>
            <a:ext cx="459520" cy="459459"/>
          </a:xfrm>
          <a:prstGeom prst="ellipse">
            <a:avLst/>
          </a:prstGeom>
          <a:pattFill prst="lgGrid">
            <a:fgClr>
              <a:srgbClr val="1F497D"/>
            </a:fgClr>
            <a:bgClr>
              <a:srgbClr val="C6D9F1"/>
            </a:bgClr>
          </a:pattFill>
          <a:ln w="25400">
            <a:solidFill>
              <a:srgbClr val="1F497D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3" name="Oval 36" descr="Wide downward diagonal"/>
          <p:cNvSpPr>
            <a:spLocks noChangeArrowheads="1"/>
          </p:cNvSpPr>
          <p:nvPr/>
        </p:nvSpPr>
        <p:spPr bwMode="auto">
          <a:xfrm>
            <a:off x="6408261" y="27741176"/>
            <a:ext cx="459520" cy="459459"/>
          </a:xfrm>
          <a:prstGeom prst="ellipse">
            <a:avLst/>
          </a:prstGeom>
          <a:pattFill prst="wdDnDiag">
            <a:fgClr>
              <a:srgbClr val="4E6128"/>
            </a:fgClr>
            <a:bgClr>
              <a:srgbClr val="D6E3BC"/>
            </a:bgClr>
          </a:pattFill>
          <a:ln w="25400">
            <a:solidFill>
              <a:srgbClr val="4E6128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4" name="Oval 37" descr="Wide downward diagonal"/>
          <p:cNvSpPr>
            <a:spLocks noChangeArrowheads="1"/>
          </p:cNvSpPr>
          <p:nvPr/>
        </p:nvSpPr>
        <p:spPr bwMode="auto">
          <a:xfrm>
            <a:off x="6518809" y="27865886"/>
            <a:ext cx="459520" cy="459459"/>
          </a:xfrm>
          <a:prstGeom prst="ellipse">
            <a:avLst/>
          </a:prstGeom>
          <a:pattFill prst="wdDnDiag">
            <a:fgClr>
              <a:srgbClr val="C0504D"/>
            </a:fgClr>
            <a:bgClr>
              <a:srgbClr val="F2DBDB"/>
            </a:bgClr>
          </a:pattFill>
          <a:ln w="25400">
            <a:solidFill>
              <a:srgbClr val="943634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5" name="Oval 38" descr="Wide downward diagonal"/>
          <p:cNvSpPr>
            <a:spLocks noChangeArrowheads="1"/>
          </p:cNvSpPr>
          <p:nvPr/>
        </p:nvSpPr>
        <p:spPr bwMode="auto">
          <a:xfrm>
            <a:off x="6627080" y="27957778"/>
            <a:ext cx="459520" cy="459459"/>
          </a:xfrm>
          <a:prstGeom prst="ellipse">
            <a:avLst/>
          </a:prstGeom>
          <a:pattFill prst="wdDnDiag">
            <a:fgClr>
              <a:srgbClr val="1F497D"/>
            </a:fgClr>
            <a:bgClr>
              <a:srgbClr val="C6D9F1"/>
            </a:bgClr>
          </a:pattFill>
          <a:ln w="25400">
            <a:solidFill>
              <a:srgbClr val="1F497D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6" name="Oval 28" descr="Large grid"/>
          <p:cNvSpPr>
            <a:spLocks noChangeArrowheads="1"/>
          </p:cNvSpPr>
          <p:nvPr/>
        </p:nvSpPr>
        <p:spPr bwMode="auto">
          <a:xfrm>
            <a:off x="7704799" y="27736800"/>
            <a:ext cx="459520" cy="459459"/>
          </a:xfrm>
          <a:prstGeom prst="ellipse">
            <a:avLst/>
          </a:prstGeom>
          <a:pattFill prst="lgGrid">
            <a:fgClr>
              <a:srgbClr val="4E6128"/>
            </a:fgClr>
            <a:bgClr>
              <a:srgbClr val="D6E3BC"/>
            </a:bgClr>
          </a:pattFill>
          <a:ln w="25400">
            <a:solidFill>
              <a:srgbClr val="4E6128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7" name="Oval 30" descr="Large grid"/>
          <p:cNvSpPr>
            <a:spLocks noChangeArrowheads="1"/>
          </p:cNvSpPr>
          <p:nvPr/>
        </p:nvSpPr>
        <p:spPr bwMode="auto">
          <a:xfrm>
            <a:off x="7806230" y="27861510"/>
            <a:ext cx="459520" cy="459459"/>
          </a:xfrm>
          <a:prstGeom prst="ellipse">
            <a:avLst/>
          </a:prstGeom>
          <a:pattFill prst="lgGrid">
            <a:fgClr>
              <a:srgbClr val="C0504D"/>
            </a:fgClr>
            <a:bgClr>
              <a:srgbClr val="F2DBDB"/>
            </a:bgClr>
          </a:pattFill>
          <a:ln w="25400">
            <a:solidFill>
              <a:srgbClr val="943634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8" name="Oval 31" descr="Large grid"/>
          <p:cNvSpPr>
            <a:spLocks noChangeArrowheads="1"/>
          </p:cNvSpPr>
          <p:nvPr/>
        </p:nvSpPr>
        <p:spPr bwMode="auto">
          <a:xfrm>
            <a:off x="7916780" y="27953402"/>
            <a:ext cx="459520" cy="459459"/>
          </a:xfrm>
          <a:prstGeom prst="ellipse">
            <a:avLst/>
          </a:prstGeom>
          <a:pattFill prst="lgGrid">
            <a:fgClr>
              <a:srgbClr val="1F497D"/>
            </a:fgClr>
            <a:bgClr>
              <a:srgbClr val="C6D9F1"/>
            </a:bgClr>
          </a:pattFill>
          <a:ln w="25400">
            <a:solidFill>
              <a:srgbClr val="1F497D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9" name="Oval 36" descr="Wide downward diagonal"/>
          <p:cNvSpPr>
            <a:spLocks noChangeArrowheads="1"/>
          </p:cNvSpPr>
          <p:nvPr/>
        </p:nvSpPr>
        <p:spPr bwMode="auto">
          <a:xfrm>
            <a:off x="7703661" y="27741176"/>
            <a:ext cx="459520" cy="459459"/>
          </a:xfrm>
          <a:prstGeom prst="ellipse">
            <a:avLst/>
          </a:prstGeom>
          <a:pattFill prst="wdDnDiag">
            <a:fgClr>
              <a:srgbClr val="4E6128"/>
            </a:fgClr>
            <a:bgClr>
              <a:srgbClr val="D6E3BC"/>
            </a:bgClr>
          </a:pattFill>
          <a:ln w="25400">
            <a:solidFill>
              <a:srgbClr val="4E6128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30" name="Oval 37" descr="Wide downward diagonal"/>
          <p:cNvSpPr>
            <a:spLocks noChangeArrowheads="1"/>
          </p:cNvSpPr>
          <p:nvPr/>
        </p:nvSpPr>
        <p:spPr bwMode="auto">
          <a:xfrm>
            <a:off x="7814209" y="27865886"/>
            <a:ext cx="459520" cy="459459"/>
          </a:xfrm>
          <a:prstGeom prst="ellipse">
            <a:avLst/>
          </a:prstGeom>
          <a:pattFill prst="wdDnDiag">
            <a:fgClr>
              <a:srgbClr val="C0504D"/>
            </a:fgClr>
            <a:bgClr>
              <a:srgbClr val="F2DBDB"/>
            </a:bgClr>
          </a:pattFill>
          <a:ln w="25400">
            <a:solidFill>
              <a:srgbClr val="943634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31" name="Oval 38" descr="Wide downward diagonal"/>
          <p:cNvSpPr>
            <a:spLocks noChangeArrowheads="1"/>
          </p:cNvSpPr>
          <p:nvPr/>
        </p:nvSpPr>
        <p:spPr bwMode="auto">
          <a:xfrm>
            <a:off x="7922480" y="27957778"/>
            <a:ext cx="459520" cy="459459"/>
          </a:xfrm>
          <a:prstGeom prst="ellipse">
            <a:avLst/>
          </a:prstGeom>
          <a:pattFill prst="wdDnDiag">
            <a:fgClr>
              <a:srgbClr val="1F497D"/>
            </a:fgClr>
            <a:bgClr>
              <a:srgbClr val="C6D9F1"/>
            </a:bgClr>
          </a:pattFill>
          <a:ln w="25400">
            <a:solidFill>
              <a:srgbClr val="1F497D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32" name="Oval 28" descr="Large grid"/>
          <p:cNvSpPr>
            <a:spLocks noChangeArrowheads="1"/>
          </p:cNvSpPr>
          <p:nvPr/>
        </p:nvSpPr>
        <p:spPr bwMode="auto">
          <a:xfrm>
            <a:off x="9076399" y="27736800"/>
            <a:ext cx="459520" cy="459459"/>
          </a:xfrm>
          <a:prstGeom prst="ellipse">
            <a:avLst/>
          </a:prstGeom>
          <a:pattFill prst="lgGrid">
            <a:fgClr>
              <a:srgbClr val="4E6128"/>
            </a:fgClr>
            <a:bgClr>
              <a:srgbClr val="D6E3BC"/>
            </a:bgClr>
          </a:pattFill>
          <a:ln w="25400">
            <a:solidFill>
              <a:srgbClr val="4E6128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33" name="Oval 30" descr="Large grid"/>
          <p:cNvSpPr>
            <a:spLocks noChangeArrowheads="1"/>
          </p:cNvSpPr>
          <p:nvPr/>
        </p:nvSpPr>
        <p:spPr bwMode="auto">
          <a:xfrm>
            <a:off x="9177830" y="27861510"/>
            <a:ext cx="459520" cy="459459"/>
          </a:xfrm>
          <a:prstGeom prst="ellipse">
            <a:avLst/>
          </a:prstGeom>
          <a:pattFill prst="lgGrid">
            <a:fgClr>
              <a:srgbClr val="C0504D"/>
            </a:fgClr>
            <a:bgClr>
              <a:srgbClr val="F2DBDB"/>
            </a:bgClr>
          </a:pattFill>
          <a:ln w="25400">
            <a:solidFill>
              <a:srgbClr val="943634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34" name="Oval 31" descr="Large grid"/>
          <p:cNvSpPr>
            <a:spLocks noChangeArrowheads="1"/>
          </p:cNvSpPr>
          <p:nvPr/>
        </p:nvSpPr>
        <p:spPr bwMode="auto">
          <a:xfrm>
            <a:off x="9288380" y="27953402"/>
            <a:ext cx="459520" cy="459459"/>
          </a:xfrm>
          <a:prstGeom prst="ellipse">
            <a:avLst/>
          </a:prstGeom>
          <a:pattFill prst="lgGrid">
            <a:fgClr>
              <a:srgbClr val="1F497D"/>
            </a:fgClr>
            <a:bgClr>
              <a:srgbClr val="C6D9F1"/>
            </a:bgClr>
          </a:pattFill>
          <a:ln w="25400">
            <a:solidFill>
              <a:srgbClr val="1F497D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35" name="Oval 36" descr="Wide downward diagonal"/>
          <p:cNvSpPr>
            <a:spLocks noChangeArrowheads="1"/>
          </p:cNvSpPr>
          <p:nvPr/>
        </p:nvSpPr>
        <p:spPr bwMode="auto">
          <a:xfrm>
            <a:off x="9075261" y="27741176"/>
            <a:ext cx="459520" cy="459459"/>
          </a:xfrm>
          <a:prstGeom prst="ellipse">
            <a:avLst/>
          </a:prstGeom>
          <a:pattFill prst="wdDnDiag">
            <a:fgClr>
              <a:srgbClr val="4E6128"/>
            </a:fgClr>
            <a:bgClr>
              <a:srgbClr val="D6E3BC"/>
            </a:bgClr>
          </a:pattFill>
          <a:ln w="25400">
            <a:solidFill>
              <a:srgbClr val="4E6128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36" name="Oval 37" descr="Wide downward diagonal"/>
          <p:cNvSpPr>
            <a:spLocks noChangeArrowheads="1"/>
          </p:cNvSpPr>
          <p:nvPr/>
        </p:nvSpPr>
        <p:spPr bwMode="auto">
          <a:xfrm>
            <a:off x="9185809" y="27865886"/>
            <a:ext cx="459520" cy="459459"/>
          </a:xfrm>
          <a:prstGeom prst="ellipse">
            <a:avLst/>
          </a:prstGeom>
          <a:pattFill prst="wdDnDiag">
            <a:fgClr>
              <a:srgbClr val="C0504D"/>
            </a:fgClr>
            <a:bgClr>
              <a:srgbClr val="F2DBDB"/>
            </a:bgClr>
          </a:pattFill>
          <a:ln w="25400">
            <a:solidFill>
              <a:srgbClr val="943634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37" name="Oval 38" descr="Wide downward diagonal"/>
          <p:cNvSpPr>
            <a:spLocks noChangeArrowheads="1"/>
          </p:cNvSpPr>
          <p:nvPr/>
        </p:nvSpPr>
        <p:spPr bwMode="auto">
          <a:xfrm>
            <a:off x="9294080" y="27957778"/>
            <a:ext cx="459520" cy="459459"/>
          </a:xfrm>
          <a:prstGeom prst="ellipse">
            <a:avLst/>
          </a:prstGeom>
          <a:pattFill prst="wdDnDiag">
            <a:fgClr>
              <a:srgbClr val="1F497D"/>
            </a:fgClr>
            <a:bgClr>
              <a:srgbClr val="C6D9F1"/>
            </a:bgClr>
          </a:pattFill>
          <a:ln w="25400">
            <a:solidFill>
              <a:srgbClr val="1F497D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316062" y="1274085"/>
            <a:ext cx="8233858" cy="4018620"/>
            <a:chOff x="316062" y="1274085"/>
            <a:chExt cx="8233858" cy="4018620"/>
          </a:xfrm>
        </p:grpSpPr>
        <p:sp>
          <p:nvSpPr>
            <p:cNvPr id="4" name="TextBox 3"/>
            <p:cNvSpPr txBox="1"/>
            <p:nvPr/>
          </p:nvSpPr>
          <p:spPr>
            <a:xfrm>
              <a:off x="573156" y="2685114"/>
              <a:ext cx="1846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pic>
          <p:nvPicPr>
            <p:cNvPr id="2" name="Picture 1" descr="concept7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3649" y="2356714"/>
              <a:ext cx="6858000" cy="774700"/>
            </a:xfrm>
            <a:prstGeom prst="rect">
              <a:avLst/>
            </a:prstGeom>
          </p:spPr>
        </p:pic>
        <p:pic>
          <p:nvPicPr>
            <p:cNvPr id="3" name="Picture 2" descr="concept11.png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05"/>
            <a:stretch/>
          </p:blipFill>
          <p:spPr>
            <a:xfrm>
              <a:off x="1583649" y="3352716"/>
              <a:ext cx="6858000" cy="818425"/>
            </a:xfrm>
            <a:prstGeom prst="rect">
              <a:avLst/>
            </a:prstGeom>
          </p:spPr>
        </p:pic>
        <p:cxnSp>
          <p:nvCxnSpPr>
            <p:cNvPr id="148" name="Straight Connector 147"/>
            <p:cNvCxnSpPr/>
            <p:nvPr/>
          </p:nvCxnSpPr>
          <p:spPr>
            <a:xfrm>
              <a:off x="408960" y="3234221"/>
              <a:ext cx="8021588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5" name="TextBox 154"/>
            <p:cNvSpPr txBox="1"/>
            <p:nvPr/>
          </p:nvSpPr>
          <p:spPr>
            <a:xfrm>
              <a:off x="319156" y="2563419"/>
              <a:ext cx="10792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dirty="0" smtClean="0">
                  <a:solidFill>
                    <a:prstClr val="white"/>
                  </a:solidFill>
                  <a:latin typeface="Calibri"/>
                </a:rPr>
                <a:t>Feature 7 </a:t>
              </a:r>
              <a:endParaRPr lang="en-US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56" name="TextBox 155"/>
            <p:cNvSpPr txBox="1"/>
            <p:nvPr/>
          </p:nvSpPr>
          <p:spPr>
            <a:xfrm>
              <a:off x="319156" y="3633758"/>
              <a:ext cx="10823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dirty="0" smtClean="0">
                  <a:solidFill>
                    <a:prstClr val="white"/>
                  </a:solidFill>
                  <a:latin typeface="Calibri"/>
                </a:rPr>
                <a:t>Feature 8</a:t>
              </a:r>
              <a:endParaRPr lang="en-US" dirty="0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157" name="Straight Connector 156"/>
            <p:cNvCxnSpPr/>
            <p:nvPr/>
          </p:nvCxnSpPr>
          <p:spPr>
            <a:xfrm>
              <a:off x="407840" y="4310214"/>
              <a:ext cx="8021588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/>
            <p:cNvCxnSpPr/>
            <p:nvPr/>
          </p:nvCxnSpPr>
          <p:spPr>
            <a:xfrm>
              <a:off x="408960" y="2279746"/>
              <a:ext cx="8121688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0" name="TextBox 159"/>
            <p:cNvSpPr txBox="1"/>
            <p:nvPr/>
          </p:nvSpPr>
          <p:spPr>
            <a:xfrm>
              <a:off x="319156" y="1549612"/>
              <a:ext cx="10792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dirty="0" smtClean="0">
                  <a:solidFill>
                    <a:prstClr val="white"/>
                  </a:solidFill>
                  <a:latin typeface="Calibri"/>
                </a:rPr>
                <a:t>Feature 6</a:t>
              </a:r>
              <a:endParaRPr lang="en-US" dirty="0">
                <a:solidFill>
                  <a:prstClr val="white"/>
                </a:solidFill>
                <a:latin typeface="Calibri"/>
              </a:endParaRPr>
            </a:p>
          </p:txBody>
        </p:sp>
        <p:pic>
          <p:nvPicPr>
            <p:cNvPr id="143" name="Picture 142" descr="concept9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6412" y="1274085"/>
              <a:ext cx="6692900" cy="812800"/>
            </a:xfrm>
            <a:prstGeom prst="rect">
              <a:avLst/>
            </a:prstGeom>
          </p:spPr>
        </p:pic>
        <p:pic>
          <p:nvPicPr>
            <p:cNvPr id="144" name="Picture 143" descr="concept10.png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889" r="630" b="-1"/>
            <a:stretch/>
          </p:blipFill>
          <p:spPr>
            <a:xfrm>
              <a:off x="1583649" y="4420204"/>
              <a:ext cx="6966271" cy="872501"/>
            </a:xfrm>
            <a:prstGeom prst="rect">
              <a:avLst/>
            </a:prstGeom>
          </p:spPr>
        </p:pic>
        <p:sp>
          <p:nvSpPr>
            <p:cNvPr id="164" name="TextBox 163"/>
            <p:cNvSpPr txBox="1"/>
            <p:nvPr/>
          </p:nvSpPr>
          <p:spPr>
            <a:xfrm>
              <a:off x="316062" y="4742028"/>
              <a:ext cx="10792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dirty="0" smtClean="0">
                  <a:solidFill>
                    <a:prstClr val="white"/>
                  </a:solidFill>
                  <a:latin typeface="Calibri"/>
                </a:rPr>
                <a:t>Feature </a:t>
              </a:r>
              <a:r>
                <a:rPr lang="en-US" dirty="0">
                  <a:solidFill>
                    <a:prstClr val="white"/>
                  </a:solidFill>
                  <a:latin typeface="Calibri"/>
                </a:rPr>
                <a:t>9</a:t>
              </a:r>
            </a:p>
          </p:txBody>
        </p:sp>
      </p:grpSp>
      <p:sp>
        <p:nvSpPr>
          <p:cNvPr id="150" name="TextBox 149"/>
          <p:cNvSpPr txBox="1"/>
          <p:nvPr/>
        </p:nvSpPr>
        <p:spPr>
          <a:xfrm>
            <a:off x="3914589" y="203805"/>
            <a:ext cx="18813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2800" dirty="0" smtClean="0">
                <a:solidFill>
                  <a:prstClr val="white"/>
                </a:solidFill>
                <a:latin typeface="Calibri"/>
              </a:rPr>
              <a:t>Best stimuli</a:t>
            </a:r>
            <a:endParaRPr lang="en-US" sz="28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0" y="6488668"/>
            <a:ext cx="9324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prstClr val="white"/>
                </a:solidFill>
                <a:latin typeface="Calibri"/>
              </a:rPr>
              <a:t>Le, et al., </a:t>
            </a:r>
            <a:r>
              <a:rPr lang="en-US" i="1" dirty="0" smtClean="0">
                <a:solidFill>
                  <a:prstClr val="white"/>
                </a:solidFill>
                <a:latin typeface="Calibri"/>
              </a:rPr>
              <a:t>Building high-level features using large-scale unsupervised learning</a:t>
            </a:r>
            <a:r>
              <a:rPr lang="en-US" dirty="0" smtClean="0">
                <a:solidFill>
                  <a:prstClr val="white"/>
                </a:solidFill>
                <a:latin typeface="Calibri"/>
              </a:rPr>
              <a:t>. ICML 2012</a:t>
            </a:r>
            <a:endParaRPr lang="en-US" dirty="0">
              <a:solidFill>
                <a:prstClr val="white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33632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73156" y="268511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" name="Oval 48"/>
          <p:cNvSpPr>
            <a:spLocks noChangeArrowheads="1"/>
          </p:cNvSpPr>
          <p:nvPr/>
        </p:nvSpPr>
        <p:spPr bwMode="auto">
          <a:xfrm>
            <a:off x="8337507" y="25977571"/>
            <a:ext cx="459520" cy="459459"/>
          </a:xfrm>
          <a:prstGeom prst="ellipse">
            <a:avLst/>
          </a:prstGeom>
          <a:solidFill>
            <a:srgbClr val="9BBB59"/>
          </a:solidFill>
          <a:ln w="25400">
            <a:solidFill>
              <a:srgbClr val="4E6128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6" name="Straight Arrow Connector 5"/>
          <p:cNvCxnSpPr/>
          <p:nvPr/>
        </p:nvCxnSpPr>
        <p:spPr bwMode="auto">
          <a:xfrm flipV="1">
            <a:off x="6208447" y="28354589"/>
            <a:ext cx="644525" cy="777875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 bwMode="auto">
          <a:xfrm flipV="1">
            <a:off x="6852972" y="28354589"/>
            <a:ext cx="0" cy="777875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 bwMode="auto">
          <a:xfrm flipH="1" flipV="1">
            <a:off x="6852972" y="28354589"/>
            <a:ext cx="646112" cy="777875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 bwMode="auto">
          <a:xfrm flipV="1">
            <a:off x="6852972" y="28354589"/>
            <a:ext cx="657225" cy="777875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 bwMode="auto">
          <a:xfrm flipV="1">
            <a:off x="7499084" y="28354589"/>
            <a:ext cx="11113" cy="777875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 bwMode="auto">
          <a:xfrm flipH="1" flipV="1">
            <a:off x="7510197" y="28354589"/>
            <a:ext cx="635000" cy="777875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 bwMode="auto">
          <a:xfrm flipV="1">
            <a:off x="7499084" y="28354589"/>
            <a:ext cx="646113" cy="777875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 bwMode="auto">
          <a:xfrm flipV="1">
            <a:off x="8145197" y="28354589"/>
            <a:ext cx="0" cy="777875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 bwMode="auto">
          <a:xfrm flipH="1" flipV="1">
            <a:off x="8145197" y="28354589"/>
            <a:ext cx="644525" cy="777875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 bwMode="auto">
          <a:xfrm flipV="1">
            <a:off x="8145197" y="28354589"/>
            <a:ext cx="644525" cy="777875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 bwMode="auto">
          <a:xfrm flipV="1">
            <a:off x="8789722" y="28354589"/>
            <a:ext cx="0" cy="777875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 bwMode="auto">
          <a:xfrm flipH="1" flipV="1">
            <a:off x="8789722" y="28354589"/>
            <a:ext cx="646112" cy="777875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 bwMode="auto">
          <a:xfrm flipV="1">
            <a:off x="8789722" y="28354589"/>
            <a:ext cx="646112" cy="777875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 bwMode="auto">
          <a:xfrm flipV="1">
            <a:off x="9435834" y="28354589"/>
            <a:ext cx="0" cy="777875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 bwMode="auto">
          <a:xfrm flipH="1" flipV="1">
            <a:off x="9435834" y="28354589"/>
            <a:ext cx="546100" cy="777875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 bwMode="auto">
          <a:xfrm flipV="1">
            <a:off x="6630152" y="26404608"/>
            <a:ext cx="657225" cy="1312862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 bwMode="auto">
          <a:xfrm flipV="1">
            <a:off x="7287377" y="26404608"/>
            <a:ext cx="0" cy="1312862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 bwMode="auto">
          <a:xfrm flipH="1" flipV="1">
            <a:off x="7287377" y="26404608"/>
            <a:ext cx="635000" cy="1312862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 bwMode="auto">
          <a:xfrm flipV="1">
            <a:off x="7287377" y="26404608"/>
            <a:ext cx="635000" cy="1312862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 bwMode="auto">
          <a:xfrm flipV="1">
            <a:off x="7922377" y="26404608"/>
            <a:ext cx="0" cy="1312862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 bwMode="auto">
          <a:xfrm flipV="1">
            <a:off x="7922377" y="26404608"/>
            <a:ext cx="644525" cy="1312862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 bwMode="auto">
          <a:xfrm flipV="1">
            <a:off x="8566902" y="26404608"/>
            <a:ext cx="0" cy="1312862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 bwMode="auto">
          <a:xfrm flipH="1" flipV="1">
            <a:off x="7922377" y="26404608"/>
            <a:ext cx="644525" cy="1312862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 bwMode="auto">
          <a:xfrm flipH="1" flipV="1">
            <a:off x="8566902" y="26404608"/>
            <a:ext cx="646112" cy="1312862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23"/>
          <p:cNvSpPr>
            <a:spLocks noChangeArrowheads="1"/>
          </p:cNvSpPr>
          <p:nvPr/>
        </p:nvSpPr>
        <p:spPr bwMode="auto">
          <a:xfrm>
            <a:off x="7079414" y="25977570"/>
            <a:ext cx="458788" cy="458788"/>
          </a:xfrm>
          <a:prstGeom prst="ellipse">
            <a:avLst/>
          </a:prstGeom>
          <a:solidFill>
            <a:srgbClr val="8064A2"/>
          </a:solidFill>
          <a:ln w="25400">
            <a:solidFill>
              <a:srgbClr val="3F3151"/>
            </a:solidFill>
            <a:round/>
            <a:headEnd/>
            <a:tailEnd/>
          </a:ln>
          <a:effectLst>
            <a:outerShdw blurRad="63500" dist="29783" dir="3885598" algn="ctr" rotWithShape="0">
              <a:srgbClr val="3F3151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2" name="Oval 24"/>
          <p:cNvSpPr>
            <a:spLocks noChangeArrowheads="1"/>
          </p:cNvSpPr>
          <p:nvPr/>
        </p:nvSpPr>
        <p:spPr bwMode="auto">
          <a:xfrm>
            <a:off x="7188952" y="26087108"/>
            <a:ext cx="458787" cy="458787"/>
          </a:xfrm>
          <a:prstGeom prst="ellipse">
            <a:avLst/>
          </a:prstGeom>
          <a:solidFill>
            <a:srgbClr val="8064A2"/>
          </a:solidFill>
          <a:ln w="25400">
            <a:solidFill>
              <a:srgbClr val="3F3151"/>
            </a:solidFill>
            <a:round/>
            <a:headEnd/>
            <a:tailEnd/>
          </a:ln>
          <a:effectLst>
            <a:outerShdw blurRad="63500" dist="29783" dir="3885598" algn="ctr" rotWithShape="0">
              <a:srgbClr val="3F3151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3" name="Oval 23"/>
          <p:cNvSpPr>
            <a:spLocks noChangeArrowheads="1"/>
          </p:cNvSpPr>
          <p:nvPr/>
        </p:nvSpPr>
        <p:spPr bwMode="auto">
          <a:xfrm>
            <a:off x="7735052" y="25977570"/>
            <a:ext cx="460375" cy="458788"/>
          </a:xfrm>
          <a:prstGeom prst="ellipse">
            <a:avLst/>
          </a:prstGeom>
          <a:solidFill>
            <a:srgbClr val="8064A2"/>
          </a:solidFill>
          <a:ln w="25400">
            <a:solidFill>
              <a:srgbClr val="3F3151"/>
            </a:solidFill>
            <a:round/>
            <a:headEnd/>
            <a:tailEnd/>
          </a:ln>
          <a:effectLst>
            <a:outerShdw blurRad="63500" dist="29783" dir="3885598" algn="ctr" rotWithShape="0">
              <a:srgbClr val="3F3151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4" name="Oval 24"/>
          <p:cNvSpPr>
            <a:spLocks noChangeArrowheads="1"/>
          </p:cNvSpPr>
          <p:nvPr/>
        </p:nvSpPr>
        <p:spPr bwMode="auto">
          <a:xfrm>
            <a:off x="7844589" y="26087108"/>
            <a:ext cx="460375" cy="458787"/>
          </a:xfrm>
          <a:prstGeom prst="ellipse">
            <a:avLst/>
          </a:prstGeom>
          <a:solidFill>
            <a:srgbClr val="8064A2"/>
          </a:solidFill>
          <a:ln w="25400">
            <a:solidFill>
              <a:srgbClr val="3F3151"/>
            </a:solidFill>
            <a:round/>
            <a:headEnd/>
            <a:tailEnd/>
          </a:ln>
          <a:effectLst>
            <a:outerShdw blurRad="63500" dist="29783" dir="3885598" algn="ctr" rotWithShape="0">
              <a:srgbClr val="3F3151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5" name="Oval 24"/>
          <p:cNvSpPr>
            <a:spLocks noChangeArrowheads="1"/>
          </p:cNvSpPr>
          <p:nvPr/>
        </p:nvSpPr>
        <p:spPr bwMode="auto">
          <a:xfrm>
            <a:off x="8446252" y="26087108"/>
            <a:ext cx="460375" cy="458787"/>
          </a:xfrm>
          <a:prstGeom prst="ellipse">
            <a:avLst/>
          </a:prstGeom>
          <a:solidFill>
            <a:srgbClr val="8064A2"/>
          </a:solidFill>
          <a:ln w="25400">
            <a:solidFill>
              <a:srgbClr val="3F3151"/>
            </a:solidFill>
            <a:round/>
            <a:headEnd/>
            <a:tailEnd/>
          </a:ln>
          <a:effectLst>
            <a:outerShdw blurRad="63500" dist="29783" dir="3885598" algn="ctr" rotWithShape="0">
              <a:srgbClr val="3F3151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6" name="Oval 27"/>
          <p:cNvSpPr>
            <a:spLocks noChangeArrowheads="1"/>
          </p:cNvSpPr>
          <p:nvPr/>
        </p:nvSpPr>
        <p:spPr bwMode="auto">
          <a:xfrm>
            <a:off x="6645009" y="29132464"/>
            <a:ext cx="460375" cy="4587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37" name="Oval 27"/>
          <p:cNvSpPr>
            <a:spLocks noChangeArrowheads="1"/>
          </p:cNvSpPr>
          <p:nvPr/>
        </p:nvSpPr>
        <p:spPr bwMode="auto">
          <a:xfrm>
            <a:off x="5989372" y="29132464"/>
            <a:ext cx="458787" cy="4587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38" name="Oval 27"/>
          <p:cNvSpPr>
            <a:spLocks noChangeArrowheads="1"/>
          </p:cNvSpPr>
          <p:nvPr/>
        </p:nvSpPr>
        <p:spPr bwMode="auto">
          <a:xfrm>
            <a:off x="7957872" y="29132464"/>
            <a:ext cx="460375" cy="4587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39" name="Oval 27"/>
          <p:cNvSpPr>
            <a:spLocks noChangeArrowheads="1"/>
          </p:cNvSpPr>
          <p:nvPr/>
        </p:nvSpPr>
        <p:spPr bwMode="auto">
          <a:xfrm>
            <a:off x="7302234" y="29132464"/>
            <a:ext cx="458788" cy="4587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40" name="Oval 27"/>
          <p:cNvSpPr>
            <a:spLocks noChangeArrowheads="1"/>
          </p:cNvSpPr>
          <p:nvPr/>
        </p:nvSpPr>
        <p:spPr bwMode="auto">
          <a:xfrm>
            <a:off x="9216759" y="29132464"/>
            <a:ext cx="458788" cy="4587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41" name="Oval 27"/>
          <p:cNvSpPr>
            <a:spLocks noChangeArrowheads="1"/>
          </p:cNvSpPr>
          <p:nvPr/>
        </p:nvSpPr>
        <p:spPr bwMode="auto">
          <a:xfrm>
            <a:off x="8559534" y="29132464"/>
            <a:ext cx="460375" cy="4587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42" name="Oval 28" descr="Large grid"/>
          <p:cNvSpPr>
            <a:spLocks noChangeArrowheads="1"/>
          </p:cNvSpPr>
          <p:nvPr/>
        </p:nvSpPr>
        <p:spPr bwMode="auto">
          <a:xfrm>
            <a:off x="7079296" y="27708200"/>
            <a:ext cx="459520" cy="459459"/>
          </a:xfrm>
          <a:prstGeom prst="ellipse">
            <a:avLst/>
          </a:prstGeom>
          <a:pattFill prst="lgGrid">
            <a:fgClr>
              <a:srgbClr val="4E6128"/>
            </a:fgClr>
            <a:bgClr>
              <a:srgbClr val="D6E3BC"/>
            </a:bgClr>
          </a:pattFill>
          <a:ln w="25400">
            <a:solidFill>
              <a:srgbClr val="4E6128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3" name="Oval 30" descr="Large grid"/>
          <p:cNvSpPr>
            <a:spLocks noChangeArrowheads="1"/>
          </p:cNvSpPr>
          <p:nvPr/>
        </p:nvSpPr>
        <p:spPr bwMode="auto">
          <a:xfrm>
            <a:off x="7180727" y="27832910"/>
            <a:ext cx="459520" cy="459459"/>
          </a:xfrm>
          <a:prstGeom prst="ellipse">
            <a:avLst/>
          </a:prstGeom>
          <a:pattFill prst="lgGrid">
            <a:fgClr>
              <a:srgbClr val="C0504D"/>
            </a:fgClr>
            <a:bgClr>
              <a:srgbClr val="F2DBDB"/>
            </a:bgClr>
          </a:pattFill>
          <a:ln w="25400">
            <a:solidFill>
              <a:srgbClr val="943634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4" name="Oval 31" descr="Large grid"/>
          <p:cNvSpPr>
            <a:spLocks noChangeArrowheads="1"/>
          </p:cNvSpPr>
          <p:nvPr/>
        </p:nvSpPr>
        <p:spPr bwMode="auto">
          <a:xfrm>
            <a:off x="7291277" y="27924802"/>
            <a:ext cx="459520" cy="459459"/>
          </a:xfrm>
          <a:prstGeom prst="ellipse">
            <a:avLst/>
          </a:prstGeom>
          <a:pattFill prst="lgGrid">
            <a:fgClr>
              <a:srgbClr val="1F497D"/>
            </a:fgClr>
            <a:bgClr>
              <a:srgbClr val="C6D9F1"/>
            </a:bgClr>
          </a:pattFill>
          <a:ln w="25400">
            <a:solidFill>
              <a:srgbClr val="1F497D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5" name="Oval 40" descr="20%"/>
          <p:cNvSpPr>
            <a:spLocks noChangeArrowheads="1"/>
          </p:cNvSpPr>
          <p:nvPr/>
        </p:nvSpPr>
        <p:spPr bwMode="auto">
          <a:xfrm>
            <a:off x="8391071" y="27727891"/>
            <a:ext cx="459520" cy="459459"/>
          </a:xfrm>
          <a:prstGeom prst="ellipse">
            <a:avLst/>
          </a:prstGeom>
          <a:pattFill prst="pct20">
            <a:fgClr>
              <a:srgbClr val="4E6128"/>
            </a:fgClr>
            <a:bgClr>
              <a:srgbClr val="D6E3BC"/>
            </a:bgClr>
          </a:pattFill>
          <a:ln w="25400">
            <a:solidFill>
              <a:srgbClr val="4E6128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6" name="Oval 41" descr="20%"/>
          <p:cNvSpPr>
            <a:spLocks noChangeArrowheads="1"/>
          </p:cNvSpPr>
          <p:nvPr/>
        </p:nvSpPr>
        <p:spPr bwMode="auto">
          <a:xfrm>
            <a:off x="8501622" y="27852601"/>
            <a:ext cx="459520" cy="459459"/>
          </a:xfrm>
          <a:prstGeom prst="ellipse">
            <a:avLst/>
          </a:prstGeom>
          <a:pattFill prst="pct20">
            <a:fgClr>
              <a:srgbClr val="C0504D"/>
            </a:fgClr>
            <a:bgClr>
              <a:srgbClr val="F2DBDB"/>
            </a:bgClr>
          </a:pattFill>
          <a:ln w="25400">
            <a:solidFill>
              <a:srgbClr val="943634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7" name="Oval 27"/>
          <p:cNvSpPr>
            <a:spLocks noChangeArrowheads="1"/>
          </p:cNvSpPr>
          <p:nvPr/>
        </p:nvSpPr>
        <p:spPr bwMode="auto">
          <a:xfrm>
            <a:off x="9818422" y="29132464"/>
            <a:ext cx="460375" cy="4587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cxnSp>
        <p:nvCxnSpPr>
          <p:cNvPr id="48" name="Straight Connector 47"/>
          <p:cNvCxnSpPr/>
          <p:nvPr/>
        </p:nvCxnSpPr>
        <p:spPr bwMode="auto">
          <a:xfrm>
            <a:off x="7790614" y="27399970"/>
            <a:ext cx="1641475" cy="0"/>
          </a:xfrm>
          <a:prstGeom prst="line">
            <a:avLst/>
          </a:prstGeom>
          <a:ln w="44450">
            <a:solidFill>
              <a:schemeClr val="bg2">
                <a:lumMod val="10000"/>
              </a:schemeClr>
            </a:solidFill>
            <a:headEnd type="arrow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577"/>
          <p:cNvSpPr txBox="1">
            <a:spLocks noChangeArrowheads="1"/>
          </p:cNvSpPr>
          <p:nvPr/>
        </p:nvSpPr>
        <p:spPr bwMode="auto">
          <a:xfrm>
            <a:off x="7881587" y="26878679"/>
            <a:ext cx="3309640" cy="5539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3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000" b="1" dirty="0">
                <a:solidFill>
                  <a:srgbClr val="FF0000"/>
                </a:solidFill>
              </a:rPr>
              <a:t>Pooling Size = </a:t>
            </a:r>
            <a:r>
              <a:rPr lang="en-US" sz="3000" b="1" dirty="0" smtClean="0">
                <a:solidFill>
                  <a:srgbClr val="FF0000"/>
                </a:solidFill>
              </a:rPr>
              <a:t>5</a:t>
            </a:r>
            <a:endParaRPr lang="en-US" sz="3000" b="1" dirty="0">
              <a:solidFill>
                <a:srgbClr val="FF0000"/>
              </a:solidFill>
            </a:endParaRPr>
          </a:p>
        </p:txBody>
      </p:sp>
      <p:cxnSp>
        <p:nvCxnSpPr>
          <p:cNvPr id="50" name="Straight Connector 49"/>
          <p:cNvCxnSpPr/>
          <p:nvPr/>
        </p:nvCxnSpPr>
        <p:spPr bwMode="auto">
          <a:xfrm>
            <a:off x="10018960" y="27672778"/>
            <a:ext cx="620712" cy="739775"/>
          </a:xfrm>
          <a:prstGeom prst="line">
            <a:avLst/>
          </a:prstGeom>
          <a:ln w="44450">
            <a:solidFill>
              <a:schemeClr val="bg2">
                <a:lumMod val="10000"/>
              </a:schemeClr>
            </a:solidFill>
            <a:headEnd type="arrow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81"/>
          <p:cNvSpPr txBox="1">
            <a:spLocks noChangeArrowheads="1"/>
          </p:cNvSpPr>
          <p:nvPr/>
        </p:nvSpPr>
        <p:spPr bwMode="auto">
          <a:xfrm>
            <a:off x="10845804" y="27421953"/>
            <a:ext cx="3229845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3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000" b="1" dirty="0">
                <a:solidFill>
                  <a:srgbClr val="FF0000"/>
                </a:solidFill>
              </a:rPr>
              <a:t>Number 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000" b="1" dirty="0">
                <a:solidFill>
                  <a:srgbClr val="FF0000"/>
                </a:solidFill>
              </a:rPr>
              <a:t>o</a:t>
            </a:r>
            <a:r>
              <a:rPr lang="en-US" sz="3000" b="1" dirty="0" smtClean="0">
                <a:solidFill>
                  <a:srgbClr val="FF0000"/>
                </a:solidFill>
              </a:rPr>
              <a:t>f maps </a:t>
            </a:r>
            <a:r>
              <a:rPr lang="en-US" sz="3000" b="1" dirty="0">
                <a:solidFill>
                  <a:srgbClr val="FF0000"/>
                </a:solidFill>
              </a:rPr>
              <a:t>= </a:t>
            </a:r>
            <a:r>
              <a:rPr lang="en-US" sz="3000" b="1" dirty="0" smtClean="0">
                <a:solidFill>
                  <a:srgbClr val="FF0000"/>
                </a:solidFill>
              </a:rPr>
              <a:t>8</a:t>
            </a:r>
            <a:endParaRPr lang="en-US" sz="3000" b="1" dirty="0">
              <a:solidFill>
                <a:srgbClr val="FF0000"/>
              </a:solidFill>
            </a:endParaRPr>
          </a:p>
        </p:txBody>
      </p:sp>
      <p:sp>
        <p:nvSpPr>
          <p:cNvPr id="52" name="Oval 48"/>
          <p:cNvSpPr>
            <a:spLocks noChangeArrowheads="1"/>
          </p:cNvSpPr>
          <p:nvPr/>
        </p:nvSpPr>
        <p:spPr bwMode="auto">
          <a:xfrm>
            <a:off x="7079296" y="25977571"/>
            <a:ext cx="459520" cy="459459"/>
          </a:xfrm>
          <a:prstGeom prst="ellipse">
            <a:avLst/>
          </a:prstGeom>
          <a:solidFill>
            <a:srgbClr val="9BBB59"/>
          </a:solidFill>
          <a:ln w="25400">
            <a:solidFill>
              <a:srgbClr val="4E6128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3" name="Oval 49"/>
          <p:cNvSpPr>
            <a:spLocks noChangeArrowheads="1"/>
          </p:cNvSpPr>
          <p:nvPr/>
        </p:nvSpPr>
        <p:spPr bwMode="auto">
          <a:xfrm>
            <a:off x="7188706" y="26086966"/>
            <a:ext cx="459520" cy="459459"/>
          </a:xfrm>
          <a:prstGeom prst="ellipse">
            <a:avLst/>
          </a:prstGeom>
          <a:solidFill>
            <a:srgbClr val="E5B8B7"/>
          </a:solidFill>
          <a:ln w="25400">
            <a:solidFill>
              <a:srgbClr val="943634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4" name="Oval 50"/>
          <p:cNvSpPr>
            <a:spLocks noChangeArrowheads="1"/>
          </p:cNvSpPr>
          <p:nvPr/>
        </p:nvSpPr>
        <p:spPr bwMode="auto">
          <a:xfrm>
            <a:off x="7298115" y="26178128"/>
            <a:ext cx="459520" cy="459459"/>
          </a:xfrm>
          <a:prstGeom prst="ellipse">
            <a:avLst/>
          </a:prstGeom>
          <a:solidFill>
            <a:srgbClr val="95B3D7"/>
          </a:solidFill>
          <a:ln w="25400">
            <a:solidFill>
              <a:srgbClr val="1F497D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5" name="Oval 48"/>
          <p:cNvSpPr>
            <a:spLocks noChangeArrowheads="1"/>
          </p:cNvSpPr>
          <p:nvPr/>
        </p:nvSpPr>
        <p:spPr bwMode="auto">
          <a:xfrm>
            <a:off x="7735754" y="25977571"/>
            <a:ext cx="459520" cy="459459"/>
          </a:xfrm>
          <a:prstGeom prst="ellipse">
            <a:avLst/>
          </a:prstGeom>
          <a:solidFill>
            <a:srgbClr val="9BBB59"/>
          </a:solidFill>
          <a:ln w="25400">
            <a:solidFill>
              <a:srgbClr val="4E6128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6" name="Oval 49"/>
          <p:cNvSpPr>
            <a:spLocks noChangeArrowheads="1"/>
          </p:cNvSpPr>
          <p:nvPr/>
        </p:nvSpPr>
        <p:spPr bwMode="auto">
          <a:xfrm>
            <a:off x="7845163" y="26086966"/>
            <a:ext cx="459520" cy="459459"/>
          </a:xfrm>
          <a:prstGeom prst="ellipse">
            <a:avLst/>
          </a:prstGeom>
          <a:solidFill>
            <a:srgbClr val="E5B8B7"/>
          </a:solidFill>
          <a:ln w="25400">
            <a:solidFill>
              <a:srgbClr val="943634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7" name="Oval 50"/>
          <p:cNvSpPr>
            <a:spLocks noChangeArrowheads="1"/>
          </p:cNvSpPr>
          <p:nvPr/>
        </p:nvSpPr>
        <p:spPr bwMode="auto">
          <a:xfrm>
            <a:off x="7954573" y="26178128"/>
            <a:ext cx="459520" cy="459459"/>
          </a:xfrm>
          <a:prstGeom prst="ellipse">
            <a:avLst/>
          </a:prstGeom>
          <a:solidFill>
            <a:srgbClr val="95B3D7"/>
          </a:solidFill>
          <a:ln w="25400">
            <a:solidFill>
              <a:srgbClr val="1F497D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8" name="Oval 49"/>
          <p:cNvSpPr>
            <a:spLocks noChangeArrowheads="1"/>
          </p:cNvSpPr>
          <p:nvPr/>
        </p:nvSpPr>
        <p:spPr bwMode="auto">
          <a:xfrm>
            <a:off x="8446916" y="26086966"/>
            <a:ext cx="459520" cy="459459"/>
          </a:xfrm>
          <a:prstGeom prst="ellipse">
            <a:avLst/>
          </a:prstGeom>
          <a:solidFill>
            <a:srgbClr val="E5B8B7"/>
          </a:solidFill>
          <a:ln w="25400">
            <a:solidFill>
              <a:srgbClr val="943634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9" name="Oval 50"/>
          <p:cNvSpPr>
            <a:spLocks noChangeArrowheads="1"/>
          </p:cNvSpPr>
          <p:nvPr/>
        </p:nvSpPr>
        <p:spPr bwMode="auto">
          <a:xfrm>
            <a:off x="8556326" y="26178128"/>
            <a:ext cx="459520" cy="459459"/>
          </a:xfrm>
          <a:prstGeom prst="ellipse">
            <a:avLst/>
          </a:prstGeom>
          <a:solidFill>
            <a:srgbClr val="95B3D7"/>
          </a:solidFill>
          <a:ln w="25400">
            <a:solidFill>
              <a:srgbClr val="1F497D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0" name="Oval 28" descr="Large grid"/>
          <p:cNvSpPr>
            <a:spLocks noChangeArrowheads="1"/>
          </p:cNvSpPr>
          <p:nvPr/>
        </p:nvSpPr>
        <p:spPr bwMode="auto">
          <a:xfrm>
            <a:off x="8392211" y="27708200"/>
            <a:ext cx="459520" cy="459459"/>
          </a:xfrm>
          <a:prstGeom prst="ellipse">
            <a:avLst/>
          </a:prstGeom>
          <a:pattFill prst="lgGrid">
            <a:fgClr>
              <a:srgbClr val="4E6128"/>
            </a:fgClr>
            <a:bgClr>
              <a:srgbClr val="D6E3BC"/>
            </a:bgClr>
          </a:pattFill>
          <a:ln w="25400">
            <a:solidFill>
              <a:srgbClr val="4E6128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1" name="Oval 30" descr="Large grid"/>
          <p:cNvSpPr>
            <a:spLocks noChangeArrowheads="1"/>
          </p:cNvSpPr>
          <p:nvPr/>
        </p:nvSpPr>
        <p:spPr bwMode="auto">
          <a:xfrm>
            <a:off x="8493642" y="27832910"/>
            <a:ext cx="459520" cy="459459"/>
          </a:xfrm>
          <a:prstGeom prst="ellipse">
            <a:avLst/>
          </a:prstGeom>
          <a:pattFill prst="lgGrid">
            <a:fgClr>
              <a:srgbClr val="C0504D"/>
            </a:fgClr>
            <a:bgClr>
              <a:srgbClr val="F2DBDB"/>
            </a:bgClr>
          </a:pattFill>
          <a:ln w="25400">
            <a:solidFill>
              <a:srgbClr val="943634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2" name="Oval 31" descr="Large grid"/>
          <p:cNvSpPr>
            <a:spLocks noChangeArrowheads="1"/>
          </p:cNvSpPr>
          <p:nvPr/>
        </p:nvSpPr>
        <p:spPr bwMode="auto">
          <a:xfrm>
            <a:off x="8604193" y="27924802"/>
            <a:ext cx="459520" cy="459459"/>
          </a:xfrm>
          <a:prstGeom prst="ellipse">
            <a:avLst/>
          </a:prstGeom>
          <a:pattFill prst="lgGrid">
            <a:fgClr>
              <a:srgbClr val="1F497D"/>
            </a:fgClr>
            <a:bgClr>
              <a:srgbClr val="C6D9F1"/>
            </a:bgClr>
          </a:pattFill>
          <a:ln w="25400">
            <a:solidFill>
              <a:srgbClr val="1F497D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3" name="Oval 36" descr="Wide downward diagonal"/>
          <p:cNvSpPr>
            <a:spLocks noChangeArrowheads="1"/>
          </p:cNvSpPr>
          <p:nvPr/>
        </p:nvSpPr>
        <p:spPr bwMode="auto">
          <a:xfrm>
            <a:off x="7078158" y="27712576"/>
            <a:ext cx="459520" cy="459459"/>
          </a:xfrm>
          <a:prstGeom prst="ellipse">
            <a:avLst/>
          </a:prstGeom>
          <a:pattFill prst="wdDnDiag">
            <a:fgClr>
              <a:srgbClr val="4E6128"/>
            </a:fgClr>
            <a:bgClr>
              <a:srgbClr val="D6E3BC"/>
            </a:bgClr>
          </a:pattFill>
          <a:ln w="25400">
            <a:solidFill>
              <a:srgbClr val="4E6128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4" name="Oval 37" descr="Wide downward diagonal"/>
          <p:cNvSpPr>
            <a:spLocks noChangeArrowheads="1"/>
          </p:cNvSpPr>
          <p:nvPr/>
        </p:nvSpPr>
        <p:spPr bwMode="auto">
          <a:xfrm>
            <a:off x="7188706" y="27837286"/>
            <a:ext cx="459520" cy="459459"/>
          </a:xfrm>
          <a:prstGeom prst="ellipse">
            <a:avLst/>
          </a:prstGeom>
          <a:pattFill prst="wdDnDiag">
            <a:fgClr>
              <a:srgbClr val="C0504D"/>
            </a:fgClr>
            <a:bgClr>
              <a:srgbClr val="F2DBDB"/>
            </a:bgClr>
          </a:pattFill>
          <a:ln w="25400">
            <a:solidFill>
              <a:srgbClr val="943634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5" name="Oval 38" descr="Wide downward diagonal"/>
          <p:cNvSpPr>
            <a:spLocks noChangeArrowheads="1"/>
          </p:cNvSpPr>
          <p:nvPr/>
        </p:nvSpPr>
        <p:spPr bwMode="auto">
          <a:xfrm>
            <a:off x="7296977" y="27929178"/>
            <a:ext cx="459520" cy="459459"/>
          </a:xfrm>
          <a:prstGeom prst="ellipse">
            <a:avLst/>
          </a:prstGeom>
          <a:pattFill prst="wdDnDiag">
            <a:fgClr>
              <a:srgbClr val="1F497D"/>
            </a:fgClr>
            <a:bgClr>
              <a:srgbClr val="C6D9F1"/>
            </a:bgClr>
          </a:pattFill>
          <a:ln w="25400">
            <a:solidFill>
              <a:srgbClr val="1F497D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6" name="Oval 36" descr="Wide downward diagonal"/>
          <p:cNvSpPr>
            <a:spLocks noChangeArrowheads="1"/>
          </p:cNvSpPr>
          <p:nvPr/>
        </p:nvSpPr>
        <p:spPr bwMode="auto">
          <a:xfrm>
            <a:off x="8391073" y="27712576"/>
            <a:ext cx="459520" cy="459459"/>
          </a:xfrm>
          <a:prstGeom prst="ellipse">
            <a:avLst/>
          </a:prstGeom>
          <a:pattFill prst="wdDnDiag">
            <a:fgClr>
              <a:srgbClr val="4E6128"/>
            </a:fgClr>
            <a:bgClr>
              <a:srgbClr val="D6E3BC"/>
            </a:bgClr>
          </a:pattFill>
          <a:ln w="25400">
            <a:solidFill>
              <a:srgbClr val="4E6128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7" name="Oval 37" descr="Wide downward diagonal"/>
          <p:cNvSpPr>
            <a:spLocks noChangeArrowheads="1"/>
          </p:cNvSpPr>
          <p:nvPr/>
        </p:nvSpPr>
        <p:spPr bwMode="auto">
          <a:xfrm>
            <a:off x="8501621" y="27837286"/>
            <a:ext cx="459520" cy="459459"/>
          </a:xfrm>
          <a:prstGeom prst="ellipse">
            <a:avLst/>
          </a:prstGeom>
          <a:pattFill prst="wdDnDiag">
            <a:fgClr>
              <a:srgbClr val="C0504D"/>
            </a:fgClr>
            <a:bgClr>
              <a:srgbClr val="F2DBDB"/>
            </a:bgClr>
          </a:pattFill>
          <a:ln w="25400">
            <a:solidFill>
              <a:srgbClr val="943634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8" name="Oval 38" descr="Wide downward diagonal"/>
          <p:cNvSpPr>
            <a:spLocks noChangeArrowheads="1"/>
          </p:cNvSpPr>
          <p:nvPr/>
        </p:nvSpPr>
        <p:spPr bwMode="auto">
          <a:xfrm>
            <a:off x="8609892" y="27929178"/>
            <a:ext cx="459520" cy="459459"/>
          </a:xfrm>
          <a:prstGeom prst="ellipse">
            <a:avLst/>
          </a:prstGeom>
          <a:pattFill prst="wdDnDiag">
            <a:fgClr>
              <a:srgbClr val="1F497D"/>
            </a:fgClr>
            <a:bgClr>
              <a:srgbClr val="C6D9F1"/>
            </a:bgClr>
          </a:pattFill>
          <a:ln w="25400">
            <a:solidFill>
              <a:srgbClr val="1F497D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69" name="Straight Connector 68"/>
          <p:cNvCxnSpPr/>
          <p:nvPr/>
        </p:nvCxnSpPr>
        <p:spPr bwMode="auto">
          <a:xfrm>
            <a:off x="6294172" y="30293339"/>
            <a:ext cx="4405652" cy="0"/>
          </a:xfrm>
          <a:prstGeom prst="line">
            <a:avLst/>
          </a:prstGeom>
          <a:ln w="44450">
            <a:solidFill>
              <a:schemeClr val="bg2">
                <a:lumMod val="10000"/>
              </a:schemeClr>
            </a:solidFill>
            <a:headEnd type="arrow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577"/>
          <p:cNvSpPr txBox="1">
            <a:spLocks noChangeArrowheads="1"/>
          </p:cNvSpPr>
          <p:nvPr/>
        </p:nvSpPr>
        <p:spPr bwMode="auto">
          <a:xfrm>
            <a:off x="6970614" y="30383276"/>
            <a:ext cx="3309640" cy="5539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3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000" b="1" dirty="0" smtClean="0">
                <a:solidFill>
                  <a:srgbClr val="FF0000"/>
                </a:solidFill>
              </a:rPr>
              <a:t>Image </a:t>
            </a:r>
            <a:r>
              <a:rPr lang="en-US" sz="3000" b="1" dirty="0">
                <a:solidFill>
                  <a:srgbClr val="FF0000"/>
                </a:solidFill>
              </a:rPr>
              <a:t>Size = </a:t>
            </a:r>
            <a:r>
              <a:rPr lang="en-US" sz="3000" b="1" dirty="0" smtClean="0">
                <a:solidFill>
                  <a:srgbClr val="FF0000"/>
                </a:solidFill>
              </a:rPr>
              <a:t>200</a:t>
            </a:r>
            <a:endParaRPr lang="en-US" sz="3000" b="1" dirty="0">
              <a:solidFill>
                <a:srgbClr val="FF0000"/>
              </a:solidFill>
            </a:endParaRPr>
          </a:p>
        </p:txBody>
      </p:sp>
      <p:sp>
        <p:nvSpPr>
          <p:cNvPr id="71" name="TextBox 581"/>
          <p:cNvSpPr txBox="1">
            <a:spLocks noChangeArrowheads="1"/>
          </p:cNvSpPr>
          <p:nvPr/>
        </p:nvSpPr>
        <p:spPr bwMode="auto">
          <a:xfrm>
            <a:off x="9753600" y="23916753"/>
            <a:ext cx="3287972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3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000" b="1" dirty="0">
                <a:solidFill>
                  <a:srgbClr val="FF0000"/>
                </a:solidFill>
              </a:rPr>
              <a:t>Number </a:t>
            </a:r>
            <a:r>
              <a:rPr lang="en-US" sz="3000" b="1" dirty="0" smtClean="0">
                <a:solidFill>
                  <a:srgbClr val="FF0000"/>
                </a:solidFill>
              </a:rPr>
              <a:t> of output 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000" b="1" dirty="0" smtClean="0">
                <a:solidFill>
                  <a:srgbClr val="FF0000"/>
                </a:solidFill>
              </a:rPr>
              <a:t>channels </a:t>
            </a:r>
            <a:r>
              <a:rPr lang="en-US" sz="3000" b="1" dirty="0">
                <a:solidFill>
                  <a:srgbClr val="FF0000"/>
                </a:solidFill>
              </a:rPr>
              <a:t>= </a:t>
            </a:r>
            <a:r>
              <a:rPr lang="en-US" sz="3000" b="1" dirty="0" smtClean="0">
                <a:solidFill>
                  <a:srgbClr val="FF0000"/>
                </a:solidFill>
              </a:rPr>
              <a:t>8</a:t>
            </a:r>
            <a:endParaRPr lang="en-US" sz="3000" b="1" dirty="0">
              <a:solidFill>
                <a:srgbClr val="FF0000"/>
              </a:solidFill>
            </a:endParaRPr>
          </a:p>
        </p:txBody>
      </p:sp>
      <p:sp>
        <p:nvSpPr>
          <p:cNvPr id="72" name="Oval 27"/>
          <p:cNvSpPr>
            <a:spLocks noChangeArrowheads="1"/>
          </p:cNvSpPr>
          <p:nvPr/>
        </p:nvSpPr>
        <p:spPr bwMode="auto">
          <a:xfrm>
            <a:off x="6797409" y="29284864"/>
            <a:ext cx="460375" cy="4587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73" name="Oval 27"/>
          <p:cNvSpPr>
            <a:spLocks noChangeArrowheads="1"/>
          </p:cNvSpPr>
          <p:nvPr/>
        </p:nvSpPr>
        <p:spPr bwMode="auto">
          <a:xfrm>
            <a:off x="6141772" y="29284864"/>
            <a:ext cx="458787" cy="4587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74" name="Oval 27"/>
          <p:cNvSpPr>
            <a:spLocks noChangeArrowheads="1"/>
          </p:cNvSpPr>
          <p:nvPr/>
        </p:nvSpPr>
        <p:spPr bwMode="auto">
          <a:xfrm>
            <a:off x="8110272" y="29284864"/>
            <a:ext cx="460375" cy="4587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75" name="Oval 27"/>
          <p:cNvSpPr>
            <a:spLocks noChangeArrowheads="1"/>
          </p:cNvSpPr>
          <p:nvPr/>
        </p:nvSpPr>
        <p:spPr bwMode="auto">
          <a:xfrm>
            <a:off x="7454634" y="29284864"/>
            <a:ext cx="458788" cy="4587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76" name="Oval 27"/>
          <p:cNvSpPr>
            <a:spLocks noChangeArrowheads="1"/>
          </p:cNvSpPr>
          <p:nvPr/>
        </p:nvSpPr>
        <p:spPr bwMode="auto">
          <a:xfrm>
            <a:off x="9369159" y="29284864"/>
            <a:ext cx="458788" cy="4587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77" name="Oval 27"/>
          <p:cNvSpPr>
            <a:spLocks noChangeArrowheads="1"/>
          </p:cNvSpPr>
          <p:nvPr/>
        </p:nvSpPr>
        <p:spPr bwMode="auto">
          <a:xfrm>
            <a:off x="8711934" y="29284864"/>
            <a:ext cx="460375" cy="4587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78" name="Oval 27"/>
          <p:cNvSpPr>
            <a:spLocks noChangeArrowheads="1"/>
          </p:cNvSpPr>
          <p:nvPr/>
        </p:nvSpPr>
        <p:spPr bwMode="auto">
          <a:xfrm>
            <a:off x="9970822" y="29284864"/>
            <a:ext cx="460375" cy="4587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79" name="Oval 27"/>
          <p:cNvSpPr>
            <a:spLocks noChangeArrowheads="1"/>
          </p:cNvSpPr>
          <p:nvPr/>
        </p:nvSpPr>
        <p:spPr bwMode="auto">
          <a:xfrm>
            <a:off x="6949809" y="29437264"/>
            <a:ext cx="460375" cy="4587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80" name="Oval 27"/>
          <p:cNvSpPr>
            <a:spLocks noChangeArrowheads="1"/>
          </p:cNvSpPr>
          <p:nvPr/>
        </p:nvSpPr>
        <p:spPr bwMode="auto">
          <a:xfrm>
            <a:off x="6294172" y="29437264"/>
            <a:ext cx="458787" cy="4587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81" name="Oval 27"/>
          <p:cNvSpPr>
            <a:spLocks noChangeArrowheads="1"/>
          </p:cNvSpPr>
          <p:nvPr/>
        </p:nvSpPr>
        <p:spPr bwMode="auto">
          <a:xfrm>
            <a:off x="8262672" y="29437264"/>
            <a:ext cx="460375" cy="4587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82" name="Oval 27"/>
          <p:cNvSpPr>
            <a:spLocks noChangeArrowheads="1"/>
          </p:cNvSpPr>
          <p:nvPr/>
        </p:nvSpPr>
        <p:spPr bwMode="auto">
          <a:xfrm>
            <a:off x="7607034" y="29437264"/>
            <a:ext cx="458788" cy="4587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83" name="Oval 27"/>
          <p:cNvSpPr>
            <a:spLocks noChangeArrowheads="1"/>
          </p:cNvSpPr>
          <p:nvPr/>
        </p:nvSpPr>
        <p:spPr bwMode="auto">
          <a:xfrm>
            <a:off x="9521559" y="29437264"/>
            <a:ext cx="458788" cy="4587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84" name="Oval 27"/>
          <p:cNvSpPr>
            <a:spLocks noChangeArrowheads="1"/>
          </p:cNvSpPr>
          <p:nvPr/>
        </p:nvSpPr>
        <p:spPr bwMode="auto">
          <a:xfrm>
            <a:off x="8864334" y="29437264"/>
            <a:ext cx="460375" cy="4587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85" name="Oval 27"/>
          <p:cNvSpPr>
            <a:spLocks noChangeArrowheads="1"/>
          </p:cNvSpPr>
          <p:nvPr/>
        </p:nvSpPr>
        <p:spPr bwMode="auto">
          <a:xfrm>
            <a:off x="10123222" y="29437264"/>
            <a:ext cx="460375" cy="4587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86" name="TextBox 85"/>
          <p:cNvSpPr txBox="1">
            <a:spLocks noChangeArrowheads="1"/>
          </p:cNvSpPr>
          <p:nvPr/>
        </p:nvSpPr>
        <p:spPr bwMode="auto">
          <a:xfrm>
            <a:off x="11190028" y="28933451"/>
            <a:ext cx="3287972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3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000" b="1" dirty="0">
                <a:solidFill>
                  <a:srgbClr val="FF0000"/>
                </a:solidFill>
              </a:rPr>
              <a:t>Number </a:t>
            </a:r>
            <a:r>
              <a:rPr lang="en-US" sz="3000" b="1" dirty="0" smtClean="0">
                <a:solidFill>
                  <a:srgbClr val="FF0000"/>
                </a:solidFill>
              </a:rPr>
              <a:t> of input 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000" b="1" dirty="0" smtClean="0">
                <a:solidFill>
                  <a:srgbClr val="FF0000"/>
                </a:solidFill>
              </a:rPr>
              <a:t>channels </a:t>
            </a:r>
            <a:r>
              <a:rPr lang="en-US" sz="3000" b="1" dirty="0">
                <a:solidFill>
                  <a:srgbClr val="FF0000"/>
                </a:solidFill>
              </a:rPr>
              <a:t>= 3</a:t>
            </a:r>
          </a:p>
        </p:txBody>
      </p:sp>
      <p:cxnSp>
        <p:nvCxnSpPr>
          <p:cNvPr id="87" name="Straight Connector 86"/>
          <p:cNvCxnSpPr/>
          <p:nvPr/>
        </p:nvCxnSpPr>
        <p:spPr bwMode="auto">
          <a:xfrm>
            <a:off x="10481716" y="29067376"/>
            <a:ext cx="620712" cy="739775"/>
          </a:xfrm>
          <a:prstGeom prst="line">
            <a:avLst/>
          </a:prstGeom>
          <a:ln w="44450">
            <a:solidFill>
              <a:schemeClr val="bg2">
                <a:lumMod val="10000"/>
              </a:schemeClr>
            </a:solidFill>
            <a:headEnd type="arrow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 bwMode="auto">
          <a:xfrm flipH="1" flipV="1">
            <a:off x="5486400" y="24297753"/>
            <a:ext cx="17707" cy="5509398"/>
          </a:xfrm>
          <a:prstGeom prst="line">
            <a:avLst/>
          </a:prstGeom>
          <a:ln w="44450">
            <a:solidFill>
              <a:schemeClr val="bg2">
                <a:lumMod val="10000"/>
              </a:schemeClr>
            </a:solidFill>
            <a:headEnd type="arrow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577"/>
          <p:cNvSpPr txBox="1">
            <a:spLocks noChangeArrowheads="1"/>
          </p:cNvSpPr>
          <p:nvPr/>
        </p:nvSpPr>
        <p:spPr bwMode="auto">
          <a:xfrm rot="16200000">
            <a:off x="4307501" y="27698367"/>
            <a:ext cx="1916245" cy="5539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3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000" b="1" dirty="0" smtClean="0">
                <a:solidFill>
                  <a:prstClr val="white"/>
                </a:solidFill>
              </a:rPr>
              <a:t>One layer</a:t>
            </a:r>
            <a:endParaRPr lang="en-US" sz="3000" b="1" dirty="0">
              <a:solidFill>
                <a:prstClr val="white"/>
              </a:solidFill>
            </a:endParaRPr>
          </a:p>
        </p:txBody>
      </p:sp>
      <p:cxnSp>
        <p:nvCxnSpPr>
          <p:cNvPr id="90" name="Straight Connector 89"/>
          <p:cNvCxnSpPr/>
          <p:nvPr/>
        </p:nvCxnSpPr>
        <p:spPr bwMode="auto">
          <a:xfrm>
            <a:off x="8605052" y="28941022"/>
            <a:ext cx="1641475" cy="0"/>
          </a:xfrm>
          <a:prstGeom prst="line">
            <a:avLst/>
          </a:prstGeom>
          <a:ln w="44450">
            <a:solidFill>
              <a:schemeClr val="bg2">
                <a:lumMod val="10000"/>
              </a:schemeClr>
            </a:solidFill>
            <a:headEnd type="arrow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577"/>
          <p:cNvSpPr txBox="1">
            <a:spLocks noChangeArrowheads="1"/>
          </p:cNvSpPr>
          <p:nvPr/>
        </p:nvSpPr>
        <p:spPr bwMode="auto">
          <a:xfrm>
            <a:off x="8414093" y="28411935"/>
            <a:ext cx="3309640" cy="5539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3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000" b="1" dirty="0" smtClean="0">
                <a:solidFill>
                  <a:srgbClr val="FF0000"/>
                </a:solidFill>
              </a:rPr>
              <a:t>RF size = 18</a:t>
            </a:r>
            <a:endParaRPr lang="en-US" sz="3000" b="1" dirty="0">
              <a:solidFill>
                <a:srgbClr val="FF0000"/>
              </a:solidFill>
            </a:endParaRPr>
          </a:p>
        </p:txBody>
      </p:sp>
      <p:cxnSp>
        <p:nvCxnSpPr>
          <p:cNvPr id="92" name="Straight Arrow Connector 91"/>
          <p:cNvCxnSpPr/>
          <p:nvPr/>
        </p:nvCxnSpPr>
        <p:spPr>
          <a:xfrm flipV="1">
            <a:off x="8236744" y="21935553"/>
            <a:ext cx="0" cy="736836"/>
          </a:xfrm>
          <a:prstGeom prst="straightConnector1">
            <a:avLst/>
          </a:prstGeom>
          <a:ln w="635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3" name="TextBox 581"/>
          <p:cNvSpPr txBox="1">
            <a:spLocks noChangeArrowheads="1"/>
          </p:cNvSpPr>
          <p:nvPr/>
        </p:nvSpPr>
        <p:spPr bwMode="auto">
          <a:xfrm>
            <a:off x="5607218" y="22849953"/>
            <a:ext cx="5670382" cy="10248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3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000" b="1" dirty="0" smtClean="0">
                <a:solidFill>
                  <a:prstClr val="white"/>
                </a:solidFill>
              </a:rPr>
              <a:t>Input to another layer above 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000" b="1" dirty="0">
                <a:solidFill>
                  <a:prstClr val="white"/>
                </a:solidFill>
              </a:rPr>
              <a:t> </a:t>
            </a:r>
            <a:r>
              <a:rPr lang="en-US" sz="3000" b="1" dirty="0" smtClean="0">
                <a:solidFill>
                  <a:prstClr val="white"/>
                </a:solidFill>
              </a:rPr>
              <a:t>   (image with 8 channels)</a:t>
            </a:r>
            <a:endParaRPr lang="en-US" sz="3000" b="1" dirty="0">
              <a:solidFill>
                <a:prstClr val="white"/>
              </a:solidFill>
            </a:endParaRPr>
          </a:p>
        </p:txBody>
      </p:sp>
      <p:sp>
        <p:nvSpPr>
          <p:cNvPr id="94" name="TextBox 577"/>
          <p:cNvSpPr txBox="1">
            <a:spLocks noChangeArrowheads="1"/>
          </p:cNvSpPr>
          <p:nvPr/>
        </p:nvSpPr>
        <p:spPr bwMode="auto">
          <a:xfrm>
            <a:off x="5602476" y="28263213"/>
            <a:ext cx="773793" cy="5539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3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000" b="1" dirty="0">
                <a:solidFill>
                  <a:prstClr val="white"/>
                </a:solidFill>
              </a:rPr>
              <a:t>W</a:t>
            </a:r>
          </a:p>
        </p:txBody>
      </p:sp>
      <p:sp>
        <p:nvSpPr>
          <p:cNvPr id="95" name="TextBox 577"/>
          <p:cNvSpPr txBox="1">
            <a:spLocks noChangeArrowheads="1"/>
          </p:cNvSpPr>
          <p:nvPr/>
        </p:nvSpPr>
        <p:spPr bwMode="auto">
          <a:xfrm>
            <a:off x="5591540" y="26802890"/>
            <a:ext cx="773793" cy="5539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3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000" b="1" dirty="0" smtClean="0">
                <a:solidFill>
                  <a:prstClr val="white"/>
                </a:solidFill>
              </a:rPr>
              <a:t>H</a:t>
            </a:r>
            <a:endParaRPr lang="en-US" sz="3000" b="1" dirty="0">
              <a:solidFill>
                <a:prstClr val="white"/>
              </a:solidFill>
            </a:endParaRPr>
          </a:p>
        </p:txBody>
      </p:sp>
      <p:sp>
        <p:nvSpPr>
          <p:cNvPr id="96" name="Oval 48"/>
          <p:cNvSpPr>
            <a:spLocks noChangeArrowheads="1"/>
          </p:cNvSpPr>
          <p:nvPr/>
        </p:nvSpPr>
        <p:spPr bwMode="auto">
          <a:xfrm>
            <a:off x="8153400" y="24202828"/>
            <a:ext cx="459520" cy="459459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97" name="Straight Arrow Connector 96"/>
          <p:cNvCxnSpPr>
            <a:stCxn id="52" idx="0"/>
            <a:endCxn id="103" idx="4"/>
          </p:cNvCxnSpPr>
          <p:nvPr/>
        </p:nvCxnSpPr>
        <p:spPr bwMode="auto">
          <a:xfrm flipV="1">
            <a:off x="7309056" y="24771152"/>
            <a:ext cx="1183277" cy="1206419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>
            <a:stCxn id="52" idx="0"/>
            <a:endCxn id="102" idx="4"/>
          </p:cNvCxnSpPr>
          <p:nvPr/>
        </p:nvCxnSpPr>
        <p:spPr bwMode="auto">
          <a:xfrm flipV="1">
            <a:off x="7309056" y="24771152"/>
            <a:ext cx="572149" cy="1206419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>
            <a:stCxn id="55" idx="0"/>
            <a:endCxn id="103" idx="4"/>
          </p:cNvCxnSpPr>
          <p:nvPr/>
        </p:nvCxnSpPr>
        <p:spPr bwMode="auto">
          <a:xfrm flipV="1">
            <a:off x="7965514" y="24771152"/>
            <a:ext cx="526819" cy="1206419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>
            <a:stCxn id="55" idx="0"/>
            <a:endCxn id="102" idx="4"/>
          </p:cNvCxnSpPr>
          <p:nvPr/>
        </p:nvCxnSpPr>
        <p:spPr bwMode="auto">
          <a:xfrm flipH="1" flipV="1">
            <a:off x="7881205" y="24771152"/>
            <a:ext cx="84309" cy="1206419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>
            <a:stCxn id="5" idx="0"/>
            <a:endCxn id="103" idx="4"/>
          </p:cNvCxnSpPr>
          <p:nvPr/>
        </p:nvCxnSpPr>
        <p:spPr bwMode="auto">
          <a:xfrm flipH="1" flipV="1">
            <a:off x="8492333" y="24771152"/>
            <a:ext cx="74934" cy="1206419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Oval 24"/>
          <p:cNvSpPr>
            <a:spLocks noChangeArrowheads="1"/>
          </p:cNvSpPr>
          <p:nvPr/>
        </p:nvSpPr>
        <p:spPr bwMode="auto">
          <a:xfrm>
            <a:off x="7651017" y="24312365"/>
            <a:ext cx="460375" cy="458787"/>
          </a:xfrm>
          <a:prstGeom prst="ellipse">
            <a:avLst/>
          </a:prstGeom>
          <a:solidFill>
            <a:srgbClr val="8064A2"/>
          </a:solidFill>
          <a:ln w="25400">
            <a:solidFill>
              <a:srgbClr val="3F3151"/>
            </a:solidFill>
            <a:round/>
            <a:headEnd/>
            <a:tailEnd/>
          </a:ln>
          <a:effectLst>
            <a:outerShdw blurRad="63500" dist="29783" dir="3885598" algn="ctr" rotWithShape="0">
              <a:srgbClr val="3F3151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03" name="Oval 24"/>
          <p:cNvSpPr>
            <a:spLocks noChangeArrowheads="1"/>
          </p:cNvSpPr>
          <p:nvPr/>
        </p:nvSpPr>
        <p:spPr bwMode="auto">
          <a:xfrm>
            <a:off x="8262145" y="24312365"/>
            <a:ext cx="460375" cy="458787"/>
          </a:xfrm>
          <a:prstGeom prst="ellipse">
            <a:avLst/>
          </a:prstGeom>
          <a:solidFill>
            <a:srgbClr val="8064A2"/>
          </a:solidFill>
          <a:ln w="25400">
            <a:solidFill>
              <a:srgbClr val="3F3151"/>
            </a:solidFill>
            <a:round/>
            <a:headEnd/>
            <a:tailEnd/>
          </a:ln>
          <a:effectLst>
            <a:outerShdw blurRad="63500" dist="29783" dir="3885598" algn="ctr" rotWithShape="0">
              <a:srgbClr val="3F3151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04" name="Oval 48"/>
          <p:cNvSpPr>
            <a:spLocks noChangeArrowheads="1"/>
          </p:cNvSpPr>
          <p:nvPr/>
        </p:nvSpPr>
        <p:spPr bwMode="auto">
          <a:xfrm>
            <a:off x="7542182" y="24202828"/>
            <a:ext cx="459520" cy="459459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05" name="Oval 49"/>
          <p:cNvSpPr>
            <a:spLocks noChangeArrowheads="1"/>
          </p:cNvSpPr>
          <p:nvPr/>
        </p:nvSpPr>
        <p:spPr bwMode="auto">
          <a:xfrm>
            <a:off x="7651591" y="24312223"/>
            <a:ext cx="459520" cy="459459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06" name="Oval 49"/>
          <p:cNvSpPr>
            <a:spLocks noChangeArrowheads="1"/>
          </p:cNvSpPr>
          <p:nvPr/>
        </p:nvSpPr>
        <p:spPr bwMode="auto">
          <a:xfrm>
            <a:off x="8262809" y="24312223"/>
            <a:ext cx="459520" cy="459459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107" name="Straight Connector 106"/>
          <p:cNvCxnSpPr/>
          <p:nvPr/>
        </p:nvCxnSpPr>
        <p:spPr bwMode="auto">
          <a:xfrm>
            <a:off x="8839200" y="24221553"/>
            <a:ext cx="579756" cy="648613"/>
          </a:xfrm>
          <a:prstGeom prst="line">
            <a:avLst/>
          </a:prstGeom>
          <a:ln w="44450">
            <a:solidFill>
              <a:schemeClr val="bg2">
                <a:lumMod val="10000"/>
              </a:schemeClr>
            </a:solidFill>
            <a:headEnd type="arrow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/>
          <p:cNvCxnSpPr>
            <a:stCxn id="5" idx="0"/>
            <a:endCxn id="102" idx="4"/>
          </p:cNvCxnSpPr>
          <p:nvPr/>
        </p:nvCxnSpPr>
        <p:spPr bwMode="auto">
          <a:xfrm flipH="1" flipV="1">
            <a:off x="7881205" y="24771152"/>
            <a:ext cx="686062" cy="1206419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Oval 50"/>
          <p:cNvSpPr>
            <a:spLocks noChangeArrowheads="1"/>
          </p:cNvSpPr>
          <p:nvPr/>
        </p:nvSpPr>
        <p:spPr bwMode="auto">
          <a:xfrm>
            <a:off x="8374539" y="24450153"/>
            <a:ext cx="459520" cy="459459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10" name="Oval 50"/>
          <p:cNvSpPr>
            <a:spLocks noChangeArrowheads="1"/>
          </p:cNvSpPr>
          <p:nvPr/>
        </p:nvSpPr>
        <p:spPr bwMode="auto">
          <a:xfrm>
            <a:off x="7755474" y="24450153"/>
            <a:ext cx="459520" cy="459459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111" name="Straight Connector 110"/>
          <p:cNvCxnSpPr/>
          <p:nvPr/>
        </p:nvCxnSpPr>
        <p:spPr bwMode="auto">
          <a:xfrm>
            <a:off x="7239000" y="25821753"/>
            <a:ext cx="1600200" cy="0"/>
          </a:xfrm>
          <a:prstGeom prst="line">
            <a:avLst/>
          </a:prstGeom>
          <a:ln w="44450">
            <a:solidFill>
              <a:schemeClr val="bg2">
                <a:lumMod val="10000"/>
              </a:schemeClr>
            </a:solidFill>
            <a:headEnd type="arrow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577"/>
          <p:cNvSpPr txBox="1">
            <a:spLocks noChangeArrowheads="1"/>
          </p:cNvSpPr>
          <p:nvPr/>
        </p:nvSpPr>
        <p:spPr bwMode="auto">
          <a:xfrm>
            <a:off x="7924800" y="25212153"/>
            <a:ext cx="3309640" cy="5539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3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000" b="1" dirty="0" smtClean="0">
                <a:solidFill>
                  <a:srgbClr val="FF0000"/>
                </a:solidFill>
              </a:rPr>
              <a:t>LCN </a:t>
            </a:r>
            <a:r>
              <a:rPr lang="en-US" sz="3000" b="1" dirty="0">
                <a:solidFill>
                  <a:srgbClr val="FF0000"/>
                </a:solidFill>
              </a:rPr>
              <a:t>Size = </a:t>
            </a:r>
            <a:r>
              <a:rPr lang="en-US" sz="3000" b="1" dirty="0" smtClean="0">
                <a:solidFill>
                  <a:srgbClr val="FF0000"/>
                </a:solidFill>
              </a:rPr>
              <a:t>5</a:t>
            </a:r>
            <a:endParaRPr lang="en-US" sz="3000" b="1" dirty="0">
              <a:solidFill>
                <a:srgbClr val="FF0000"/>
              </a:solidFill>
            </a:endParaRPr>
          </a:p>
        </p:txBody>
      </p:sp>
      <p:sp>
        <p:nvSpPr>
          <p:cNvPr id="113" name="Oval 24"/>
          <p:cNvSpPr>
            <a:spLocks noChangeArrowheads="1"/>
          </p:cNvSpPr>
          <p:nvPr/>
        </p:nvSpPr>
        <p:spPr bwMode="auto">
          <a:xfrm>
            <a:off x="7039097" y="24331091"/>
            <a:ext cx="460375" cy="458787"/>
          </a:xfrm>
          <a:prstGeom prst="ellipse">
            <a:avLst/>
          </a:prstGeom>
          <a:solidFill>
            <a:srgbClr val="8064A2"/>
          </a:solidFill>
          <a:ln w="25400">
            <a:solidFill>
              <a:srgbClr val="3F3151"/>
            </a:solidFill>
            <a:round/>
            <a:headEnd/>
            <a:tailEnd/>
          </a:ln>
          <a:effectLst>
            <a:outerShdw blurRad="63500" dist="29783" dir="3885598" algn="ctr" rotWithShape="0">
              <a:srgbClr val="3F3151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4" name="Oval 48"/>
          <p:cNvSpPr>
            <a:spLocks noChangeArrowheads="1"/>
          </p:cNvSpPr>
          <p:nvPr/>
        </p:nvSpPr>
        <p:spPr bwMode="auto">
          <a:xfrm>
            <a:off x="6930262" y="24221554"/>
            <a:ext cx="459520" cy="459459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15" name="Oval 49"/>
          <p:cNvSpPr>
            <a:spLocks noChangeArrowheads="1"/>
          </p:cNvSpPr>
          <p:nvPr/>
        </p:nvSpPr>
        <p:spPr bwMode="auto">
          <a:xfrm>
            <a:off x="7039671" y="24330949"/>
            <a:ext cx="459520" cy="459459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116" name="Straight Arrow Connector 115"/>
          <p:cNvCxnSpPr>
            <a:stCxn id="52" idx="0"/>
            <a:endCxn id="113" idx="4"/>
          </p:cNvCxnSpPr>
          <p:nvPr/>
        </p:nvCxnSpPr>
        <p:spPr bwMode="auto">
          <a:xfrm flipH="1" flipV="1">
            <a:off x="7269285" y="24789878"/>
            <a:ext cx="39771" cy="1187693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>
            <a:stCxn id="33" idx="0"/>
            <a:endCxn id="113" idx="4"/>
          </p:cNvCxnSpPr>
          <p:nvPr/>
        </p:nvCxnSpPr>
        <p:spPr bwMode="auto">
          <a:xfrm flipH="1" flipV="1">
            <a:off x="7269285" y="24789878"/>
            <a:ext cx="695955" cy="1187692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>
            <a:stCxn id="5" idx="0"/>
            <a:endCxn id="115" idx="4"/>
          </p:cNvCxnSpPr>
          <p:nvPr/>
        </p:nvCxnSpPr>
        <p:spPr bwMode="auto">
          <a:xfrm flipH="1" flipV="1">
            <a:off x="7269431" y="24790408"/>
            <a:ext cx="1297836" cy="1187163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Oval 50"/>
          <p:cNvSpPr>
            <a:spLocks noChangeArrowheads="1"/>
          </p:cNvSpPr>
          <p:nvPr/>
        </p:nvSpPr>
        <p:spPr bwMode="auto">
          <a:xfrm>
            <a:off x="7160480" y="24450153"/>
            <a:ext cx="459520" cy="459459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20" name="Oval 28" descr="Large grid"/>
          <p:cNvSpPr>
            <a:spLocks noChangeArrowheads="1"/>
          </p:cNvSpPr>
          <p:nvPr/>
        </p:nvSpPr>
        <p:spPr bwMode="auto">
          <a:xfrm>
            <a:off x="6409399" y="27736800"/>
            <a:ext cx="459520" cy="459459"/>
          </a:xfrm>
          <a:prstGeom prst="ellipse">
            <a:avLst/>
          </a:prstGeom>
          <a:pattFill prst="lgGrid">
            <a:fgClr>
              <a:srgbClr val="4E6128"/>
            </a:fgClr>
            <a:bgClr>
              <a:srgbClr val="D6E3BC"/>
            </a:bgClr>
          </a:pattFill>
          <a:ln w="25400">
            <a:solidFill>
              <a:srgbClr val="4E6128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1" name="Oval 30" descr="Large grid"/>
          <p:cNvSpPr>
            <a:spLocks noChangeArrowheads="1"/>
          </p:cNvSpPr>
          <p:nvPr/>
        </p:nvSpPr>
        <p:spPr bwMode="auto">
          <a:xfrm>
            <a:off x="6510830" y="27861510"/>
            <a:ext cx="459520" cy="459459"/>
          </a:xfrm>
          <a:prstGeom prst="ellipse">
            <a:avLst/>
          </a:prstGeom>
          <a:pattFill prst="lgGrid">
            <a:fgClr>
              <a:srgbClr val="C0504D"/>
            </a:fgClr>
            <a:bgClr>
              <a:srgbClr val="F2DBDB"/>
            </a:bgClr>
          </a:pattFill>
          <a:ln w="25400">
            <a:solidFill>
              <a:srgbClr val="943634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2" name="Oval 31" descr="Large grid"/>
          <p:cNvSpPr>
            <a:spLocks noChangeArrowheads="1"/>
          </p:cNvSpPr>
          <p:nvPr/>
        </p:nvSpPr>
        <p:spPr bwMode="auto">
          <a:xfrm>
            <a:off x="6621380" y="27953402"/>
            <a:ext cx="459520" cy="459459"/>
          </a:xfrm>
          <a:prstGeom prst="ellipse">
            <a:avLst/>
          </a:prstGeom>
          <a:pattFill prst="lgGrid">
            <a:fgClr>
              <a:srgbClr val="1F497D"/>
            </a:fgClr>
            <a:bgClr>
              <a:srgbClr val="C6D9F1"/>
            </a:bgClr>
          </a:pattFill>
          <a:ln w="25400">
            <a:solidFill>
              <a:srgbClr val="1F497D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3" name="Oval 36" descr="Wide downward diagonal"/>
          <p:cNvSpPr>
            <a:spLocks noChangeArrowheads="1"/>
          </p:cNvSpPr>
          <p:nvPr/>
        </p:nvSpPr>
        <p:spPr bwMode="auto">
          <a:xfrm>
            <a:off x="6408261" y="27741176"/>
            <a:ext cx="459520" cy="459459"/>
          </a:xfrm>
          <a:prstGeom prst="ellipse">
            <a:avLst/>
          </a:prstGeom>
          <a:pattFill prst="wdDnDiag">
            <a:fgClr>
              <a:srgbClr val="4E6128"/>
            </a:fgClr>
            <a:bgClr>
              <a:srgbClr val="D6E3BC"/>
            </a:bgClr>
          </a:pattFill>
          <a:ln w="25400">
            <a:solidFill>
              <a:srgbClr val="4E6128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4" name="Oval 37" descr="Wide downward diagonal"/>
          <p:cNvSpPr>
            <a:spLocks noChangeArrowheads="1"/>
          </p:cNvSpPr>
          <p:nvPr/>
        </p:nvSpPr>
        <p:spPr bwMode="auto">
          <a:xfrm>
            <a:off x="6518809" y="27865886"/>
            <a:ext cx="459520" cy="459459"/>
          </a:xfrm>
          <a:prstGeom prst="ellipse">
            <a:avLst/>
          </a:prstGeom>
          <a:pattFill prst="wdDnDiag">
            <a:fgClr>
              <a:srgbClr val="C0504D"/>
            </a:fgClr>
            <a:bgClr>
              <a:srgbClr val="F2DBDB"/>
            </a:bgClr>
          </a:pattFill>
          <a:ln w="25400">
            <a:solidFill>
              <a:srgbClr val="943634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5" name="Oval 38" descr="Wide downward diagonal"/>
          <p:cNvSpPr>
            <a:spLocks noChangeArrowheads="1"/>
          </p:cNvSpPr>
          <p:nvPr/>
        </p:nvSpPr>
        <p:spPr bwMode="auto">
          <a:xfrm>
            <a:off x="6627080" y="27957778"/>
            <a:ext cx="459520" cy="459459"/>
          </a:xfrm>
          <a:prstGeom prst="ellipse">
            <a:avLst/>
          </a:prstGeom>
          <a:pattFill prst="wdDnDiag">
            <a:fgClr>
              <a:srgbClr val="1F497D"/>
            </a:fgClr>
            <a:bgClr>
              <a:srgbClr val="C6D9F1"/>
            </a:bgClr>
          </a:pattFill>
          <a:ln w="25400">
            <a:solidFill>
              <a:srgbClr val="1F497D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6" name="Oval 28" descr="Large grid"/>
          <p:cNvSpPr>
            <a:spLocks noChangeArrowheads="1"/>
          </p:cNvSpPr>
          <p:nvPr/>
        </p:nvSpPr>
        <p:spPr bwMode="auto">
          <a:xfrm>
            <a:off x="7704799" y="27736800"/>
            <a:ext cx="459520" cy="459459"/>
          </a:xfrm>
          <a:prstGeom prst="ellipse">
            <a:avLst/>
          </a:prstGeom>
          <a:pattFill prst="lgGrid">
            <a:fgClr>
              <a:srgbClr val="4E6128"/>
            </a:fgClr>
            <a:bgClr>
              <a:srgbClr val="D6E3BC"/>
            </a:bgClr>
          </a:pattFill>
          <a:ln w="25400">
            <a:solidFill>
              <a:srgbClr val="4E6128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7" name="Oval 30" descr="Large grid"/>
          <p:cNvSpPr>
            <a:spLocks noChangeArrowheads="1"/>
          </p:cNvSpPr>
          <p:nvPr/>
        </p:nvSpPr>
        <p:spPr bwMode="auto">
          <a:xfrm>
            <a:off x="7806230" y="27861510"/>
            <a:ext cx="459520" cy="459459"/>
          </a:xfrm>
          <a:prstGeom prst="ellipse">
            <a:avLst/>
          </a:prstGeom>
          <a:pattFill prst="lgGrid">
            <a:fgClr>
              <a:srgbClr val="C0504D"/>
            </a:fgClr>
            <a:bgClr>
              <a:srgbClr val="F2DBDB"/>
            </a:bgClr>
          </a:pattFill>
          <a:ln w="25400">
            <a:solidFill>
              <a:srgbClr val="943634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8" name="Oval 31" descr="Large grid"/>
          <p:cNvSpPr>
            <a:spLocks noChangeArrowheads="1"/>
          </p:cNvSpPr>
          <p:nvPr/>
        </p:nvSpPr>
        <p:spPr bwMode="auto">
          <a:xfrm>
            <a:off x="7916780" y="27953402"/>
            <a:ext cx="459520" cy="459459"/>
          </a:xfrm>
          <a:prstGeom prst="ellipse">
            <a:avLst/>
          </a:prstGeom>
          <a:pattFill prst="lgGrid">
            <a:fgClr>
              <a:srgbClr val="1F497D"/>
            </a:fgClr>
            <a:bgClr>
              <a:srgbClr val="C6D9F1"/>
            </a:bgClr>
          </a:pattFill>
          <a:ln w="25400">
            <a:solidFill>
              <a:srgbClr val="1F497D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9" name="Oval 36" descr="Wide downward diagonal"/>
          <p:cNvSpPr>
            <a:spLocks noChangeArrowheads="1"/>
          </p:cNvSpPr>
          <p:nvPr/>
        </p:nvSpPr>
        <p:spPr bwMode="auto">
          <a:xfrm>
            <a:off x="7703661" y="27741176"/>
            <a:ext cx="459520" cy="459459"/>
          </a:xfrm>
          <a:prstGeom prst="ellipse">
            <a:avLst/>
          </a:prstGeom>
          <a:pattFill prst="wdDnDiag">
            <a:fgClr>
              <a:srgbClr val="4E6128"/>
            </a:fgClr>
            <a:bgClr>
              <a:srgbClr val="D6E3BC"/>
            </a:bgClr>
          </a:pattFill>
          <a:ln w="25400">
            <a:solidFill>
              <a:srgbClr val="4E6128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30" name="Oval 37" descr="Wide downward diagonal"/>
          <p:cNvSpPr>
            <a:spLocks noChangeArrowheads="1"/>
          </p:cNvSpPr>
          <p:nvPr/>
        </p:nvSpPr>
        <p:spPr bwMode="auto">
          <a:xfrm>
            <a:off x="7814209" y="27865886"/>
            <a:ext cx="459520" cy="459459"/>
          </a:xfrm>
          <a:prstGeom prst="ellipse">
            <a:avLst/>
          </a:prstGeom>
          <a:pattFill prst="wdDnDiag">
            <a:fgClr>
              <a:srgbClr val="C0504D"/>
            </a:fgClr>
            <a:bgClr>
              <a:srgbClr val="F2DBDB"/>
            </a:bgClr>
          </a:pattFill>
          <a:ln w="25400">
            <a:solidFill>
              <a:srgbClr val="943634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31" name="Oval 38" descr="Wide downward diagonal"/>
          <p:cNvSpPr>
            <a:spLocks noChangeArrowheads="1"/>
          </p:cNvSpPr>
          <p:nvPr/>
        </p:nvSpPr>
        <p:spPr bwMode="auto">
          <a:xfrm>
            <a:off x="7922480" y="27957778"/>
            <a:ext cx="459520" cy="459459"/>
          </a:xfrm>
          <a:prstGeom prst="ellipse">
            <a:avLst/>
          </a:prstGeom>
          <a:pattFill prst="wdDnDiag">
            <a:fgClr>
              <a:srgbClr val="1F497D"/>
            </a:fgClr>
            <a:bgClr>
              <a:srgbClr val="C6D9F1"/>
            </a:bgClr>
          </a:pattFill>
          <a:ln w="25400">
            <a:solidFill>
              <a:srgbClr val="1F497D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32" name="Oval 28" descr="Large grid"/>
          <p:cNvSpPr>
            <a:spLocks noChangeArrowheads="1"/>
          </p:cNvSpPr>
          <p:nvPr/>
        </p:nvSpPr>
        <p:spPr bwMode="auto">
          <a:xfrm>
            <a:off x="9076399" y="27736800"/>
            <a:ext cx="459520" cy="459459"/>
          </a:xfrm>
          <a:prstGeom prst="ellipse">
            <a:avLst/>
          </a:prstGeom>
          <a:pattFill prst="lgGrid">
            <a:fgClr>
              <a:srgbClr val="4E6128"/>
            </a:fgClr>
            <a:bgClr>
              <a:srgbClr val="D6E3BC"/>
            </a:bgClr>
          </a:pattFill>
          <a:ln w="25400">
            <a:solidFill>
              <a:srgbClr val="4E6128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33" name="Oval 30" descr="Large grid"/>
          <p:cNvSpPr>
            <a:spLocks noChangeArrowheads="1"/>
          </p:cNvSpPr>
          <p:nvPr/>
        </p:nvSpPr>
        <p:spPr bwMode="auto">
          <a:xfrm>
            <a:off x="9177830" y="27861510"/>
            <a:ext cx="459520" cy="459459"/>
          </a:xfrm>
          <a:prstGeom prst="ellipse">
            <a:avLst/>
          </a:prstGeom>
          <a:pattFill prst="lgGrid">
            <a:fgClr>
              <a:srgbClr val="C0504D"/>
            </a:fgClr>
            <a:bgClr>
              <a:srgbClr val="F2DBDB"/>
            </a:bgClr>
          </a:pattFill>
          <a:ln w="25400">
            <a:solidFill>
              <a:srgbClr val="943634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34" name="Oval 31" descr="Large grid"/>
          <p:cNvSpPr>
            <a:spLocks noChangeArrowheads="1"/>
          </p:cNvSpPr>
          <p:nvPr/>
        </p:nvSpPr>
        <p:spPr bwMode="auto">
          <a:xfrm>
            <a:off x="9288380" y="27953402"/>
            <a:ext cx="459520" cy="459459"/>
          </a:xfrm>
          <a:prstGeom prst="ellipse">
            <a:avLst/>
          </a:prstGeom>
          <a:pattFill prst="lgGrid">
            <a:fgClr>
              <a:srgbClr val="1F497D"/>
            </a:fgClr>
            <a:bgClr>
              <a:srgbClr val="C6D9F1"/>
            </a:bgClr>
          </a:pattFill>
          <a:ln w="25400">
            <a:solidFill>
              <a:srgbClr val="1F497D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35" name="Oval 36" descr="Wide downward diagonal"/>
          <p:cNvSpPr>
            <a:spLocks noChangeArrowheads="1"/>
          </p:cNvSpPr>
          <p:nvPr/>
        </p:nvSpPr>
        <p:spPr bwMode="auto">
          <a:xfrm>
            <a:off x="9075261" y="27741176"/>
            <a:ext cx="459520" cy="459459"/>
          </a:xfrm>
          <a:prstGeom prst="ellipse">
            <a:avLst/>
          </a:prstGeom>
          <a:pattFill prst="wdDnDiag">
            <a:fgClr>
              <a:srgbClr val="4E6128"/>
            </a:fgClr>
            <a:bgClr>
              <a:srgbClr val="D6E3BC"/>
            </a:bgClr>
          </a:pattFill>
          <a:ln w="25400">
            <a:solidFill>
              <a:srgbClr val="4E6128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36" name="Oval 37" descr="Wide downward diagonal"/>
          <p:cNvSpPr>
            <a:spLocks noChangeArrowheads="1"/>
          </p:cNvSpPr>
          <p:nvPr/>
        </p:nvSpPr>
        <p:spPr bwMode="auto">
          <a:xfrm>
            <a:off x="9185809" y="27865886"/>
            <a:ext cx="459520" cy="459459"/>
          </a:xfrm>
          <a:prstGeom prst="ellipse">
            <a:avLst/>
          </a:prstGeom>
          <a:pattFill prst="wdDnDiag">
            <a:fgClr>
              <a:srgbClr val="C0504D"/>
            </a:fgClr>
            <a:bgClr>
              <a:srgbClr val="F2DBDB"/>
            </a:bgClr>
          </a:pattFill>
          <a:ln w="25400">
            <a:solidFill>
              <a:srgbClr val="943634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37" name="Oval 38" descr="Wide downward diagonal"/>
          <p:cNvSpPr>
            <a:spLocks noChangeArrowheads="1"/>
          </p:cNvSpPr>
          <p:nvPr/>
        </p:nvSpPr>
        <p:spPr bwMode="auto">
          <a:xfrm>
            <a:off x="9294080" y="27957778"/>
            <a:ext cx="459520" cy="459459"/>
          </a:xfrm>
          <a:prstGeom prst="ellipse">
            <a:avLst/>
          </a:prstGeom>
          <a:pattFill prst="wdDnDiag">
            <a:fgClr>
              <a:srgbClr val="1F497D"/>
            </a:fgClr>
            <a:bgClr>
              <a:srgbClr val="C6D9F1"/>
            </a:bgClr>
          </a:pattFill>
          <a:ln w="25400">
            <a:solidFill>
              <a:srgbClr val="1F497D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1771" y="2356714"/>
            <a:ext cx="6572845" cy="774700"/>
          </a:xfrm>
          <a:prstGeom prst="rect">
            <a:avLst/>
          </a:prstGeom>
        </p:spPr>
      </p:pic>
      <p:cxnSp>
        <p:nvCxnSpPr>
          <p:cNvPr id="148" name="Straight Connector 147"/>
          <p:cNvCxnSpPr/>
          <p:nvPr/>
        </p:nvCxnSpPr>
        <p:spPr>
          <a:xfrm>
            <a:off x="408960" y="3234221"/>
            <a:ext cx="802158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5" name="TextBox 154"/>
          <p:cNvSpPr txBox="1"/>
          <p:nvPr/>
        </p:nvSpPr>
        <p:spPr>
          <a:xfrm>
            <a:off x="319156" y="2563419"/>
            <a:ext cx="1196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prstClr val="white"/>
                </a:solidFill>
                <a:latin typeface="Calibri"/>
              </a:rPr>
              <a:t>Feature 11 </a:t>
            </a: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159" name="Straight Connector 158"/>
          <p:cNvCxnSpPr/>
          <p:nvPr/>
        </p:nvCxnSpPr>
        <p:spPr>
          <a:xfrm>
            <a:off x="408960" y="2279746"/>
            <a:ext cx="812168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0" name="TextBox 159"/>
          <p:cNvSpPr txBox="1"/>
          <p:nvPr/>
        </p:nvSpPr>
        <p:spPr>
          <a:xfrm>
            <a:off x="319156" y="1549612"/>
            <a:ext cx="1196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prstClr val="white"/>
                </a:solidFill>
                <a:latin typeface="Calibri"/>
              </a:rPr>
              <a:t>Feature 10</a:t>
            </a: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43" name="Picture 14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0305" y="1274084"/>
            <a:ext cx="6474311" cy="846549"/>
          </a:xfrm>
          <a:prstGeom prst="rect">
            <a:avLst/>
          </a:prstGeom>
        </p:spPr>
      </p:pic>
      <p:sp>
        <p:nvSpPr>
          <p:cNvPr id="152" name="TextBox 151"/>
          <p:cNvSpPr txBox="1"/>
          <p:nvPr/>
        </p:nvSpPr>
        <p:spPr>
          <a:xfrm>
            <a:off x="319156" y="3613327"/>
            <a:ext cx="1196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prstClr val="white"/>
                </a:solidFill>
                <a:latin typeface="Calibri"/>
              </a:rPr>
              <a:t>Feature 12</a:t>
            </a: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53" name="Picture 152" descr="concept2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36"/>
          <a:stretch/>
        </p:blipFill>
        <p:spPr>
          <a:xfrm>
            <a:off x="1627189" y="3363557"/>
            <a:ext cx="6515100" cy="828666"/>
          </a:xfrm>
          <a:prstGeom prst="rect">
            <a:avLst/>
          </a:prstGeom>
        </p:spPr>
      </p:pic>
      <p:cxnSp>
        <p:nvCxnSpPr>
          <p:cNvPr id="154" name="Straight Connector 153"/>
          <p:cNvCxnSpPr/>
          <p:nvPr/>
        </p:nvCxnSpPr>
        <p:spPr>
          <a:xfrm>
            <a:off x="408960" y="4320790"/>
            <a:ext cx="802158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9" name="Picture 138" descr="pizza-1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7189" y="4425752"/>
            <a:ext cx="6832600" cy="812800"/>
          </a:xfrm>
          <a:prstGeom prst="rect">
            <a:avLst/>
          </a:prstGeom>
        </p:spPr>
      </p:pic>
      <p:sp>
        <p:nvSpPr>
          <p:cNvPr id="158" name="TextBox 157"/>
          <p:cNvSpPr txBox="1"/>
          <p:nvPr/>
        </p:nvSpPr>
        <p:spPr>
          <a:xfrm>
            <a:off x="319156" y="4686130"/>
            <a:ext cx="1196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prstClr val="white"/>
                </a:solidFill>
                <a:latin typeface="Calibri"/>
              </a:rPr>
              <a:t>Feature 13</a:t>
            </a: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65" name="TextBox 164"/>
          <p:cNvSpPr txBox="1"/>
          <p:nvPr/>
        </p:nvSpPr>
        <p:spPr>
          <a:xfrm>
            <a:off x="3914589" y="203805"/>
            <a:ext cx="18813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2800" dirty="0" smtClean="0">
                <a:solidFill>
                  <a:prstClr val="white"/>
                </a:solidFill>
                <a:latin typeface="Calibri"/>
              </a:rPr>
              <a:t>Best stimuli</a:t>
            </a:r>
            <a:endParaRPr lang="en-US" sz="2800" dirty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3" name="Picture 2" descr="keyboard2-1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9473" y="2356714"/>
            <a:ext cx="765143" cy="765143"/>
          </a:xfrm>
          <a:prstGeom prst="rect">
            <a:avLst/>
          </a:prstGeom>
        </p:spPr>
      </p:pic>
      <p:sp>
        <p:nvSpPr>
          <p:cNvPr id="149" name="TextBox 148"/>
          <p:cNvSpPr txBox="1"/>
          <p:nvPr/>
        </p:nvSpPr>
        <p:spPr>
          <a:xfrm>
            <a:off x="0" y="6488668"/>
            <a:ext cx="9324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prstClr val="white"/>
                </a:solidFill>
                <a:latin typeface="Calibri"/>
              </a:rPr>
              <a:t>Le, et al., </a:t>
            </a:r>
            <a:r>
              <a:rPr lang="en-US" i="1" dirty="0" smtClean="0">
                <a:solidFill>
                  <a:prstClr val="white"/>
                </a:solidFill>
                <a:latin typeface="Calibri"/>
              </a:rPr>
              <a:t>Building high-level features using large-scale unsupervised learning</a:t>
            </a:r>
            <a:r>
              <a:rPr lang="en-US" dirty="0" smtClean="0">
                <a:solidFill>
                  <a:prstClr val="white"/>
                </a:solidFill>
                <a:latin typeface="Calibri"/>
              </a:rPr>
              <a:t>. ICML 2012</a:t>
            </a:r>
            <a:endParaRPr lang="en-US" dirty="0">
              <a:solidFill>
                <a:prstClr val="white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24031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2339681" y="358149"/>
            <a:ext cx="44556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2800" dirty="0" smtClean="0">
                <a:solidFill>
                  <a:prstClr val="white"/>
                </a:solidFill>
                <a:latin typeface="Calibri"/>
              </a:rPr>
              <a:t>20,000 is a lot of categories… </a:t>
            </a:r>
            <a:endParaRPr lang="en-US" sz="28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49048" y="1024831"/>
            <a:ext cx="4226688" cy="59093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1400" dirty="0" smtClean="0">
                <a:solidFill>
                  <a:prstClr val="white"/>
                </a:solidFill>
                <a:latin typeface="Calibri"/>
              </a:rPr>
              <a:t>…</a:t>
            </a:r>
          </a:p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1400" dirty="0" err="1" smtClean="0">
                <a:solidFill>
                  <a:prstClr val="white"/>
                </a:solidFill>
                <a:latin typeface="Calibri"/>
              </a:rPr>
              <a:t>smoothhound</a:t>
            </a:r>
            <a:r>
              <a:rPr lang="en-US" sz="1400" dirty="0">
                <a:solidFill>
                  <a:prstClr val="white"/>
                </a:solidFill>
                <a:latin typeface="Calibri"/>
              </a:rPr>
              <a:t>, </a:t>
            </a:r>
            <a:r>
              <a:rPr lang="en-US" sz="1400" dirty="0" err="1">
                <a:solidFill>
                  <a:prstClr val="white"/>
                </a:solidFill>
                <a:latin typeface="Calibri"/>
              </a:rPr>
              <a:t>smoothhound</a:t>
            </a:r>
            <a:r>
              <a:rPr lang="en-US" sz="1400" dirty="0">
                <a:solidFill>
                  <a:prstClr val="white"/>
                </a:solidFill>
                <a:latin typeface="Calibri"/>
              </a:rPr>
              <a:t> shark, </a:t>
            </a:r>
            <a:r>
              <a:rPr lang="en-US" sz="1400" dirty="0" err="1">
                <a:solidFill>
                  <a:prstClr val="white"/>
                </a:solidFill>
                <a:latin typeface="Calibri"/>
              </a:rPr>
              <a:t>Mustelus</a:t>
            </a:r>
            <a:r>
              <a:rPr lang="en-US" sz="1400" dirty="0">
                <a:solidFill>
                  <a:prstClr val="white"/>
                </a:solidFill>
                <a:latin typeface="Calibri"/>
              </a:rPr>
              <a:t> </a:t>
            </a:r>
            <a:r>
              <a:rPr lang="en-US" sz="1400" dirty="0" err="1">
                <a:solidFill>
                  <a:prstClr val="white"/>
                </a:solidFill>
                <a:latin typeface="Calibri"/>
              </a:rPr>
              <a:t>mustelus</a:t>
            </a:r>
            <a:endParaRPr lang="en-US" sz="1400" dirty="0">
              <a:solidFill>
                <a:prstClr val="white"/>
              </a:solidFill>
              <a:latin typeface="Calibri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1400" dirty="0" smtClean="0">
                <a:solidFill>
                  <a:prstClr val="white"/>
                </a:solidFill>
                <a:latin typeface="Calibri"/>
              </a:rPr>
              <a:t>American </a:t>
            </a:r>
            <a:r>
              <a:rPr lang="en-US" sz="1400" dirty="0">
                <a:solidFill>
                  <a:prstClr val="white"/>
                </a:solidFill>
                <a:latin typeface="Calibri"/>
              </a:rPr>
              <a:t>smooth dogfish, </a:t>
            </a:r>
            <a:r>
              <a:rPr lang="en-US" sz="1400" dirty="0" err="1">
                <a:solidFill>
                  <a:prstClr val="white"/>
                </a:solidFill>
                <a:latin typeface="Calibri"/>
              </a:rPr>
              <a:t>Mustelus</a:t>
            </a:r>
            <a:r>
              <a:rPr lang="en-US" sz="1400" dirty="0">
                <a:solidFill>
                  <a:prstClr val="white"/>
                </a:solidFill>
                <a:latin typeface="Calibri"/>
              </a:rPr>
              <a:t> </a:t>
            </a:r>
            <a:r>
              <a:rPr lang="en-US" sz="1400" dirty="0" err="1">
                <a:solidFill>
                  <a:prstClr val="white"/>
                </a:solidFill>
                <a:latin typeface="Calibri"/>
              </a:rPr>
              <a:t>canis</a:t>
            </a:r>
            <a:endParaRPr lang="en-US" sz="1400" dirty="0">
              <a:solidFill>
                <a:prstClr val="white"/>
              </a:solidFill>
              <a:latin typeface="Calibri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1400" dirty="0" smtClean="0">
                <a:solidFill>
                  <a:prstClr val="white"/>
                </a:solidFill>
                <a:latin typeface="Calibri"/>
              </a:rPr>
              <a:t>Florida </a:t>
            </a:r>
            <a:r>
              <a:rPr lang="en-US" sz="1400" dirty="0" err="1">
                <a:solidFill>
                  <a:prstClr val="white"/>
                </a:solidFill>
                <a:latin typeface="Calibri"/>
              </a:rPr>
              <a:t>smoothhound</a:t>
            </a:r>
            <a:r>
              <a:rPr lang="en-US" sz="1400" dirty="0">
                <a:solidFill>
                  <a:prstClr val="white"/>
                </a:solidFill>
                <a:latin typeface="Calibri"/>
              </a:rPr>
              <a:t>, </a:t>
            </a:r>
            <a:r>
              <a:rPr lang="en-US" sz="1400" dirty="0" err="1">
                <a:solidFill>
                  <a:prstClr val="white"/>
                </a:solidFill>
                <a:latin typeface="Calibri"/>
              </a:rPr>
              <a:t>Mustelus</a:t>
            </a:r>
            <a:r>
              <a:rPr lang="en-US" sz="1400" dirty="0">
                <a:solidFill>
                  <a:prstClr val="white"/>
                </a:solidFill>
                <a:latin typeface="Calibri"/>
              </a:rPr>
              <a:t> </a:t>
            </a:r>
            <a:r>
              <a:rPr lang="en-US" sz="1400" dirty="0" err="1">
                <a:solidFill>
                  <a:prstClr val="white"/>
                </a:solidFill>
                <a:latin typeface="Calibri"/>
              </a:rPr>
              <a:t>norrisi</a:t>
            </a:r>
            <a:endParaRPr lang="en-US" sz="1400" dirty="0">
              <a:solidFill>
                <a:prstClr val="white"/>
              </a:solidFill>
              <a:latin typeface="Calibri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1400" dirty="0" err="1" smtClean="0">
                <a:solidFill>
                  <a:prstClr val="white"/>
                </a:solidFill>
                <a:latin typeface="Calibri"/>
              </a:rPr>
              <a:t>whitetip</a:t>
            </a:r>
            <a:r>
              <a:rPr lang="en-US" sz="1400" dirty="0" smtClean="0">
                <a:solidFill>
                  <a:prstClr val="white"/>
                </a:solidFill>
                <a:latin typeface="Calibri"/>
              </a:rPr>
              <a:t> </a:t>
            </a:r>
            <a:r>
              <a:rPr lang="en-US" sz="1400" dirty="0">
                <a:solidFill>
                  <a:prstClr val="white"/>
                </a:solidFill>
                <a:latin typeface="Calibri"/>
              </a:rPr>
              <a:t>shark, reef </a:t>
            </a:r>
            <a:r>
              <a:rPr lang="en-US" sz="1400" dirty="0" err="1">
                <a:solidFill>
                  <a:prstClr val="white"/>
                </a:solidFill>
                <a:latin typeface="Calibri"/>
              </a:rPr>
              <a:t>whitetip</a:t>
            </a:r>
            <a:r>
              <a:rPr lang="en-US" sz="1400" dirty="0">
                <a:solidFill>
                  <a:prstClr val="white"/>
                </a:solidFill>
                <a:latin typeface="Calibri"/>
              </a:rPr>
              <a:t> shark, </a:t>
            </a:r>
            <a:r>
              <a:rPr lang="en-US" sz="1400" dirty="0" err="1">
                <a:solidFill>
                  <a:prstClr val="white"/>
                </a:solidFill>
                <a:latin typeface="Calibri"/>
              </a:rPr>
              <a:t>Triaenodon</a:t>
            </a:r>
            <a:r>
              <a:rPr lang="en-US" sz="1400" dirty="0">
                <a:solidFill>
                  <a:prstClr val="white"/>
                </a:solidFill>
                <a:latin typeface="Calibri"/>
              </a:rPr>
              <a:t> </a:t>
            </a:r>
            <a:r>
              <a:rPr lang="en-US" sz="1400" dirty="0" err="1">
                <a:solidFill>
                  <a:prstClr val="white"/>
                </a:solidFill>
                <a:latin typeface="Calibri"/>
              </a:rPr>
              <a:t>obseus</a:t>
            </a:r>
            <a:endParaRPr lang="en-US" sz="1400" dirty="0">
              <a:solidFill>
                <a:prstClr val="white"/>
              </a:solidFill>
              <a:latin typeface="Calibri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1400" dirty="0" smtClean="0">
                <a:solidFill>
                  <a:prstClr val="white"/>
                </a:solidFill>
                <a:latin typeface="Calibri"/>
              </a:rPr>
              <a:t>Atlantic </a:t>
            </a:r>
            <a:r>
              <a:rPr lang="en-US" sz="1400" dirty="0">
                <a:solidFill>
                  <a:prstClr val="white"/>
                </a:solidFill>
                <a:latin typeface="Calibri"/>
              </a:rPr>
              <a:t>spiny dogfish, </a:t>
            </a:r>
            <a:r>
              <a:rPr lang="en-US" sz="1400" dirty="0" err="1">
                <a:solidFill>
                  <a:prstClr val="white"/>
                </a:solidFill>
                <a:latin typeface="Calibri"/>
              </a:rPr>
              <a:t>Squalus</a:t>
            </a:r>
            <a:r>
              <a:rPr lang="en-US" sz="1400" dirty="0">
                <a:solidFill>
                  <a:prstClr val="white"/>
                </a:solidFill>
                <a:latin typeface="Calibri"/>
              </a:rPr>
              <a:t> </a:t>
            </a:r>
            <a:r>
              <a:rPr lang="en-US" sz="1400" dirty="0" err="1">
                <a:solidFill>
                  <a:prstClr val="white"/>
                </a:solidFill>
                <a:latin typeface="Calibri"/>
              </a:rPr>
              <a:t>acanthias</a:t>
            </a:r>
            <a:endParaRPr lang="en-US" sz="1400" dirty="0">
              <a:solidFill>
                <a:prstClr val="white"/>
              </a:solidFill>
              <a:latin typeface="Calibri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1400" dirty="0" smtClean="0">
                <a:solidFill>
                  <a:prstClr val="white"/>
                </a:solidFill>
                <a:latin typeface="Calibri"/>
              </a:rPr>
              <a:t>Pacific </a:t>
            </a:r>
            <a:r>
              <a:rPr lang="en-US" sz="1400" dirty="0">
                <a:solidFill>
                  <a:prstClr val="white"/>
                </a:solidFill>
                <a:latin typeface="Calibri"/>
              </a:rPr>
              <a:t>spiny dogfish, </a:t>
            </a:r>
            <a:r>
              <a:rPr lang="en-US" sz="1400" dirty="0" err="1">
                <a:solidFill>
                  <a:prstClr val="white"/>
                </a:solidFill>
                <a:latin typeface="Calibri"/>
              </a:rPr>
              <a:t>Squalus</a:t>
            </a:r>
            <a:r>
              <a:rPr lang="en-US" sz="1400" dirty="0">
                <a:solidFill>
                  <a:prstClr val="white"/>
                </a:solidFill>
                <a:latin typeface="Calibri"/>
              </a:rPr>
              <a:t> </a:t>
            </a:r>
            <a:r>
              <a:rPr lang="en-US" sz="1400" dirty="0" err="1">
                <a:solidFill>
                  <a:prstClr val="white"/>
                </a:solidFill>
                <a:latin typeface="Calibri"/>
              </a:rPr>
              <a:t>suckleyi</a:t>
            </a:r>
            <a:endParaRPr lang="en-US" sz="1400" dirty="0">
              <a:solidFill>
                <a:prstClr val="white"/>
              </a:solidFill>
              <a:latin typeface="Calibri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1400" dirty="0" smtClean="0">
                <a:solidFill>
                  <a:prstClr val="white"/>
                </a:solidFill>
                <a:latin typeface="Calibri"/>
              </a:rPr>
              <a:t>hammerhead</a:t>
            </a:r>
            <a:r>
              <a:rPr lang="en-US" sz="1400" dirty="0">
                <a:solidFill>
                  <a:prstClr val="white"/>
                </a:solidFill>
                <a:latin typeface="Calibri"/>
              </a:rPr>
              <a:t>, hammerhead shark</a:t>
            </a:r>
          </a:p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1400" dirty="0" smtClean="0">
                <a:solidFill>
                  <a:prstClr val="white"/>
                </a:solidFill>
                <a:latin typeface="Calibri"/>
              </a:rPr>
              <a:t>smooth </a:t>
            </a:r>
            <a:r>
              <a:rPr lang="en-US" sz="1400" dirty="0">
                <a:solidFill>
                  <a:prstClr val="white"/>
                </a:solidFill>
                <a:latin typeface="Calibri"/>
              </a:rPr>
              <a:t>hammerhead, </a:t>
            </a:r>
            <a:r>
              <a:rPr lang="en-US" sz="1400" dirty="0" err="1">
                <a:solidFill>
                  <a:prstClr val="white"/>
                </a:solidFill>
                <a:latin typeface="Calibri"/>
              </a:rPr>
              <a:t>Sphyrna</a:t>
            </a:r>
            <a:r>
              <a:rPr lang="en-US" sz="1400" dirty="0">
                <a:solidFill>
                  <a:prstClr val="white"/>
                </a:solidFill>
                <a:latin typeface="Calibri"/>
              </a:rPr>
              <a:t> </a:t>
            </a:r>
            <a:r>
              <a:rPr lang="en-US" sz="1400" dirty="0" err="1">
                <a:solidFill>
                  <a:prstClr val="white"/>
                </a:solidFill>
                <a:latin typeface="Calibri"/>
              </a:rPr>
              <a:t>zygaena</a:t>
            </a:r>
            <a:endParaRPr lang="en-US" sz="1400" dirty="0">
              <a:solidFill>
                <a:prstClr val="white"/>
              </a:solidFill>
              <a:latin typeface="Calibri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1400" dirty="0" err="1" smtClean="0">
                <a:solidFill>
                  <a:prstClr val="white"/>
                </a:solidFill>
                <a:latin typeface="Calibri"/>
              </a:rPr>
              <a:t>smalleye</a:t>
            </a:r>
            <a:r>
              <a:rPr lang="en-US" sz="1400" dirty="0" smtClean="0">
                <a:solidFill>
                  <a:prstClr val="white"/>
                </a:solidFill>
                <a:latin typeface="Calibri"/>
              </a:rPr>
              <a:t> </a:t>
            </a:r>
            <a:r>
              <a:rPr lang="en-US" sz="1400" dirty="0">
                <a:solidFill>
                  <a:prstClr val="white"/>
                </a:solidFill>
                <a:latin typeface="Calibri"/>
              </a:rPr>
              <a:t>hammerhead, </a:t>
            </a:r>
            <a:r>
              <a:rPr lang="en-US" sz="1400" dirty="0" err="1">
                <a:solidFill>
                  <a:prstClr val="white"/>
                </a:solidFill>
                <a:latin typeface="Calibri"/>
              </a:rPr>
              <a:t>Sphyrna</a:t>
            </a:r>
            <a:r>
              <a:rPr lang="en-US" sz="1400" dirty="0">
                <a:solidFill>
                  <a:prstClr val="white"/>
                </a:solidFill>
                <a:latin typeface="Calibri"/>
              </a:rPr>
              <a:t> </a:t>
            </a:r>
            <a:r>
              <a:rPr lang="en-US" sz="1400" dirty="0" err="1">
                <a:solidFill>
                  <a:prstClr val="white"/>
                </a:solidFill>
                <a:latin typeface="Calibri"/>
              </a:rPr>
              <a:t>tudes</a:t>
            </a:r>
            <a:endParaRPr lang="en-US" sz="1400" dirty="0">
              <a:solidFill>
                <a:prstClr val="white"/>
              </a:solidFill>
              <a:latin typeface="Calibri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1400" dirty="0" smtClean="0">
                <a:solidFill>
                  <a:prstClr val="white"/>
                </a:solidFill>
                <a:latin typeface="Calibri"/>
              </a:rPr>
              <a:t>shovelhead</a:t>
            </a:r>
            <a:r>
              <a:rPr lang="en-US" sz="1400" dirty="0">
                <a:solidFill>
                  <a:prstClr val="white"/>
                </a:solidFill>
                <a:latin typeface="Calibri"/>
              </a:rPr>
              <a:t>, </a:t>
            </a:r>
            <a:r>
              <a:rPr lang="en-US" sz="1400" dirty="0" err="1">
                <a:solidFill>
                  <a:prstClr val="white"/>
                </a:solidFill>
                <a:latin typeface="Calibri"/>
              </a:rPr>
              <a:t>bonnethead</a:t>
            </a:r>
            <a:r>
              <a:rPr lang="en-US" sz="1400" dirty="0">
                <a:solidFill>
                  <a:prstClr val="white"/>
                </a:solidFill>
                <a:latin typeface="Calibri"/>
              </a:rPr>
              <a:t>, bonnet shark, </a:t>
            </a:r>
            <a:r>
              <a:rPr lang="en-US" sz="1400" dirty="0" err="1">
                <a:solidFill>
                  <a:prstClr val="white"/>
                </a:solidFill>
                <a:latin typeface="Calibri"/>
              </a:rPr>
              <a:t>Sphyrna</a:t>
            </a:r>
            <a:r>
              <a:rPr lang="en-US" sz="1400" dirty="0">
                <a:solidFill>
                  <a:prstClr val="white"/>
                </a:solidFill>
                <a:latin typeface="Calibri"/>
              </a:rPr>
              <a:t> </a:t>
            </a:r>
            <a:r>
              <a:rPr lang="en-US" sz="1400" dirty="0" err="1">
                <a:solidFill>
                  <a:prstClr val="white"/>
                </a:solidFill>
                <a:latin typeface="Calibri"/>
              </a:rPr>
              <a:t>tiburo</a:t>
            </a:r>
            <a:endParaRPr lang="en-US" sz="1400" dirty="0">
              <a:solidFill>
                <a:prstClr val="white"/>
              </a:solidFill>
              <a:latin typeface="Calibri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1400" dirty="0" smtClean="0">
                <a:solidFill>
                  <a:prstClr val="white"/>
                </a:solidFill>
                <a:latin typeface="Calibri"/>
              </a:rPr>
              <a:t>angel </a:t>
            </a:r>
            <a:r>
              <a:rPr lang="en-US" sz="1400" dirty="0">
                <a:solidFill>
                  <a:prstClr val="white"/>
                </a:solidFill>
                <a:latin typeface="Calibri"/>
              </a:rPr>
              <a:t>shark, angelfish, </a:t>
            </a:r>
            <a:r>
              <a:rPr lang="en-US" sz="1400" dirty="0" err="1">
                <a:solidFill>
                  <a:prstClr val="white"/>
                </a:solidFill>
                <a:latin typeface="Calibri"/>
              </a:rPr>
              <a:t>Squatina</a:t>
            </a:r>
            <a:r>
              <a:rPr lang="en-US" sz="1400" dirty="0">
                <a:solidFill>
                  <a:prstClr val="white"/>
                </a:solidFill>
                <a:latin typeface="Calibri"/>
              </a:rPr>
              <a:t> </a:t>
            </a:r>
            <a:r>
              <a:rPr lang="en-US" sz="1400" dirty="0" err="1">
                <a:solidFill>
                  <a:prstClr val="white"/>
                </a:solidFill>
                <a:latin typeface="Calibri"/>
              </a:rPr>
              <a:t>squatina</a:t>
            </a:r>
            <a:r>
              <a:rPr lang="en-US" sz="1400" dirty="0">
                <a:solidFill>
                  <a:prstClr val="white"/>
                </a:solidFill>
                <a:latin typeface="Calibri"/>
              </a:rPr>
              <a:t>, monkfish</a:t>
            </a:r>
          </a:p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1400" dirty="0" smtClean="0">
                <a:solidFill>
                  <a:prstClr val="white"/>
                </a:solidFill>
                <a:latin typeface="Calibri"/>
              </a:rPr>
              <a:t>electric </a:t>
            </a:r>
            <a:r>
              <a:rPr lang="en-US" sz="1400" dirty="0">
                <a:solidFill>
                  <a:prstClr val="white"/>
                </a:solidFill>
                <a:latin typeface="Calibri"/>
              </a:rPr>
              <a:t>ray, crampfish, </a:t>
            </a:r>
            <a:r>
              <a:rPr lang="en-US" sz="1400" dirty="0" err="1">
                <a:solidFill>
                  <a:prstClr val="white"/>
                </a:solidFill>
                <a:latin typeface="Calibri"/>
              </a:rPr>
              <a:t>numbfish</a:t>
            </a:r>
            <a:r>
              <a:rPr lang="en-US" sz="1400" dirty="0">
                <a:solidFill>
                  <a:prstClr val="white"/>
                </a:solidFill>
                <a:latin typeface="Calibri"/>
              </a:rPr>
              <a:t>, torpedo</a:t>
            </a:r>
          </a:p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1400" dirty="0" err="1" smtClean="0">
                <a:solidFill>
                  <a:prstClr val="white"/>
                </a:solidFill>
                <a:latin typeface="Calibri"/>
              </a:rPr>
              <a:t>smalltooth</a:t>
            </a:r>
            <a:r>
              <a:rPr lang="en-US" sz="1400" dirty="0" smtClean="0">
                <a:solidFill>
                  <a:prstClr val="white"/>
                </a:solidFill>
                <a:latin typeface="Calibri"/>
              </a:rPr>
              <a:t> </a:t>
            </a:r>
            <a:r>
              <a:rPr lang="en-US" sz="1400" dirty="0">
                <a:solidFill>
                  <a:prstClr val="white"/>
                </a:solidFill>
                <a:latin typeface="Calibri"/>
              </a:rPr>
              <a:t>sawfish, </a:t>
            </a:r>
            <a:r>
              <a:rPr lang="en-US" sz="1400" dirty="0" err="1">
                <a:solidFill>
                  <a:prstClr val="white"/>
                </a:solidFill>
                <a:latin typeface="Calibri"/>
              </a:rPr>
              <a:t>Pristis</a:t>
            </a:r>
            <a:r>
              <a:rPr lang="en-US" sz="1400" dirty="0">
                <a:solidFill>
                  <a:prstClr val="white"/>
                </a:solidFill>
                <a:latin typeface="Calibri"/>
              </a:rPr>
              <a:t> </a:t>
            </a:r>
            <a:r>
              <a:rPr lang="en-US" sz="1400" dirty="0" err="1">
                <a:solidFill>
                  <a:prstClr val="white"/>
                </a:solidFill>
                <a:latin typeface="Calibri"/>
              </a:rPr>
              <a:t>pectinatus</a:t>
            </a:r>
            <a:endParaRPr lang="en-US" sz="1400" dirty="0">
              <a:solidFill>
                <a:prstClr val="white"/>
              </a:solidFill>
              <a:latin typeface="Calibri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prstClr val="white"/>
                </a:solidFill>
                <a:latin typeface="Calibri"/>
              </a:rPr>
              <a:t>g</a:t>
            </a:r>
            <a:r>
              <a:rPr lang="is-IS" sz="1400" dirty="0" smtClean="0">
                <a:solidFill>
                  <a:prstClr val="white"/>
                </a:solidFill>
                <a:latin typeface="Calibri"/>
              </a:rPr>
              <a:t>uitarfish</a:t>
            </a:r>
            <a:endParaRPr lang="is-IS" sz="1400" dirty="0">
              <a:solidFill>
                <a:prstClr val="white"/>
              </a:solidFill>
              <a:latin typeface="Calibri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tr-TR" sz="1400" dirty="0" err="1" smtClean="0">
                <a:solidFill>
                  <a:prstClr val="white"/>
                </a:solidFill>
                <a:latin typeface="Calibri"/>
              </a:rPr>
              <a:t>roughtail</a:t>
            </a:r>
            <a:r>
              <a:rPr lang="tr-TR" sz="1400" dirty="0" smtClean="0">
                <a:solidFill>
                  <a:prstClr val="white"/>
                </a:solidFill>
                <a:latin typeface="Calibri"/>
              </a:rPr>
              <a:t> </a:t>
            </a:r>
            <a:r>
              <a:rPr lang="tr-TR" sz="1400" dirty="0" err="1">
                <a:solidFill>
                  <a:prstClr val="white"/>
                </a:solidFill>
                <a:latin typeface="Calibri"/>
              </a:rPr>
              <a:t>stingray</a:t>
            </a:r>
            <a:r>
              <a:rPr lang="tr-TR" sz="1400" dirty="0">
                <a:solidFill>
                  <a:prstClr val="white"/>
                </a:solidFill>
                <a:latin typeface="Calibri"/>
              </a:rPr>
              <a:t>, </a:t>
            </a:r>
            <a:r>
              <a:rPr lang="tr-TR" sz="1400" dirty="0" err="1">
                <a:solidFill>
                  <a:prstClr val="white"/>
                </a:solidFill>
                <a:latin typeface="Calibri"/>
              </a:rPr>
              <a:t>Dasyatis</a:t>
            </a:r>
            <a:r>
              <a:rPr lang="tr-TR" sz="1400" dirty="0">
                <a:solidFill>
                  <a:prstClr val="white"/>
                </a:solidFill>
                <a:latin typeface="Calibri"/>
              </a:rPr>
              <a:t> </a:t>
            </a:r>
            <a:r>
              <a:rPr lang="tr-TR" sz="1400" dirty="0" err="1">
                <a:solidFill>
                  <a:prstClr val="white"/>
                </a:solidFill>
                <a:latin typeface="Calibri"/>
              </a:rPr>
              <a:t>centroura</a:t>
            </a:r>
            <a:endParaRPr lang="tr-TR" sz="1400" dirty="0">
              <a:solidFill>
                <a:prstClr val="white"/>
              </a:solidFill>
              <a:latin typeface="Calibri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tr-TR" sz="1400" dirty="0" err="1" smtClean="0">
                <a:solidFill>
                  <a:prstClr val="white"/>
                </a:solidFill>
                <a:latin typeface="Calibri"/>
              </a:rPr>
              <a:t>butterfly</a:t>
            </a:r>
            <a:r>
              <a:rPr lang="tr-TR" sz="1400" dirty="0" smtClean="0">
                <a:solidFill>
                  <a:prstClr val="white"/>
                </a:solidFill>
                <a:latin typeface="Calibri"/>
              </a:rPr>
              <a:t> </a:t>
            </a:r>
            <a:r>
              <a:rPr lang="tr-TR" sz="1400" dirty="0">
                <a:solidFill>
                  <a:prstClr val="white"/>
                </a:solidFill>
                <a:latin typeface="Calibri"/>
              </a:rPr>
              <a:t>ray</a:t>
            </a:r>
          </a:p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1400" dirty="0" smtClean="0">
                <a:solidFill>
                  <a:prstClr val="white"/>
                </a:solidFill>
                <a:latin typeface="Calibri"/>
              </a:rPr>
              <a:t>eagle </a:t>
            </a:r>
            <a:r>
              <a:rPr lang="en-US" sz="1400" dirty="0">
                <a:solidFill>
                  <a:prstClr val="white"/>
                </a:solidFill>
                <a:latin typeface="Calibri"/>
              </a:rPr>
              <a:t>ray</a:t>
            </a:r>
          </a:p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1400" dirty="0" smtClean="0">
                <a:solidFill>
                  <a:prstClr val="white"/>
                </a:solidFill>
                <a:latin typeface="Calibri"/>
              </a:rPr>
              <a:t>spotted </a:t>
            </a:r>
            <a:r>
              <a:rPr lang="en-US" sz="1400" dirty="0">
                <a:solidFill>
                  <a:prstClr val="white"/>
                </a:solidFill>
                <a:latin typeface="Calibri"/>
              </a:rPr>
              <a:t>eagle ray, spotted ray, </a:t>
            </a:r>
            <a:r>
              <a:rPr lang="en-US" sz="1400" dirty="0" err="1">
                <a:solidFill>
                  <a:prstClr val="white"/>
                </a:solidFill>
                <a:latin typeface="Calibri"/>
              </a:rPr>
              <a:t>Aetobatus</a:t>
            </a:r>
            <a:r>
              <a:rPr lang="en-US" sz="1400" dirty="0">
                <a:solidFill>
                  <a:prstClr val="white"/>
                </a:solidFill>
                <a:latin typeface="Calibri"/>
              </a:rPr>
              <a:t> </a:t>
            </a:r>
            <a:r>
              <a:rPr lang="en-US" sz="1400" dirty="0" err="1">
                <a:solidFill>
                  <a:prstClr val="white"/>
                </a:solidFill>
                <a:latin typeface="Calibri"/>
              </a:rPr>
              <a:t>narinari</a:t>
            </a:r>
            <a:endParaRPr lang="en-US" sz="1400" dirty="0">
              <a:solidFill>
                <a:prstClr val="white"/>
              </a:solidFill>
              <a:latin typeface="Calibri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1400" dirty="0" err="1" smtClean="0">
                <a:solidFill>
                  <a:prstClr val="white"/>
                </a:solidFill>
                <a:latin typeface="Calibri"/>
              </a:rPr>
              <a:t>cownose</a:t>
            </a:r>
            <a:r>
              <a:rPr lang="en-US" sz="1400" dirty="0" smtClean="0">
                <a:solidFill>
                  <a:prstClr val="white"/>
                </a:solidFill>
                <a:latin typeface="Calibri"/>
              </a:rPr>
              <a:t> </a:t>
            </a:r>
            <a:r>
              <a:rPr lang="en-US" sz="1400" dirty="0">
                <a:solidFill>
                  <a:prstClr val="white"/>
                </a:solidFill>
                <a:latin typeface="Calibri"/>
              </a:rPr>
              <a:t>ray, cow-nosed ray, </a:t>
            </a:r>
            <a:r>
              <a:rPr lang="en-US" sz="1400" dirty="0" err="1">
                <a:solidFill>
                  <a:prstClr val="white"/>
                </a:solidFill>
                <a:latin typeface="Calibri"/>
              </a:rPr>
              <a:t>Rhinoptera</a:t>
            </a:r>
            <a:r>
              <a:rPr lang="en-US" sz="1400" dirty="0">
                <a:solidFill>
                  <a:prstClr val="white"/>
                </a:solidFill>
                <a:latin typeface="Calibri"/>
              </a:rPr>
              <a:t> </a:t>
            </a:r>
            <a:r>
              <a:rPr lang="en-US" sz="1400" dirty="0" err="1">
                <a:solidFill>
                  <a:prstClr val="white"/>
                </a:solidFill>
                <a:latin typeface="Calibri"/>
              </a:rPr>
              <a:t>bonasus</a:t>
            </a:r>
            <a:endParaRPr lang="en-US" sz="1400" dirty="0">
              <a:solidFill>
                <a:prstClr val="white"/>
              </a:solidFill>
              <a:latin typeface="Calibri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1400" dirty="0" smtClean="0">
                <a:solidFill>
                  <a:prstClr val="white"/>
                </a:solidFill>
                <a:latin typeface="Calibri"/>
              </a:rPr>
              <a:t>manta</a:t>
            </a:r>
            <a:r>
              <a:rPr lang="en-US" sz="1400" dirty="0">
                <a:solidFill>
                  <a:prstClr val="white"/>
                </a:solidFill>
                <a:latin typeface="Calibri"/>
              </a:rPr>
              <a:t>, manta ray, devilfish</a:t>
            </a:r>
          </a:p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1400" dirty="0" smtClean="0">
                <a:solidFill>
                  <a:prstClr val="white"/>
                </a:solidFill>
                <a:latin typeface="Calibri"/>
              </a:rPr>
              <a:t>Atlantic </a:t>
            </a:r>
            <a:r>
              <a:rPr lang="en-US" sz="1400" dirty="0">
                <a:solidFill>
                  <a:prstClr val="white"/>
                </a:solidFill>
                <a:latin typeface="Calibri"/>
              </a:rPr>
              <a:t>manta, Manta </a:t>
            </a:r>
            <a:r>
              <a:rPr lang="en-US" sz="1400" dirty="0" err="1">
                <a:solidFill>
                  <a:prstClr val="white"/>
                </a:solidFill>
                <a:latin typeface="Calibri"/>
              </a:rPr>
              <a:t>birostris</a:t>
            </a:r>
            <a:endParaRPr lang="en-US" sz="1400" dirty="0">
              <a:solidFill>
                <a:prstClr val="white"/>
              </a:solidFill>
              <a:latin typeface="Calibri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1400" dirty="0" smtClean="0">
                <a:solidFill>
                  <a:prstClr val="white"/>
                </a:solidFill>
                <a:latin typeface="Calibri"/>
              </a:rPr>
              <a:t>devil </a:t>
            </a:r>
            <a:r>
              <a:rPr lang="en-US" sz="1400" dirty="0">
                <a:solidFill>
                  <a:prstClr val="white"/>
                </a:solidFill>
                <a:latin typeface="Calibri"/>
              </a:rPr>
              <a:t>ray, </a:t>
            </a:r>
            <a:r>
              <a:rPr lang="en-US" sz="1400" dirty="0" err="1">
                <a:solidFill>
                  <a:prstClr val="white"/>
                </a:solidFill>
                <a:latin typeface="Calibri"/>
              </a:rPr>
              <a:t>Mobula</a:t>
            </a:r>
            <a:r>
              <a:rPr lang="en-US" sz="1400" dirty="0">
                <a:solidFill>
                  <a:prstClr val="white"/>
                </a:solidFill>
                <a:latin typeface="Calibri"/>
              </a:rPr>
              <a:t> </a:t>
            </a:r>
            <a:r>
              <a:rPr lang="en-US" sz="1400" dirty="0" err="1">
                <a:solidFill>
                  <a:prstClr val="white"/>
                </a:solidFill>
                <a:latin typeface="Calibri"/>
              </a:rPr>
              <a:t>hypostoma</a:t>
            </a:r>
            <a:endParaRPr lang="en-US" sz="1400" dirty="0">
              <a:solidFill>
                <a:prstClr val="white"/>
              </a:solidFill>
              <a:latin typeface="Calibri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1400" dirty="0" smtClean="0">
                <a:solidFill>
                  <a:prstClr val="white"/>
                </a:solidFill>
                <a:latin typeface="Calibri"/>
              </a:rPr>
              <a:t>grey </a:t>
            </a:r>
            <a:r>
              <a:rPr lang="en-US" sz="1400" dirty="0">
                <a:solidFill>
                  <a:prstClr val="white"/>
                </a:solidFill>
                <a:latin typeface="Calibri"/>
              </a:rPr>
              <a:t>skate, gray skate, Raja </a:t>
            </a:r>
            <a:r>
              <a:rPr lang="en-US" sz="1400" dirty="0" err="1">
                <a:solidFill>
                  <a:prstClr val="white"/>
                </a:solidFill>
                <a:latin typeface="Calibri"/>
              </a:rPr>
              <a:t>batis</a:t>
            </a:r>
            <a:endParaRPr lang="en-US" sz="1400" dirty="0">
              <a:solidFill>
                <a:prstClr val="white"/>
              </a:solidFill>
              <a:latin typeface="Calibri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1400" dirty="0" smtClean="0">
                <a:solidFill>
                  <a:prstClr val="white"/>
                </a:solidFill>
                <a:latin typeface="Calibri"/>
              </a:rPr>
              <a:t>little </a:t>
            </a:r>
            <a:r>
              <a:rPr lang="en-US" sz="1400" dirty="0">
                <a:solidFill>
                  <a:prstClr val="white"/>
                </a:solidFill>
                <a:latin typeface="Calibri"/>
              </a:rPr>
              <a:t>skate, Raja </a:t>
            </a:r>
            <a:r>
              <a:rPr lang="en-US" sz="1400" dirty="0" err="1" smtClean="0">
                <a:solidFill>
                  <a:prstClr val="white"/>
                </a:solidFill>
                <a:latin typeface="Calibri"/>
              </a:rPr>
              <a:t>erinacea</a:t>
            </a:r>
            <a:endParaRPr lang="en-US" sz="1400" dirty="0">
              <a:solidFill>
                <a:prstClr val="white"/>
              </a:solidFill>
              <a:latin typeface="Calibri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1400" dirty="0" smtClean="0">
                <a:solidFill>
                  <a:prstClr val="white"/>
                </a:solidFill>
                <a:latin typeface="Calibri"/>
              </a:rPr>
              <a:t>…</a:t>
            </a:r>
            <a:endParaRPr lang="en-US" sz="1400" dirty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9" name="Picture 8" descr="122605522_190633b05b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0807" y="2475743"/>
            <a:ext cx="1316975" cy="987731"/>
          </a:xfrm>
          <a:prstGeom prst="rect">
            <a:avLst/>
          </a:prstGeom>
        </p:spPr>
      </p:pic>
      <p:pic>
        <p:nvPicPr>
          <p:cNvPr id="20" name="Picture 19" descr="182057624_070cb8f3aa.jp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0584" y="2475743"/>
            <a:ext cx="1279444" cy="987731"/>
          </a:xfrm>
          <a:prstGeom prst="rect">
            <a:avLst/>
          </a:prstGeom>
        </p:spPr>
      </p:pic>
      <p:pic>
        <p:nvPicPr>
          <p:cNvPr id="21" name="Picture 20" descr="2144442372_6f59b15fcb.jp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2857" y="2475743"/>
            <a:ext cx="1316975" cy="987731"/>
          </a:xfrm>
          <a:prstGeom prst="rect">
            <a:avLst/>
          </a:prstGeom>
        </p:spPr>
      </p:pic>
      <p:pic>
        <p:nvPicPr>
          <p:cNvPr id="23" name="Picture 22" descr="1338400888_595cb269f2.jp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3413" y="3960111"/>
            <a:ext cx="1266615" cy="978547"/>
          </a:xfrm>
          <a:prstGeom prst="rect">
            <a:avLst/>
          </a:prstGeom>
        </p:spPr>
      </p:pic>
      <p:sp>
        <p:nvSpPr>
          <p:cNvPr id="25" name="Frame 24"/>
          <p:cNvSpPr/>
          <p:nvPr/>
        </p:nvSpPr>
        <p:spPr>
          <a:xfrm>
            <a:off x="692773" y="4271620"/>
            <a:ext cx="2835252" cy="295036"/>
          </a:xfrm>
          <a:prstGeom prst="fram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6" name="Frame 25"/>
          <p:cNvSpPr/>
          <p:nvPr/>
        </p:nvSpPr>
        <p:spPr>
          <a:xfrm>
            <a:off x="692772" y="5514372"/>
            <a:ext cx="2424719" cy="295036"/>
          </a:xfrm>
          <a:prstGeom prst="fram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170807" y="2167878"/>
            <a:ext cx="944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prstClr val="white"/>
                </a:solidFill>
                <a:latin typeface="Calibri"/>
              </a:rPr>
              <a:t>Stingray</a:t>
            </a: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170807" y="3599403"/>
            <a:ext cx="1097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dirty="0" err="1" smtClean="0">
                <a:solidFill>
                  <a:prstClr val="white"/>
                </a:solidFill>
                <a:latin typeface="Calibri"/>
              </a:rPr>
              <a:t>Mantaray</a:t>
            </a: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4" name="Picture 10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026" t="23190" r="946" b="7767"/>
          <a:stretch/>
        </p:blipFill>
        <p:spPr bwMode="auto">
          <a:xfrm>
            <a:off x="5170807" y="3968735"/>
            <a:ext cx="1309911" cy="9699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0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72" t="18647" r="34080" b="14851"/>
          <a:stretch/>
        </p:blipFill>
        <p:spPr bwMode="auto">
          <a:xfrm>
            <a:off x="7802857" y="3968734"/>
            <a:ext cx="1316975" cy="9699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15303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27" grpId="0"/>
      <p:bldP spid="28" grpId="0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82195" y="1713367"/>
            <a:ext cx="287570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6600" dirty="0" smtClean="0">
                <a:solidFill>
                  <a:prstClr val="white"/>
                </a:solidFill>
                <a:latin typeface="Calibri"/>
              </a:rPr>
              <a:t>0.005%</a:t>
            </a:r>
            <a:endParaRPr lang="en-US" sz="66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39035" y="2733297"/>
            <a:ext cx="20008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2400" dirty="0" smtClean="0">
                <a:solidFill>
                  <a:prstClr val="white"/>
                </a:solidFill>
                <a:latin typeface="Calibri"/>
              </a:rPr>
              <a:t>Random guess</a:t>
            </a:r>
            <a:endParaRPr lang="en-US" sz="24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035651" y="1713367"/>
            <a:ext cx="189417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6600" dirty="0" smtClean="0">
                <a:solidFill>
                  <a:prstClr val="white"/>
                </a:solidFill>
                <a:latin typeface="Calibri"/>
              </a:rPr>
              <a:t>9.5%</a:t>
            </a:r>
            <a:endParaRPr lang="en-US" sz="66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633448" y="1713367"/>
            <a:ext cx="189417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6600" dirty="0" smtClean="0">
                <a:solidFill>
                  <a:srgbClr val="FF0000"/>
                </a:solidFill>
                <a:latin typeface="Calibri"/>
              </a:rPr>
              <a:t>?</a:t>
            </a:r>
            <a:endParaRPr lang="en-US" sz="6600" dirty="0">
              <a:solidFill>
                <a:srgbClr val="FF0000"/>
              </a:solidFill>
              <a:latin typeface="Calibri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473738" y="2733297"/>
            <a:ext cx="223886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400" dirty="0" smtClean="0">
                <a:solidFill>
                  <a:prstClr val="white"/>
                </a:solidFill>
                <a:latin typeface="Calibri"/>
              </a:rPr>
              <a:t>Feature learning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400" dirty="0" smtClean="0">
                <a:solidFill>
                  <a:prstClr val="white"/>
                </a:solidFill>
                <a:latin typeface="Calibri"/>
              </a:rPr>
              <a:t>From raw pixels</a:t>
            </a:r>
            <a:endParaRPr lang="en-US" sz="24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474667" y="2733297"/>
            <a:ext cx="281053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400" dirty="0" smtClean="0">
                <a:solidFill>
                  <a:prstClr val="white"/>
                </a:solidFill>
                <a:latin typeface="Calibri"/>
              </a:rPr>
              <a:t>State</a:t>
            </a:r>
            <a:r>
              <a:rPr lang="en-US" sz="2400" dirty="0">
                <a:solidFill>
                  <a:prstClr val="white"/>
                </a:solidFill>
                <a:latin typeface="Calibri"/>
              </a:rPr>
              <a:t>-</a:t>
            </a:r>
            <a:r>
              <a:rPr lang="en-US" sz="2400" dirty="0" smtClean="0">
                <a:solidFill>
                  <a:prstClr val="white"/>
                </a:solidFill>
                <a:latin typeface="Calibri"/>
              </a:rPr>
              <a:t>of-the-art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400" dirty="0" smtClean="0">
                <a:solidFill>
                  <a:prstClr val="white"/>
                </a:solidFill>
                <a:latin typeface="Calibri"/>
              </a:rPr>
              <a:t>(Weston, </a:t>
            </a:r>
            <a:r>
              <a:rPr lang="en-US" sz="2400" dirty="0" err="1" smtClean="0">
                <a:solidFill>
                  <a:prstClr val="white"/>
                </a:solidFill>
                <a:latin typeface="Calibri"/>
              </a:rPr>
              <a:t>Bengio</a:t>
            </a:r>
            <a:r>
              <a:rPr lang="en-US" sz="2400" dirty="0" smtClean="0">
                <a:solidFill>
                  <a:prstClr val="white"/>
                </a:solidFill>
                <a:latin typeface="Calibri"/>
              </a:rPr>
              <a:t> ‘11)</a:t>
            </a:r>
            <a:endParaRPr lang="en-US" sz="24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0" y="6488668"/>
            <a:ext cx="9324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prstClr val="white"/>
                </a:solidFill>
                <a:latin typeface="Calibri"/>
              </a:rPr>
              <a:t>Le, et al., </a:t>
            </a:r>
            <a:r>
              <a:rPr lang="en-US" i="1" dirty="0" smtClean="0">
                <a:solidFill>
                  <a:prstClr val="white"/>
                </a:solidFill>
                <a:latin typeface="Calibri"/>
              </a:rPr>
              <a:t>Building high-level features using large-scale unsupervised learning</a:t>
            </a:r>
            <a:r>
              <a:rPr lang="en-US" dirty="0" smtClean="0">
                <a:solidFill>
                  <a:prstClr val="white"/>
                </a:solidFill>
                <a:latin typeface="Calibri"/>
              </a:rPr>
              <a:t>. ICML 2012</a:t>
            </a:r>
            <a:endParaRPr lang="en-US" dirty="0">
              <a:solidFill>
                <a:prstClr val="white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2556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341990" y="4009456"/>
            <a:ext cx="5775940" cy="17543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dirty="0" err="1" smtClean="0">
                <a:solidFill>
                  <a:prstClr val="white"/>
                </a:solidFill>
                <a:latin typeface="Calibri"/>
              </a:rPr>
              <a:t>ImageNet</a:t>
            </a:r>
            <a:r>
              <a:rPr lang="en-US" dirty="0" smtClean="0">
                <a:solidFill>
                  <a:prstClr val="white"/>
                </a:solidFill>
                <a:latin typeface="Calibri"/>
              </a:rPr>
              <a:t> 2009 (10k categories): Best published result: 17% </a:t>
            </a:r>
          </a:p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white"/>
                </a:solidFill>
                <a:latin typeface="Calibri"/>
              </a:rPr>
              <a:t> </a:t>
            </a:r>
            <a:r>
              <a:rPr lang="en-US" dirty="0" smtClean="0">
                <a:solidFill>
                  <a:prstClr val="white"/>
                </a:solidFill>
                <a:latin typeface="Calibri"/>
              </a:rPr>
              <a:t>                                                         (Sanchez &amp; </a:t>
            </a:r>
            <a:r>
              <a:rPr lang="en-US" dirty="0" err="1" smtClean="0">
                <a:solidFill>
                  <a:prstClr val="white"/>
                </a:solidFill>
                <a:latin typeface="Calibri"/>
              </a:rPr>
              <a:t>Perronnin</a:t>
            </a:r>
            <a:r>
              <a:rPr lang="en-US" dirty="0">
                <a:solidFill>
                  <a:prstClr val="white"/>
                </a:solidFill>
                <a:latin typeface="Calibri"/>
              </a:rPr>
              <a:t> </a:t>
            </a:r>
            <a:r>
              <a:rPr lang="en-US" dirty="0" smtClean="0">
                <a:solidFill>
                  <a:prstClr val="white"/>
                </a:solidFill>
                <a:latin typeface="Calibri"/>
              </a:rPr>
              <a:t>‘11 ), </a:t>
            </a:r>
          </a:p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white"/>
                </a:solidFill>
                <a:latin typeface="Calibri"/>
              </a:rPr>
              <a:t> </a:t>
            </a:r>
            <a:r>
              <a:rPr lang="en-US" dirty="0" smtClean="0">
                <a:solidFill>
                  <a:prstClr val="white"/>
                </a:solidFill>
                <a:latin typeface="Calibri"/>
              </a:rPr>
              <a:t>                                                         Our method: </a:t>
            </a:r>
            <a:r>
              <a:rPr lang="en-US" dirty="0" smtClean="0">
                <a:solidFill>
                  <a:srgbClr val="FF0000"/>
                </a:solidFill>
                <a:latin typeface="Calibri"/>
              </a:rPr>
              <a:t>20%</a:t>
            </a:r>
          </a:p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white"/>
              </a:solidFill>
              <a:latin typeface="Calibri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prstClr val="white"/>
                </a:solidFill>
                <a:latin typeface="Calibri"/>
              </a:rPr>
              <a:t>Using only 1000 categories, our method &gt; 50%</a:t>
            </a:r>
          </a:p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82195" y="1713367"/>
            <a:ext cx="287570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6600" dirty="0" smtClean="0">
                <a:solidFill>
                  <a:prstClr val="white"/>
                </a:solidFill>
                <a:latin typeface="Calibri"/>
              </a:rPr>
              <a:t>0.005%</a:t>
            </a:r>
            <a:endParaRPr lang="en-US" sz="66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39035" y="2733297"/>
            <a:ext cx="20008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2400" dirty="0" smtClean="0">
                <a:solidFill>
                  <a:prstClr val="white"/>
                </a:solidFill>
                <a:latin typeface="Calibri"/>
              </a:rPr>
              <a:t>Random guess</a:t>
            </a:r>
            <a:endParaRPr lang="en-US" sz="24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035651" y="1713367"/>
            <a:ext cx="189417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6600" dirty="0" smtClean="0">
                <a:solidFill>
                  <a:prstClr val="white"/>
                </a:solidFill>
                <a:latin typeface="Calibri"/>
              </a:rPr>
              <a:t>9.5%</a:t>
            </a:r>
            <a:endParaRPr lang="en-US" sz="66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474667" y="2733297"/>
            <a:ext cx="281053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400" dirty="0" smtClean="0">
                <a:solidFill>
                  <a:prstClr val="white"/>
                </a:solidFill>
                <a:latin typeface="Calibri"/>
              </a:rPr>
              <a:t>State-of-the-art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400" dirty="0" smtClean="0">
                <a:solidFill>
                  <a:prstClr val="white"/>
                </a:solidFill>
                <a:latin typeface="Calibri"/>
              </a:rPr>
              <a:t>(Weston, </a:t>
            </a:r>
            <a:r>
              <a:rPr lang="en-US" sz="2400" dirty="0" err="1" smtClean="0">
                <a:solidFill>
                  <a:prstClr val="white"/>
                </a:solidFill>
                <a:latin typeface="Calibri"/>
              </a:rPr>
              <a:t>Bengio</a:t>
            </a:r>
            <a:r>
              <a:rPr lang="en-US" sz="2400" dirty="0" smtClean="0">
                <a:solidFill>
                  <a:prstClr val="white"/>
                </a:solidFill>
                <a:latin typeface="Calibri"/>
              </a:rPr>
              <a:t> ‘11)</a:t>
            </a:r>
            <a:endParaRPr lang="en-US" sz="24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473738" y="1713367"/>
            <a:ext cx="251055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6600" dirty="0" smtClean="0">
                <a:solidFill>
                  <a:srgbClr val="FF0000"/>
                </a:solidFill>
                <a:latin typeface="Calibri"/>
              </a:rPr>
              <a:t>15.8%</a:t>
            </a:r>
            <a:endParaRPr lang="en-US" sz="6600" dirty="0">
              <a:solidFill>
                <a:srgbClr val="FF0000"/>
              </a:solidFill>
              <a:latin typeface="Calibri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473738" y="2733297"/>
            <a:ext cx="223886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400" dirty="0" smtClean="0">
                <a:solidFill>
                  <a:prstClr val="white"/>
                </a:solidFill>
                <a:latin typeface="Calibri"/>
              </a:rPr>
              <a:t>Feature learning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400" dirty="0" smtClean="0">
                <a:solidFill>
                  <a:prstClr val="white"/>
                </a:solidFill>
                <a:latin typeface="Calibri"/>
              </a:rPr>
              <a:t>From raw pixels</a:t>
            </a:r>
            <a:endParaRPr lang="en-US" sz="24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0" y="6488668"/>
            <a:ext cx="9324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prstClr val="white"/>
                </a:solidFill>
                <a:latin typeface="Calibri"/>
              </a:rPr>
              <a:t>Le, et al., </a:t>
            </a:r>
            <a:r>
              <a:rPr lang="en-US" i="1" dirty="0" smtClean="0">
                <a:solidFill>
                  <a:prstClr val="white"/>
                </a:solidFill>
                <a:latin typeface="Calibri"/>
              </a:rPr>
              <a:t>Building high-level features using large-scale unsupervised learning</a:t>
            </a:r>
            <a:r>
              <a:rPr lang="en-US" dirty="0" smtClean="0">
                <a:solidFill>
                  <a:prstClr val="white"/>
                </a:solidFill>
                <a:latin typeface="Calibri"/>
              </a:rPr>
              <a:t>. ICML 2012</a:t>
            </a:r>
            <a:endParaRPr lang="en-US" dirty="0">
              <a:solidFill>
                <a:prstClr val="white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00957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Speech recognition on Android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539" y="932675"/>
            <a:ext cx="8379416" cy="5069460"/>
          </a:xfrm>
        </p:spPr>
      </p:pic>
      <p:sp>
        <p:nvSpPr>
          <p:cNvPr id="7" name="Rectangle 6"/>
          <p:cNvSpPr/>
          <p:nvPr/>
        </p:nvSpPr>
        <p:spPr bwMode="auto">
          <a:xfrm>
            <a:off x="1077145" y="433410"/>
            <a:ext cx="1420985" cy="115215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487" tIns="44450" rIns="90487" bIns="4445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Helvetica" pitchFamily="34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501071" y="4120290"/>
            <a:ext cx="4224550" cy="1267365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487" tIns="44450" rIns="90487" bIns="4445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Helvetic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4982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 to Google </a:t>
            </a:r>
            <a:r>
              <a:rPr lang="en-US" dirty="0" err="1" smtClean="0"/>
              <a:t>Streetview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323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617" y="1124700"/>
            <a:ext cx="7309453" cy="48774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17020" y="6400903"/>
            <a:ext cx="3386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[with Yuval </a:t>
            </a:r>
            <a:r>
              <a:rPr lang="en-US" dirty="0" err="1" smtClean="0">
                <a:solidFill>
                  <a:schemeClr val="bg1"/>
                </a:solidFill>
              </a:rPr>
              <a:t>Netzer</a:t>
            </a:r>
            <a:r>
              <a:rPr lang="en-US" dirty="0" smtClean="0">
                <a:solidFill>
                  <a:schemeClr val="bg1"/>
                </a:solidFill>
              </a:rPr>
              <a:t>, Julian </a:t>
            </a:r>
            <a:r>
              <a:rPr lang="en-US" dirty="0" err="1" smtClean="0">
                <a:solidFill>
                  <a:schemeClr val="bg1"/>
                </a:solidFill>
              </a:rPr>
              <a:t>Ibarz</a:t>
            </a:r>
            <a:r>
              <a:rPr lang="en-US" dirty="0" smtClean="0">
                <a:solidFill>
                  <a:schemeClr val="bg1"/>
                </a:solidFill>
              </a:rPr>
              <a:t>]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6729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Scaling up with HPC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981893" y="6132068"/>
            <a:ext cx="55878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HPC cluster:  GPUs with </a:t>
            </a:r>
            <a:r>
              <a:rPr lang="en-US" dirty="0" err="1" smtClean="0">
                <a:solidFill>
                  <a:schemeClr val="bg1"/>
                </a:solidFill>
              </a:rPr>
              <a:t>Infiniband</a:t>
            </a:r>
            <a:r>
              <a:rPr lang="en-US" dirty="0" smtClean="0">
                <a:solidFill>
                  <a:schemeClr val="bg1"/>
                </a:solidFill>
              </a:rPr>
              <a:t/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b="1" dirty="0" smtClean="0">
                <a:solidFill>
                  <a:srgbClr val="FFFF00"/>
                </a:solidFill>
              </a:rPr>
              <a:t>Difficult to program---lots of MPI and CUDA code</a:t>
            </a:r>
            <a:r>
              <a:rPr lang="en-US" b="1" dirty="0" smtClean="0">
                <a:solidFill>
                  <a:schemeClr val="bg1"/>
                </a:solidFill>
              </a:rPr>
              <a:t>.</a:t>
            </a:r>
          </a:p>
        </p:txBody>
      </p:sp>
      <p:grpSp>
        <p:nvGrpSpPr>
          <p:cNvPr id="29" name="Group 28"/>
          <p:cNvGrpSpPr/>
          <p:nvPr/>
        </p:nvGrpSpPr>
        <p:grpSpPr>
          <a:xfrm>
            <a:off x="4879240" y="395005"/>
            <a:ext cx="4083169" cy="3149210"/>
            <a:chOff x="607256" y="599668"/>
            <a:chExt cx="4083169" cy="3149210"/>
          </a:xfrm>
        </p:grpSpPr>
        <p:sp>
          <p:nvSpPr>
            <p:cNvPr id="5" name="TextBox 4"/>
            <p:cNvSpPr txBox="1"/>
            <p:nvPr/>
          </p:nvSpPr>
          <p:spPr>
            <a:xfrm>
              <a:off x="1473276" y="1022123"/>
              <a:ext cx="19928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GPUs with CUDA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07256" y="3102547"/>
              <a:ext cx="408316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1 very fast node.</a:t>
              </a:r>
              <a:br>
                <a:rPr lang="en-US" dirty="0" smtClean="0">
                  <a:solidFill>
                    <a:schemeClr val="bg1"/>
                  </a:solidFill>
                </a:rPr>
              </a:br>
              <a:r>
                <a:rPr lang="en-US" b="1" dirty="0" smtClean="0">
                  <a:solidFill>
                    <a:srgbClr val="FFFF00"/>
                  </a:solidFill>
                </a:rPr>
                <a:t>Limited memory;  hard to scale out.</a:t>
              </a:r>
            </a:p>
          </p:txBody>
        </p:sp>
        <p:pic>
          <p:nvPicPr>
            <p:cNvPr id="2328578" name="Picture 2" descr="http://www.geforce.com/Active/en_US/shared/images/products/geforce-gtx-titan/geforce-gtx-titan-B-1_gallery_preview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 rot="14400000">
              <a:off x="1004571" y="1252167"/>
              <a:ext cx="3110805" cy="1805807"/>
            </a:xfrm>
            <a:prstGeom prst="rect">
              <a:avLst/>
            </a:prstGeom>
            <a:noFill/>
          </p:spPr>
        </p:pic>
      </p:grpSp>
      <p:grpSp>
        <p:nvGrpSpPr>
          <p:cNvPr id="30" name="Group 29"/>
          <p:cNvGrpSpPr/>
          <p:nvPr/>
        </p:nvGrpSpPr>
        <p:grpSpPr>
          <a:xfrm>
            <a:off x="309045" y="779055"/>
            <a:ext cx="3942105" cy="2743888"/>
            <a:chOff x="4845535" y="953947"/>
            <a:chExt cx="3942105" cy="2743888"/>
          </a:xfrm>
        </p:grpSpPr>
        <p:sp>
          <p:nvSpPr>
            <p:cNvPr id="4" name="TextBox 3"/>
            <p:cNvSpPr txBox="1"/>
            <p:nvPr/>
          </p:nvSpPr>
          <p:spPr>
            <a:xfrm>
              <a:off x="5505801" y="953947"/>
              <a:ext cx="23519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“Cloud” infrastructure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845535" y="3051504"/>
              <a:ext cx="394210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Many inexpensive nodes.</a:t>
              </a:r>
              <a:br>
                <a:rPr lang="en-US" dirty="0" smtClean="0">
                  <a:solidFill>
                    <a:schemeClr val="bg1"/>
                  </a:solidFill>
                </a:rPr>
              </a:br>
              <a:r>
                <a:rPr lang="en-US" b="1" dirty="0" smtClean="0">
                  <a:solidFill>
                    <a:srgbClr val="FFFF00"/>
                  </a:solidFill>
                </a:rPr>
                <a:t>Comm. bottlenecks, node failures.</a:t>
              </a:r>
            </a:p>
          </p:txBody>
        </p:sp>
        <p:sp>
          <p:nvSpPr>
            <p:cNvPr id="12" name="Rectangle 11"/>
            <p:cNvSpPr/>
            <p:nvPr/>
          </p:nvSpPr>
          <p:spPr bwMode="auto">
            <a:xfrm>
              <a:off x="5532125" y="1585560"/>
              <a:ext cx="499265" cy="499265"/>
            </a:xfrm>
            <a:prstGeom prst="rect">
              <a:avLst/>
            </a:prstGeom>
            <a:noFill/>
            <a:ln w="3810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487" tIns="44450" rIns="90487" bIns="4445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Helvetica" pitchFamily="34" charset="0"/>
              </a:endParaRPr>
            </a:p>
          </p:txBody>
        </p:sp>
        <p:sp>
          <p:nvSpPr>
            <p:cNvPr id="13" name="Rectangle 12"/>
            <p:cNvSpPr/>
            <p:nvPr/>
          </p:nvSpPr>
          <p:spPr bwMode="auto">
            <a:xfrm>
              <a:off x="5532125" y="2353660"/>
              <a:ext cx="499265" cy="499265"/>
            </a:xfrm>
            <a:prstGeom prst="rect">
              <a:avLst/>
            </a:prstGeom>
            <a:noFill/>
            <a:ln w="3810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487" tIns="44450" rIns="90487" bIns="4445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Helvetica" pitchFamily="34" charset="0"/>
              </a:endParaRPr>
            </a:p>
          </p:txBody>
        </p:sp>
        <p:sp>
          <p:nvSpPr>
            <p:cNvPr id="14" name="Rectangle 13"/>
            <p:cNvSpPr/>
            <p:nvPr/>
          </p:nvSpPr>
          <p:spPr bwMode="auto">
            <a:xfrm>
              <a:off x="7490780" y="1585560"/>
              <a:ext cx="499265" cy="499265"/>
            </a:xfrm>
            <a:prstGeom prst="rect">
              <a:avLst/>
            </a:prstGeom>
            <a:noFill/>
            <a:ln w="3810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487" tIns="44450" rIns="90487" bIns="4445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Helvetica" pitchFamily="34" charset="0"/>
              </a:endParaRPr>
            </a:p>
          </p:txBody>
        </p:sp>
        <p:sp>
          <p:nvSpPr>
            <p:cNvPr id="15" name="Rectangle 14"/>
            <p:cNvSpPr/>
            <p:nvPr/>
          </p:nvSpPr>
          <p:spPr bwMode="auto">
            <a:xfrm>
              <a:off x="7490780" y="2392065"/>
              <a:ext cx="499265" cy="499265"/>
            </a:xfrm>
            <a:prstGeom prst="rect">
              <a:avLst/>
            </a:prstGeom>
            <a:noFill/>
            <a:ln w="3810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487" tIns="44450" rIns="90487" bIns="4445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Helvetica" pitchFamily="34" charset="0"/>
              </a:endParaRPr>
            </a:p>
          </p:txBody>
        </p:sp>
        <p:sp>
          <p:nvSpPr>
            <p:cNvPr id="16" name="Cloud 15"/>
            <p:cNvSpPr/>
            <p:nvPr/>
          </p:nvSpPr>
          <p:spPr bwMode="auto">
            <a:xfrm>
              <a:off x="6223415" y="1623965"/>
              <a:ext cx="1075340" cy="1190555"/>
            </a:xfrm>
            <a:prstGeom prst="cloud">
              <a:avLst/>
            </a:prstGeom>
            <a:noFill/>
            <a:ln w="381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487" tIns="44450" rIns="90487" bIns="4445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Helvetica" pitchFamily="34" charset="0"/>
              </a:endParaRPr>
            </a:p>
          </p:txBody>
        </p:sp>
        <p:cxnSp>
          <p:nvCxnSpPr>
            <p:cNvPr id="18" name="Curved Connector 17"/>
            <p:cNvCxnSpPr>
              <a:stCxn id="12" idx="3"/>
            </p:cNvCxnSpPr>
            <p:nvPr/>
          </p:nvCxnSpPr>
          <p:spPr bwMode="auto">
            <a:xfrm>
              <a:off x="6031390" y="1835193"/>
              <a:ext cx="1305770" cy="787302"/>
            </a:xfrm>
            <a:prstGeom prst="curvedConnector3">
              <a:avLst>
                <a:gd name="adj1" fmla="val 50000"/>
              </a:avLst>
            </a:prstGeom>
            <a:noFill/>
            <a:ln w="28575" cap="flat" cmpd="sng" algn="ctr">
              <a:solidFill>
                <a:srgbClr val="00B0F0"/>
              </a:solidFill>
              <a:prstDash val="solid"/>
              <a:round/>
              <a:headEnd type="arrow"/>
              <a:tailEnd type="arrow"/>
            </a:ln>
            <a:effectLst/>
          </p:spPr>
        </p:cxnSp>
        <p:cxnSp>
          <p:nvCxnSpPr>
            <p:cNvPr id="20" name="Curved Connector 19"/>
            <p:cNvCxnSpPr/>
            <p:nvPr/>
          </p:nvCxnSpPr>
          <p:spPr bwMode="auto">
            <a:xfrm flipV="1">
              <a:off x="6069795" y="1777586"/>
              <a:ext cx="1344175" cy="806504"/>
            </a:xfrm>
            <a:prstGeom prst="curvedConnector3">
              <a:avLst>
                <a:gd name="adj1" fmla="val 62755"/>
              </a:avLst>
            </a:prstGeom>
            <a:noFill/>
            <a:ln w="28575" cap="flat" cmpd="sng" algn="ctr">
              <a:solidFill>
                <a:srgbClr val="00B0F0"/>
              </a:solidFill>
              <a:prstDash val="solid"/>
              <a:round/>
              <a:headEnd type="arrow"/>
              <a:tailEnd type="arrow"/>
            </a:ln>
            <a:effectLst/>
          </p:spPr>
        </p:cxnSp>
      </p:grpSp>
      <p:grpSp>
        <p:nvGrpSpPr>
          <p:cNvPr id="37" name="Group 36"/>
          <p:cNvGrpSpPr/>
          <p:nvPr/>
        </p:nvGrpSpPr>
        <p:grpSpPr>
          <a:xfrm>
            <a:off x="2598490" y="3315327"/>
            <a:ext cx="1036936" cy="1649873"/>
            <a:chOff x="3381444" y="3479534"/>
            <a:chExt cx="1036936" cy="1649873"/>
          </a:xfrm>
        </p:grpSpPr>
        <p:grpSp>
          <p:nvGrpSpPr>
            <p:cNvPr id="35" name="Group 34"/>
            <p:cNvGrpSpPr/>
            <p:nvPr/>
          </p:nvGrpSpPr>
          <p:grpSpPr>
            <a:xfrm>
              <a:off x="3496660" y="3479534"/>
              <a:ext cx="768100" cy="1649873"/>
              <a:chOff x="5121011" y="3811415"/>
              <a:chExt cx="559193" cy="1201142"/>
            </a:xfrm>
          </p:grpSpPr>
          <p:pic>
            <p:nvPicPr>
              <p:cNvPr id="31" name="Picture 2" descr="http://www.geforce.com/Active/en_US/shared/images/products/geforce-gtx-titan/geforce-gtx-titan-B-1_gallery_preview.png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 rot="14400000">
                <a:off x="4918958" y="4251311"/>
                <a:ext cx="963301" cy="559191"/>
              </a:xfrm>
              <a:prstGeom prst="rect">
                <a:avLst/>
              </a:prstGeom>
              <a:noFill/>
            </p:spPr>
          </p:pic>
          <p:pic>
            <p:nvPicPr>
              <p:cNvPr id="32" name="Picture 2" descr="http://www.geforce.com/Active/en_US/shared/images/products/geforce-gtx-titan/geforce-gtx-titan-B-1_gallery_preview.png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 rot="14400000">
                <a:off x="4918956" y="4128685"/>
                <a:ext cx="963301" cy="559191"/>
              </a:xfrm>
              <a:prstGeom prst="rect">
                <a:avLst/>
              </a:prstGeom>
              <a:noFill/>
            </p:spPr>
          </p:pic>
          <p:pic>
            <p:nvPicPr>
              <p:cNvPr id="33" name="Picture 2" descr="http://www.geforce.com/Active/en_US/shared/images/products/geforce-gtx-titan/geforce-gtx-titan-B-1_gallery_preview.png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 rot="14400000">
                <a:off x="4918957" y="4013470"/>
                <a:ext cx="963301" cy="559191"/>
              </a:xfrm>
              <a:prstGeom prst="rect">
                <a:avLst/>
              </a:prstGeom>
              <a:noFill/>
            </p:spPr>
          </p:pic>
        </p:grpSp>
        <p:sp>
          <p:nvSpPr>
            <p:cNvPr id="36" name="Rectangle 35"/>
            <p:cNvSpPr/>
            <p:nvPr/>
          </p:nvSpPr>
          <p:spPr bwMode="auto">
            <a:xfrm>
              <a:off x="3381444" y="3813050"/>
              <a:ext cx="1036936" cy="1036936"/>
            </a:xfrm>
            <a:prstGeom prst="rect">
              <a:avLst/>
            </a:prstGeom>
            <a:noFill/>
            <a:ln w="3810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487" tIns="44450" rIns="90487" bIns="4445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Helvetica" pitchFamily="34" charset="0"/>
              </a:endParaRP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2609519" y="4619555"/>
            <a:ext cx="1036936" cy="1649873"/>
            <a:chOff x="3381444" y="3479534"/>
            <a:chExt cx="1036936" cy="1649873"/>
          </a:xfrm>
        </p:grpSpPr>
        <p:grpSp>
          <p:nvGrpSpPr>
            <p:cNvPr id="39" name="Group 34"/>
            <p:cNvGrpSpPr/>
            <p:nvPr/>
          </p:nvGrpSpPr>
          <p:grpSpPr>
            <a:xfrm>
              <a:off x="3496660" y="3479534"/>
              <a:ext cx="768100" cy="1649873"/>
              <a:chOff x="5121011" y="3811415"/>
              <a:chExt cx="559193" cy="1201142"/>
            </a:xfrm>
          </p:grpSpPr>
          <p:pic>
            <p:nvPicPr>
              <p:cNvPr id="41" name="Picture 2" descr="http://www.geforce.com/Active/en_US/shared/images/products/geforce-gtx-titan/geforce-gtx-titan-B-1_gallery_preview.png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 rot="14400000">
                <a:off x="4918958" y="4251311"/>
                <a:ext cx="963301" cy="559191"/>
              </a:xfrm>
              <a:prstGeom prst="rect">
                <a:avLst/>
              </a:prstGeom>
              <a:noFill/>
            </p:spPr>
          </p:pic>
          <p:pic>
            <p:nvPicPr>
              <p:cNvPr id="42" name="Picture 2" descr="http://www.geforce.com/Active/en_US/shared/images/products/geforce-gtx-titan/geforce-gtx-titan-B-1_gallery_preview.png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 rot="14400000">
                <a:off x="4918956" y="4128685"/>
                <a:ext cx="963301" cy="559191"/>
              </a:xfrm>
              <a:prstGeom prst="rect">
                <a:avLst/>
              </a:prstGeom>
              <a:noFill/>
            </p:spPr>
          </p:pic>
          <p:pic>
            <p:nvPicPr>
              <p:cNvPr id="43" name="Picture 2" descr="http://www.geforce.com/Active/en_US/shared/images/products/geforce-gtx-titan/geforce-gtx-titan-B-1_gallery_preview.png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 rot="14400000">
                <a:off x="4918957" y="4013470"/>
                <a:ext cx="963301" cy="559191"/>
              </a:xfrm>
              <a:prstGeom prst="rect">
                <a:avLst/>
              </a:prstGeom>
              <a:noFill/>
            </p:spPr>
          </p:pic>
        </p:grpSp>
        <p:sp>
          <p:nvSpPr>
            <p:cNvPr id="40" name="Rectangle 39"/>
            <p:cNvSpPr/>
            <p:nvPr/>
          </p:nvSpPr>
          <p:spPr bwMode="auto">
            <a:xfrm>
              <a:off x="3381444" y="3813050"/>
              <a:ext cx="1036936" cy="1036936"/>
            </a:xfrm>
            <a:prstGeom prst="rect">
              <a:avLst/>
            </a:prstGeom>
            <a:noFill/>
            <a:ln w="3810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487" tIns="44450" rIns="90487" bIns="4445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Helvetica" pitchFamily="34" charset="0"/>
              </a:endParaRPr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5517269" y="3313785"/>
            <a:ext cx="1036936" cy="1649873"/>
            <a:chOff x="3381444" y="3479534"/>
            <a:chExt cx="1036936" cy="1649873"/>
          </a:xfrm>
        </p:grpSpPr>
        <p:grpSp>
          <p:nvGrpSpPr>
            <p:cNvPr id="45" name="Group 34"/>
            <p:cNvGrpSpPr/>
            <p:nvPr/>
          </p:nvGrpSpPr>
          <p:grpSpPr>
            <a:xfrm>
              <a:off x="3496660" y="3479534"/>
              <a:ext cx="768100" cy="1649873"/>
              <a:chOff x="5121011" y="3811415"/>
              <a:chExt cx="559193" cy="1201142"/>
            </a:xfrm>
          </p:grpSpPr>
          <p:pic>
            <p:nvPicPr>
              <p:cNvPr id="47" name="Picture 2" descr="http://www.geforce.com/Active/en_US/shared/images/products/geforce-gtx-titan/geforce-gtx-titan-B-1_gallery_preview.png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 rot="14400000">
                <a:off x="4918958" y="4251311"/>
                <a:ext cx="963301" cy="559191"/>
              </a:xfrm>
              <a:prstGeom prst="rect">
                <a:avLst/>
              </a:prstGeom>
              <a:noFill/>
            </p:spPr>
          </p:pic>
          <p:pic>
            <p:nvPicPr>
              <p:cNvPr id="48" name="Picture 2" descr="http://www.geforce.com/Active/en_US/shared/images/products/geforce-gtx-titan/geforce-gtx-titan-B-1_gallery_preview.png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 rot="14400000">
                <a:off x="4918956" y="4128685"/>
                <a:ext cx="963301" cy="559191"/>
              </a:xfrm>
              <a:prstGeom prst="rect">
                <a:avLst/>
              </a:prstGeom>
              <a:noFill/>
            </p:spPr>
          </p:pic>
          <p:pic>
            <p:nvPicPr>
              <p:cNvPr id="49" name="Picture 2" descr="http://www.geforce.com/Active/en_US/shared/images/products/geforce-gtx-titan/geforce-gtx-titan-B-1_gallery_preview.png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 rot="14400000">
                <a:off x="4918957" y="4013470"/>
                <a:ext cx="963301" cy="559191"/>
              </a:xfrm>
              <a:prstGeom prst="rect">
                <a:avLst/>
              </a:prstGeom>
              <a:noFill/>
            </p:spPr>
          </p:pic>
        </p:grpSp>
        <p:sp>
          <p:nvSpPr>
            <p:cNvPr id="46" name="Rectangle 45"/>
            <p:cNvSpPr/>
            <p:nvPr/>
          </p:nvSpPr>
          <p:spPr bwMode="auto">
            <a:xfrm>
              <a:off x="3381444" y="3813050"/>
              <a:ext cx="1036936" cy="1036936"/>
            </a:xfrm>
            <a:prstGeom prst="rect">
              <a:avLst/>
            </a:prstGeom>
            <a:noFill/>
            <a:ln w="3810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487" tIns="44450" rIns="90487" bIns="4445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Helvetica" pitchFamily="34" charset="0"/>
              </a:endParaRPr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5528296" y="4619555"/>
            <a:ext cx="1036936" cy="1649873"/>
            <a:chOff x="3381444" y="3479534"/>
            <a:chExt cx="1036936" cy="1649873"/>
          </a:xfrm>
        </p:grpSpPr>
        <p:grpSp>
          <p:nvGrpSpPr>
            <p:cNvPr id="51" name="Group 34"/>
            <p:cNvGrpSpPr/>
            <p:nvPr/>
          </p:nvGrpSpPr>
          <p:grpSpPr>
            <a:xfrm>
              <a:off x="3496660" y="3479534"/>
              <a:ext cx="768100" cy="1649873"/>
              <a:chOff x="5121011" y="3811415"/>
              <a:chExt cx="559193" cy="1201142"/>
            </a:xfrm>
          </p:grpSpPr>
          <p:pic>
            <p:nvPicPr>
              <p:cNvPr id="53" name="Picture 2" descr="http://www.geforce.com/Active/en_US/shared/images/products/geforce-gtx-titan/geforce-gtx-titan-B-1_gallery_preview.png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 rot="14400000">
                <a:off x="4918958" y="4251311"/>
                <a:ext cx="963301" cy="559191"/>
              </a:xfrm>
              <a:prstGeom prst="rect">
                <a:avLst/>
              </a:prstGeom>
              <a:noFill/>
            </p:spPr>
          </p:pic>
          <p:pic>
            <p:nvPicPr>
              <p:cNvPr id="54" name="Picture 2" descr="http://www.geforce.com/Active/en_US/shared/images/products/geforce-gtx-titan/geforce-gtx-titan-B-1_gallery_preview.png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 rot="14400000">
                <a:off x="4918956" y="4128685"/>
                <a:ext cx="963301" cy="559191"/>
              </a:xfrm>
              <a:prstGeom prst="rect">
                <a:avLst/>
              </a:prstGeom>
              <a:noFill/>
            </p:spPr>
          </p:pic>
          <p:pic>
            <p:nvPicPr>
              <p:cNvPr id="55" name="Picture 2" descr="http://www.geforce.com/Active/en_US/shared/images/products/geforce-gtx-titan/geforce-gtx-titan-B-1_gallery_preview.png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 rot="14400000">
                <a:off x="4918957" y="4013470"/>
                <a:ext cx="963301" cy="559191"/>
              </a:xfrm>
              <a:prstGeom prst="rect">
                <a:avLst/>
              </a:prstGeom>
              <a:noFill/>
            </p:spPr>
          </p:pic>
        </p:grpSp>
        <p:sp>
          <p:nvSpPr>
            <p:cNvPr id="52" name="Rectangle 51"/>
            <p:cNvSpPr/>
            <p:nvPr/>
          </p:nvSpPr>
          <p:spPr bwMode="auto">
            <a:xfrm>
              <a:off x="3381444" y="3813050"/>
              <a:ext cx="1036936" cy="1036936"/>
            </a:xfrm>
            <a:prstGeom prst="rect">
              <a:avLst/>
            </a:prstGeom>
            <a:noFill/>
            <a:ln w="3810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487" tIns="44450" rIns="90487" bIns="4445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Helvetica" pitchFamily="34" charset="0"/>
              </a:endParaRPr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3761668" y="3928265"/>
            <a:ext cx="1651415" cy="115215"/>
            <a:chOff x="731500" y="3889860"/>
            <a:chExt cx="1036935" cy="76810"/>
          </a:xfrm>
        </p:grpSpPr>
        <p:cxnSp>
          <p:nvCxnSpPr>
            <p:cNvPr id="59" name="Straight Arrow Connector 58"/>
            <p:cNvCxnSpPr/>
            <p:nvPr/>
          </p:nvCxnSpPr>
          <p:spPr bwMode="auto">
            <a:xfrm>
              <a:off x="846715" y="3889860"/>
              <a:ext cx="921720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</p:cxnSp>
        <p:cxnSp>
          <p:nvCxnSpPr>
            <p:cNvPr id="60" name="Straight Arrow Connector 59"/>
            <p:cNvCxnSpPr/>
            <p:nvPr/>
          </p:nvCxnSpPr>
          <p:spPr bwMode="auto">
            <a:xfrm flipH="1">
              <a:off x="731500" y="3966670"/>
              <a:ext cx="922306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</p:cxnSp>
      </p:grpSp>
      <p:grpSp>
        <p:nvGrpSpPr>
          <p:cNvPr id="64" name="Group 63"/>
          <p:cNvGrpSpPr/>
          <p:nvPr/>
        </p:nvGrpSpPr>
        <p:grpSpPr>
          <a:xfrm>
            <a:off x="3800073" y="5464465"/>
            <a:ext cx="1651415" cy="115215"/>
            <a:chOff x="731500" y="3889860"/>
            <a:chExt cx="1036935" cy="76810"/>
          </a:xfrm>
        </p:grpSpPr>
        <p:cxnSp>
          <p:nvCxnSpPr>
            <p:cNvPr id="65" name="Straight Arrow Connector 64"/>
            <p:cNvCxnSpPr/>
            <p:nvPr/>
          </p:nvCxnSpPr>
          <p:spPr bwMode="auto">
            <a:xfrm>
              <a:off x="846715" y="3889860"/>
              <a:ext cx="921720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</p:cxnSp>
        <p:cxnSp>
          <p:nvCxnSpPr>
            <p:cNvPr id="66" name="Straight Arrow Connector 65"/>
            <p:cNvCxnSpPr/>
            <p:nvPr/>
          </p:nvCxnSpPr>
          <p:spPr bwMode="auto">
            <a:xfrm flipH="1">
              <a:off x="731500" y="3966670"/>
              <a:ext cx="922306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</p:cxnSp>
      </p:grpSp>
      <p:grpSp>
        <p:nvGrpSpPr>
          <p:cNvPr id="67" name="Group 66"/>
          <p:cNvGrpSpPr/>
          <p:nvPr/>
        </p:nvGrpSpPr>
        <p:grpSpPr>
          <a:xfrm rot="1686466">
            <a:off x="3792379" y="4718022"/>
            <a:ext cx="1759489" cy="148712"/>
            <a:chOff x="731500" y="3889860"/>
            <a:chExt cx="1036935" cy="76810"/>
          </a:xfrm>
        </p:grpSpPr>
        <p:cxnSp>
          <p:nvCxnSpPr>
            <p:cNvPr id="68" name="Straight Arrow Connector 67"/>
            <p:cNvCxnSpPr/>
            <p:nvPr/>
          </p:nvCxnSpPr>
          <p:spPr bwMode="auto">
            <a:xfrm>
              <a:off x="846715" y="3889860"/>
              <a:ext cx="921720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</p:cxnSp>
        <p:cxnSp>
          <p:nvCxnSpPr>
            <p:cNvPr id="69" name="Straight Arrow Connector 68"/>
            <p:cNvCxnSpPr/>
            <p:nvPr/>
          </p:nvCxnSpPr>
          <p:spPr bwMode="auto">
            <a:xfrm flipH="1">
              <a:off x="731500" y="3966670"/>
              <a:ext cx="922306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</p:cxnSp>
      </p:grpSp>
      <p:grpSp>
        <p:nvGrpSpPr>
          <p:cNvPr id="70" name="Group 69"/>
          <p:cNvGrpSpPr/>
          <p:nvPr/>
        </p:nvGrpSpPr>
        <p:grpSpPr>
          <a:xfrm rot="19788535">
            <a:off x="3717039" y="4719738"/>
            <a:ext cx="1651415" cy="115215"/>
            <a:chOff x="731500" y="3889860"/>
            <a:chExt cx="1036935" cy="76810"/>
          </a:xfrm>
        </p:grpSpPr>
        <p:cxnSp>
          <p:nvCxnSpPr>
            <p:cNvPr id="71" name="Straight Arrow Connector 70"/>
            <p:cNvCxnSpPr/>
            <p:nvPr/>
          </p:nvCxnSpPr>
          <p:spPr bwMode="auto">
            <a:xfrm>
              <a:off x="846715" y="3889860"/>
              <a:ext cx="921720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</p:cxnSp>
        <p:cxnSp>
          <p:nvCxnSpPr>
            <p:cNvPr id="72" name="Straight Arrow Connector 71"/>
            <p:cNvCxnSpPr/>
            <p:nvPr/>
          </p:nvCxnSpPr>
          <p:spPr bwMode="auto">
            <a:xfrm flipH="1">
              <a:off x="731500" y="3966670"/>
              <a:ext cx="922306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</p:cxnSp>
      </p:grpSp>
      <p:sp>
        <p:nvSpPr>
          <p:cNvPr id="57" name="TextBox 56"/>
          <p:cNvSpPr txBox="1"/>
          <p:nvPr/>
        </p:nvSpPr>
        <p:spPr>
          <a:xfrm>
            <a:off x="3684858" y="4619555"/>
            <a:ext cx="1805035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Infiniband</a:t>
            </a:r>
            <a:r>
              <a:rPr lang="en-US" dirty="0" smtClean="0">
                <a:solidFill>
                  <a:schemeClr val="bg1"/>
                </a:solidFill>
              </a:rPr>
              <a:t> fabric</a:t>
            </a:r>
          </a:p>
        </p:txBody>
      </p:sp>
    </p:spTree>
    <p:extLst>
      <p:ext uri="{BB962C8B-B14F-4D97-AF65-F5344CB8AC3E}">
        <p14:creationId xmlns:p14="http://schemas.microsoft.com/office/powerpoint/2010/main" val="400033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Stanford GPU cluster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40649"/>
            <a:ext cx="8229600" cy="5799155"/>
          </a:xfrm>
        </p:spPr>
        <p:txBody>
          <a:bodyPr/>
          <a:lstStyle/>
          <a:p>
            <a:r>
              <a:rPr lang="en-US" sz="2400" dirty="0" smtClean="0"/>
              <a:t>Current system</a:t>
            </a:r>
          </a:p>
          <a:p>
            <a:pPr lvl="1"/>
            <a:r>
              <a:rPr lang="en-US" dirty="0" smtClean="0"/>
              <a:t>64 GPUs in 16 machines.</a:t>
            </a:r>
          </a:p>
          <a:p>
            <a:pPr lvl="1"/>
            <a:r>
              <a:rPr lang="en-US" dirty="0" smtClean="0"/>
              <a:t>Tightly optimized CUDA for UFL/DL operations.</a:t>
            </a:r>
          </a:p>
          <a:p>
            <a:pPr lvl="1"/>
            <a:r>
              <a:rPr lang="en-US" dirty="0" smtClean="0"/>
              <a:t> 47x faster than single-GPU implementation.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Train 11.2 billion parameter, 9 layer neural network in &lt; 4 days.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>
              <a:buNone/>
            </a:pPr>
            <a:endParaRPr lang="en-US" dirty="0" smtClean="0"/>
          </a:p>
          <a:p>
            <a:pPr lvl="1">
              <a:buNone/>
            </a:pPr>
            <a:endParaRPr lang="en-US" dirty="0" smtClean="0"/>
          </a:p>
          <a:p>
            <a:pPr lvl="1"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 lvl="1"/>
            <a:endParaRPr lang="en-US" dirty="0" smtClean="0"/>
          </a:p>
        </p:txBody>
      </p:sp>
      <p:graphicFrame>
        <p:nvGraphicFramePr>
          <p:cNvPr id="221" name="Chart 220"/>
          <p:cNvGraphicFramePr/>
          <p:nvPr/>
        </p:nvGraphicFramePr>
        <p:xfrm>
          <a:off x="1883650" y="2161635"/>
          <a:ext cx="5453510" cy="340995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630943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is computer perception done?</a:t>
            </a:r>
            <a:endParaRPr lang="en-US" dirty="0"/>
          </a:p>
        </p:txBody>
      </p:sp>
      <p:grpSp>
        <p:nvGrpSpPr>
          <p:cNvPr id="3" name="Group 35"/>
          <p:cNvGrpSpPr/>
          <p:nvPr/>
        </p:nvGrpSpPr>
        <p:grpSpPr>
          <a:xfrm>
            <a:off x="9334500" y="2286000"/>
            <a:ext cx="5092566" cy="1837138"/>
            <a:chOff x="510195" y="3895109"/>
            <a:chExt cx="8024460" cy="2853888"/>
          </a:xfrm>
        </p:grpSpPr>
        <p:pic>
          <p:nvPicPr>
            <p:cNvPr id="25" name="Picture 3" descr="C:\Users\ang\Desktop\thumbnail.jpg"/>
            <p:cNvPicPr>
              <a:picLocks noChangeAspect="1" noChangeArrowheads="1"/>
            </p:cNvPicPr>
            <p:nvPr/>
          </p:nvPicPr>
          <p:blipFill>
            <a:blip r:embed="rId2" cstate="print"/>
            <a:srcRect l="2115" t="6176" r="7557" b="9324"/>
            <a:stretch>
              <a:fillRect/>
            </a:stretch>
          </p:blipFill>
          <p:spPr bwMode="auto">
            <a:xfrm>
              <a:off x="6652697" y="3951611"/>
              <a:ext cx="1863992" cy="1743739"/>
            </a:xfrm>
            <a:prstGeom prst="rect">
              <a:avLst/>
            </a:prstGeom>
            <a:noFill/>
          </p:spPr>
        </p:pic>
        <p:sp>
          <p:nvSpPr>
            <p:cNvPr id="26" name="TextBox 25"/>
            <p:cNvSpPr txBox="1"/>
            <p:nvPr/>
          </p:nvSpPr>
          <p:spPr>
            <a:xfrm>
              <a:off x="577535" y="5737878"/>
              <a:ext cx="1718928" cy="5259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chemeClr val="bg1"/>
                  </a:solidFill>
                </a:rPr>
                <a:t>Image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pic>
          <p:nvPicPr>
            <p:cNvPr id="27" name="Picture 3" descr="C:\Users\ang\Desktop\thumbnail.jpg"/>
            <p:cNvPicPr>
              <a:picLocks noChangeAspect="1" noChangeArrowheads="1"/>
            </p:cNvPicPr>
            <p:nvPr/>
          </p:nvPicPr>
          <p:blipFill>
            <a:blip r:embed="rId2" cstate="print"/>
            <a:srcRect l="2115" t="6176" r="7557" b="9324"/>
            <a:stretch>
              <a:fillRect/>
            </a:stretch>
          </p:blipFill>
          <p:spPr bwMode="auto">
            <a:xfrm>
              <a:off x="510195" y="3926803"/>
              <a:ext cx="1863994" cy="1743739"/>
            </a:xfrm>
            <a:prstGeom prst="rect">
              <a:avLst/>
            </a:prstGeom>
            <a:noFill/>
          </p:spPr>
        </p:pic>
        <p:grpSp>
          <p:nvGrpSpPr>
            <p:cNvPr id="4" name="Group 46"/>
            <p:cNvGrpSpPr>
              <a:grpSpLocks/>
            </p:cNvGrpSpPr>
            <p:nvPr/>
          </p:nvGrpSpPr>
          <p:grpSpPr bwMode="auto">
            <a:xfrm>
              <a:off x="8201224" y="4557858"/>
              <a:ext cx="304800" cy="304800"/>
              <a:chOff x="-832" y="2130"/>
              <a:chExt cx="571" cy="574"/>
            </a:xfrm>
          </p:grpSpPr>
          <p:sp>
            <p:nvSpPr>
              <p:cNvPr id="34" name="Line 47"/>
              <p:cNvSpPr>
                <a:spLocks noChangeShapeType="1"/>
              </p:cNvSpPr>
              <p:nvPr/>
            </p:nvSpPr>
            <p:spPr bwMode="auto">
              <a:xfrm>
                <a:off x="-832" y="2130"/>
                <a:ext cx="571" cy="574"/>
              </a:xfrm>
              <a:prstGeom prst="line">
                <a:avLst/>
              </a:prstGeom>
              <a:noFill/>
              <a:ln w="76200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 sz="1100"/>
              </a:p>
            </p:txBody>
          </p:sp>
          <p:sp>
            <p:nvSpPr>
              <p:cNvPr id="35" name="Line 48"/>
              <p:cNvSpPr>
                <a:spLocks noChangeShapeType="1"/>
              </p:cNvSpPr>
              <p:nvPr/>
            </p:nvSpPr>
            <p:spPr bwMode="auto">
              <a:xfrm flipV="1">
                <a:off x="-832" y="2130"/>
                <a:ext cx="571" cy="574"/>
              </a:xfrm>
              <a:prstGeom prst="line">
                <a:avLst/>
              </a:prstGeom>
              <a:noFill/>
              <a:ln w="76200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 sz="1100"/>
              </a:p>
            </p:txBody>
          </p:sp>
        </p:grpSp>
        <p:sp>
          <p:nvSpPr>
            <p:cNvPr id="29" name="TextBox 28"/>
            <p:cNvSpPr txBox="1"/>
            <p:nvPr/>
          </p:nvSpPr>
          <p:spPr>
            <a:xfrm>
              <a:off x="6588900" y="5748509"/>
              <a:ext cx="1945755" cy="5259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chemeClr val="bg1"/>
                  </a:solidFill>
                </a:rPr>
                <a:t>Grasp point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30" name="AutoShape 4"/>
            <p:cNvSpPr>
              <a:spLocks noChangeArrowheads="1"/>
            </p:cNvSpPr>
            <p:nvPr/>
          </p:nvSpPr>
          <p:spPr bwMode="auto">
            <a:xfrm rot="10800000">
              <a:off x="5700963" y="4625961"/>
              <a:ext cx="781863" cy="435756"/>
            </a:xfrm>
            <a:prstGeom prst="leftArrow">
              <a:avLst>
                <a:gd name="adj1" fmla="val 50000"/>
                <a:gd name="adj2" fmla="val 43783"/>
              </a:avLst>
            </a:prstGeom>
            <a:solidFill>
              <a:srgbClr val="00B0F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487" tIns="44450" rIns="90487" bIns="44450" anchor="ctr">
              <a:noAutofit/>
            </a:bodyPr>
            <a:lstStyle/>
            <a:p>
              <a:endParaRPr lang="en-US" sz="1100"/>
            </a:p>
          </p:txBody>
        </p:sp>
        <p:sp>
          <p:nvSpPr>
            <p:cNvPr id="31" name="AutoShape 4"/>
            <p:cNvSpPr>
              <a:spLocks noChangeArrowheads="1"/>
            </p:cNvSpPr>
            <p:nvPr/>
          </p:nvSpPr>
          <p:spPr bwMode="auto">
            <a:xfrm rot="10800000">
              <a:off x="2504223" y="4589517"/>
              <a:ext cx="781863" cy="435756"/>
            </a:xfrm>
            <a:prstGeom prst="leftArrow">
              <a:avLst>
                <a:gd name="adj1" fmla="val 50000"/>
                <a:gd name="adj2" fmla="val 43783"/>
              </a:avLst>
            </a:prstGeom>
            <a:solidFill>
              <a:srgbClr val="00B0F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487" tIns="44450" rIns="90487" bIns="44450" anchor="ctr">
              <a:noAutofit/>
            </a:bodyPr>
            <a:lstStyle/>
            <a:p>
              <a:endParaRPr lang="en-US" sz="1100"/>
            </a:p>
          </p:txBody>
        </p:sp>
        <p:pic>
          <p:nvPicPr>
            <p:cNvPr id="32" name="Picture 2" descr="C:\Users\ang\Desktop\cupfeatures.jpg"/>
            <p:cNvPicPr>
              <a:picLocks noChangeAspect="1" noChangeArrowheads="1"/>
            </p:cNvPicPr>
            <p:nvPr/>
          </p:nvPicPr>
          <p:blipFill>
            <a:blip r:embed="rId3" cstate="print">
              <a:lum contrast="-10000"/>
            </a:blip>
            <a:srcRect l="3144" t="8051" r="7722" b="9559"/>
            <a:stretch>
              <a:fillRect/>
            </a:stretch>
          </p:blipFill>
          <p:spPr bwMode="auto">
            <a:xfrm>
              <a:off x="3518452" y="3895109"/>
              <a:ext cx="2007703" cy="185579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</p:pic>
        <p:sp>
          <p:nvSpPr>
            <p:cNvPr id="33" name="TextBox 32"/>
            <p:cNvSpPr txBox="1"/>
            <p:nvPr/>
          </p:nvSpPr>
          <p:spPr>
            <a:xfrm>
              <a:off x="3664072" y="5840582"/>
              <a:ext cx="1718928" cy="9084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chemeClr val="bg1"/>
                  </a:solidFill>
                </a:rPr>
                <a:t>Low-level features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" name="Group 69"/>
          <p:cNvGrpSpPr/>
          <p:nvPr/>
        </p:nvGrpSpPr>
        <p:grpSpPr>
          <a:xfrm>
            <a:off x="501068" y="1047890"/>
            <a:ext cx="6968362" cy="1361840"/>
            <a:chOff x="270638" y="838200"/>
            <a:chExt cx="6968362" cy="1361840"/>
          </a:xfrm>
        </p:grpSpPr>
        <p:pic>
          <p:nvPicPr>
            <p:cNvPr id="7" name="Picture 8" descr="C:\Users\ang\Desktop\newpics\stapler3.JP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362200" y="838200"/>
              <a:ext cx="1215458" cy="975226"/>
            </a:xfrm>
            <a:prstGeom prst="rect">
              <a:avLst/>
            </a:prstGeom>
            <a:noFill/>
          </p:spPr>
        </p:pic>
        <p:sp>
          <p:nvSpPr>
            <p:cNvPr id="8" name="TextBox 7"/>
            <p:cNvSpPr txBox="1"/>
            <p:nvPr/>
          </p:nvSpPr>
          <p:spPr>
            <a:xfrm>
              <a:off x="2695948" y="1887961"/>
              <a:ext cx="653556" cy="312079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r>
                <a:rPr lang="en-US" sz="1600" dirty="0" smtClean="0">
                  <a:solidFill>
                    <a:schemeClr val="bg1"/>
                  </a:solidFill>
                </a:rPr>
                <a:t>Image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pic>
          <p:nvPicPr>
            <p:cNvPr id="10" name="Picture 18" descr="C:\Users\ang\Desktop\newpics\stapler3-features1.jpg"/>
            <p:cNvPicPr>
              <a:picLocks noChangeAspect="1" noChangeArrowheads="1"/>
            </p:cNvPicPr>
            <p:nvPr/>
          </p:nvPicPr>
          <p:blipFill>
            <a:blip r:embed="rId5" cstate="print">
              <a:lum bright="30000" contrast="30000"/>
            </a:blip>
            <a:srcRect/>
            <a:stretch>
              <a:fillRect/>
            </a:stretch>
          </p:blipFill>
          <p:spPr bwMode="auto">
            <a:xfrm>
              <a:off x="4056521" y="842032"/>
              <a:ext cx="1202761" cy="969084"/>
            </a:xfrm>
            <a:prstGeom prst="rect">
              <a:avLst/>
            </a:prstGeom>
            <a:noFill/>
          </p:spPr>
        </p:pic>
        <p:sp>
          <p:nvSpPr>
            <p:cNvPr id="11" name="TextBox 10"/>
            <p:cNvSpPr txBox="1"/>
            <p:nvPr/>
          </p:nvSpPr>
          <p:spPr>
            <a:xfrm>
              <a:off x="4010497" y="1867874"/>
              <a:ext cx="1339603" cy="277986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algn="ctr">
                <a:spcBef>
                  <a:spcPts val="0"/>
                </a:spcBef>
              </a:pPr>
              <a:r>
                <a:rPr lang="en-US" sz="1600" dirty="0" smtClean="0">
                  <a:solidFill>
                    <a:schemeClr val="bg1"/>
                  </a:solidFill>
                </a:rPr>
                <a:t>Vision features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grpSp>
          <p:nvGrpSpPr>
            <p:cNvPr id="6" name="Group 25"/>
            <p:cNvGrpSpPr/>
            <p:nvPr/>
          </p:nvGrpSpPr>
          <p:grpSpPr>
            <a:xfrm>
              <a:off x="5856443" y="838200"/>
              <a:ext cx="1382557" cy="1029906"/>
              <a:chOff x="6619925" y="2658842"/>
              <a:chExt cx="2121469" cy="1591101"/>
            </a:xfrm>
          </p:grpSpPr>
          <p:pic>
            <p:nvPicPr>
              <p:cNvPr id="20" name="Picture 3" descr="C:\Users\ang\Desktop\newpics\IMG_1778.JPG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6619925" y="2658842"/>
                <a:ext cx="2121469" cy="1591101"/>
              </a:xfrm>
              <a:prstGeom prst="rect">
                <a:avLst/>
              </a:prstGeom>
              <a:noFill/>
            </p:spPr>
          </p:pic>
          <p:sp>
            <p:nvSpPr>
              <p:cNvPr id="21" name="Rectangle 20"/>
              <p:cNvSpPr/>
              <p:nvPr/>
            </p:nvSpPr>
            <p:spPr bwMode="auto">
              <a:xfrm>
                <a:off x="6987654" y="2888578"/>
                <a:ext cx="1392071" cy="982638"/>
              </a:xfrm>
              <a:prstGeom prst="rect">
                <a:avLst/>
              </a:prstGeom>
              <a:noFill/>
              <a:ln w="38100" cap="flat" cmpd="sng" algn="ctr">
                <a:solidFill>
                  <a:srgbClr val="00FF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0487" tIns="44450" rIns="90487" bIns="4445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050" b="0" i="0" u="none" strike="noStrike" cap="none" normalizeH="0" baseline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Helvetica" pitchFamily="34" charset="0"/>
                </a:endParaRPr>
              </a:p>
            </p:txBody>
          </p:sp>
        </p:grpSp>
        <p:sp>
          <p:nvSpPr>
            <p:cNvPr id="15" name="TextBox 14"/>
            <p:cNvSpPr txBox="1"/>
            <p:nvPr/>
          </p:nvSpPr>
          <p:spPr>
            <a:xfrm>
              <a:off x="6021748" y="1833779"/>
              <a:ext cx="1123387" cy="312079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algn="ctr"/>
              <a:r>
                <a:rPr lang="en-US" sz="1600" dirty="0" smtClean="0">
                  <a:solidFill>
                    <a:schemeClr val="bg1"/>
                  </a:solidFill>
                </a:rPr>
                <a:t>Detection</a:t>
              </a:r>
            </a:p>
          </p:txBody>
        </p:sp>
        <p:sp>
          <p:nvSpPr>
            <p:cNvPr id="16" name="AutoShape 4"/>
            <p:cNvSpPr>
              <a:spLocks noChangeArrowheads="1"/>
            </p:cNvSpPr>
            <p:nvPr/>
          </p:nvSpPr>
          <p:spPr bwMode="auto">
            <a:xfrm rot="10800000">
              <a:off x="3658360" y="1177358"/>
              <a:ext cx="333340" cy="285287"/>
            </a:xfrm>
            <a:prstGeom prst="leftArrow">
              <a:avLst>
                <a:gd name="adj1" fmla="val 50000"/>
                <a:gd name="adj2" fmla="val 43783"/>
              </a:avLst>
            </a:prstGeom>
            <a:solidFill>
              <a:srgbClr val="00B0F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487" tIns="44450" rIns="90487" bIns="44450" anchor="ctr">
              <a:noAutofit/>
            </a:bodyPr>
            <a:lstStyle/>
            <a:p>
              <a:endParaRPr lang="en-US" sz="1050">
                <a:solidFill>
                  <a:schemeClr val="bg1"/>
                </a:solidFill>
              </a:endParaRPr>
            </a:p>
          </p:txBody>
        </p:sp>
        <p:sp>
          <p:nvSpPr>
            <p:cNvPr id="22" name="AutoShape 4"/>
            <p:cNvSpPr>
              <a:spLocks noChangeArrowheads="1"/>
            </p:cNvSpPr>
            <p:nvPr/>
          </p:nvSpPr>
          <p:spPr bwMode="auto">
            <a:xfrm rot="10800000">
              <a:off x="5351719" y="1169005"/>
              <a:ext cx="333340" cy="285287"/>
            </a:xfrm>
            <a:prstGeom prst="leftArrow">
              <a:avLst>
                <a:gd name="adj1" fmla="val 50000"/>
                <a:gd name="adj2" fmla="val 43783"/>
              </a:avLst>
            </a:prstGeom>
            <a:solidFill>
              <a:srgbClr val="00B0F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487" tIns="44450" rIns="90487" bIns="44450" anchor="ctr">
              <a:noAutofit/>
            </a:bodyPr>
            <a:lstStyle/>
            <a:p>
              <a:endParaRPr lang="en-US" sz="1050">
                <a:solidFill>
                  <a:schemeClr val="bg1"/>
                </a:solidFill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270638" y="1179446"/>
              <a:ext cx="16130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Images/video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" name="Group 69"/>
          <p:cNvGrpSpPr/>
          <p:nvPr/>
        </p:nvGrpSpPr>
        <p:grpSpPr>
          <a:xfrm>
            <a:off x="353835" y="2814520"/>
            <a:ext cx="7041200" cy="1467095"/>
            <a:chOff x="234985" y="2353660"/>
            <a:chExt cx="7041200" cy="1467095"/>
          </a:xfrm>
        </p:grpSpPr>
        <p:grpSp>
          <p:nvGrpSpPr>
            <p:cNvPr id="12" name="Group 58"/>
            <p:cNvGrpSpPr/>
            <p:nvPr/>
          </p:nvGrpSpPr>
          <p:grpSpPr>
            <a:xfrm>
              <a:off x="2357094" y="2353660"/>
              <a:ext cx="4919091" cy="1467095"/>
              <a:chOff x="2209800" y="2820315"/>
              <a:chExt cx="4919091" cy="1467095"/>
            </a:xfrm>
          </p:grpSpPr>
          <p:pic>
            <p:nvPicPr>
              <p:cNvPr id="51" name="Picture 3" descr="C:\Documents and Settings\hllee\Application Data\SSH\temp\speech_demo.png"/>
              <p:cNvPicPr>
                <a:picLocks noChangeAspect="1" noChangeArrowheads="1"/>
              </p:cNvPicPr>
              <p:nvPr/>
            </p:nvPicPr>
            <p:blipFill>
              <a:blip r:embed="rId7" cstate="print"/>
              <a:srcRect l="47730" t="11764" r="30080" b="61154"/>
              <a:stretch>
                <a:fillRect/>
              </a:stretch>
            </p:blipFill>
            <p:spPr bwMode="auto">
              <a:xfrm>
                <a:off x="2209800" y="2820315"/>
                <a:ext cx="1447800" cy="1075340"/>
              </a:xfrm>
              <a:prstGeom prst="rect">
                <a:avLst/>
              </a:prstGeom>
              <a:noFill/>
            </p:spPr>
          </p:pic>
          <p:pic>
            <p:nvPicPr>
              <p:cNvPr id="52" name="Picture 3" descr="C:\Documents and Settings\hllee\Application Data\SSH\temp\speech_demo.png"/>
              <p:cNvPicPr>
                <a:picLocks noChangeAspect="1" noChangeArrowheads="1"/>
              </p:cNvPicPr>
              <p:nvPr/>
            </p:nvPicPr>
            <p:blipFill>
              <a:blip r:embed="rId7" cstate="print"/>
              <a:srcRect l="35864" t="57343" r="39675" b="11949"/>
              <a:stretch>
                <a:fillRect/>
              </a:stretch>
            </p:blipFill>
            <p:spPr bwMode="auto">
              <a:xfrm>
                <a:off x="4076700" y="2820316"/>
                <a:ext cx="1444979" cy="1075340"/>
              </a:xfrm>
              <a:prstGeom prst="rect">
                <a:avLst/>
              </a:prstGeom>
              <a:noFill/>
            </p:spPr>
          </p:pic>
          <p:sp>
            <p:nvSpPr>
              <p:cNvPr id="53" name="AutoShape 4"/>
              <p:cNvSpPr>
                <a:spLocks noChangeArrowheads="1"/>
              </p:cNvSpPr>
              <p:nvPr/>
            </p:nvSpPr>
            <p:spPr bwMode="auto">
              <a:xfrm rot="10800000">
                <a:off x="3695700" y="3200400"/>
                <a:ext cx="333340" cy="297107"/>
              </a:xfrm>
              <a:prstGeom prst="leftArrow">
                <a:avLst>
                  <a:gd name="adj1" fmla="val 50000"/>
                  <a:gd name="adj2" fmla="val 43783"/>
                </a:avLst>
              </a:prstGeom>
              <a:solidFill>
                <a:srgbClr val="00B0F0"/>
              </a:solidFill>
              <a:ln w="127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90487" tIns="44450" rIns="90487" bIns="44450" anchor="ctr">
                <a:noAutofit/>
              </a:bodyPr>
              <a:lstStyle/>
              <a:p>
                <a:endParaRPr lang="en-US" sz="1050">
                  <a:solidFill>
                    <a:schemeClr val="bg1"/>
                  </a:solidFill>
                </a:endParaRPr>
              </a:p>
            </p:txBody>
          </p:sp>
          <p:sp>
            <p:nvSpPr>
              <p:cNvPr id="54" name="AutoShape 4"/>
              <p:cNvSpPr>
                <a:spLocks noChangeArrowheads="1"/>
              </p:cNvSpPr>
              <p:nvPr/>
            </p:nvSpPr>
            <p:spPr bwMode="auto">
              <a:xfrm rot="10800000">
                <a:off x="5610260" y="3200401"/>
                <a:ext cx="333340" cy="297107"/>
              </a:xfrm>
              <a:prstGeom prst="leftArrow">
                <a:avLst>
                  <a:gd name="adj1" fmla="val 50000"/>
                  <a:gd name="adj2" fmla="val 43783"/>
                </a:avLst>
              </a:prstGeom>
              <a:solidFill>
                <a:srgbClr val="00B0F0"/>
              </a:solidFill>
              <a:ln w="127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90487" tIns="44450" rIns="90487" bIns="44450" anchor="ctr">
                <a:noAutofit/>
              </a:bodyPr>
              <a:lstStyle/>
              <a:p>
                <a:endParaRPr lang="en-US" sz="1050">
                  <a:solidFill>
                    <a:schemeClr val="bg1"/>
                  </a:solidFill>
                </a:endParaRPr>
              </a:p>
            </p:txBody>
          </p:sp>
          <p:sp>
            <p:nvSpPr>
              <p:cNvPr id="55" name="TextBox 54"/>
              <p:cNvSpPr txBox="1"/>
              <p:nvPr/>
            </p:nvSpPr>
            <p:spPr>
              <a:xfrm>
                <a:off x="2658076" y="3895655"/>
                <a:ext cx="653556" cy="325010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r>
                  <a:rPr lang="en-US" sz="1600" dirty="0" smtClean="0">
                    <a:solidFill>
                      <a:schemeClr val="bg1"/>
                    </a:solidFill>
                  </a:rPr>
                  <a:t>Audio</a:t>
                </a:r>
                <a:endParaRPr lang="en-US" sz="16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6" name="TextBox 55"/>
              <p:cNvSpPr txBox="1"/>
              <p:nvPr/>
            </p:nvSpPr>
            <p:spPr>
              <a:xfrm>
                <a:off x="4424706" y="3934060"/>
                <a:ext cx="653556" cy="325010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>
                  <a:spcBef>
                    <a:spcPts val="0"/>
                  </a:spcBef>
                </a:pPr>
                <a:r>
                  <a:rPr lang="en-US" sz="1600" dirty="0" smtClean="0">
                    <a:solidFill>
                      <a:schemeClr val="bg1"/>
                    </a:solidFill>
                  </a:rPr>
                  <a:t>Audio features</a:t>
                </a:r>
              </a:p>
            </p:txBody>
          </p:sp>
          <p:sp>
            <p:nvSpPr>
              <p:cNvPr id="57" name="TextBox 56"/>
              <p:cNvSpPr txBox="1"/>
              <p:nvPr/>
            </p:nvSpPr>
            <p:spPr>
              <a:xfrm>
                <a:off x="6324600" y="3962400"/>
                <a:ext cx="647700" cy="325010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ctr">
                  <a:spcBef>
                    <a:spcPts val="0"/>
                  </a:spcBef>
                </a:pPr>
                <a:r>
                  <a:rPr lang="en-US" sz="1600" dirty="0" smtClean="0">
                    <a:solidFill>
                      <a:schemeClr val="bg1"/>
                    </a:solidFill>
                  </a:rPr>
                  <a:t>Speaker ID</a:t>
                </a:r>
              </a:p>
            </p:txBody>
          </p:sp>
          <p:pic>
            <p:nvPicPr>
              <p:cNvPr id="58" name="Picture 9" descr="honglak"/>
              <p:cNvPicPr>
                <a:picLocks noChangeAspect="1" noChangeArrowheads="1"/>
              </p:cNvPicPr>
              <p:nvPr/>
            </p:nvPicPr>
            <p:blipFill>
              <a:blip r:embed="rId8" cstate="print"/>
              <a:srcRect l="7692" r="7692"/>
              <a:stretch>
                <a:fillRect/>
              </a:stretch>
            </p:blipFill>
            <p:spPr bwMode="auto">
              <a:xfrm>
                <a:off x="6076121" y="2820315"/>
                <a:ext cx="1052770" cy="1117961"/>
              </a:xfrm>
              <a:prstGeom prst="rect">
                <a:avLst/>
              </a:prstGeom>
              <a:noFill/>
            </p:spPr>
          </p:pic>
        </p:grpSp>
        <p:sp>
          <p:nvSpPr>
            <p:cNvPr id="61" name="TextBox 60"/>
            <p:cNvSpPr txBox="1"/>
            <p:nvPr/>
          </p:nvSpPr>
          <p:spPr>
            <a:xfrm>
              <a:off x="234985" y="2783376"/>
              <a:ext cx="14859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Audio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3" name="Group 68"/>
          <p:cNvGrpSpPr/>
          <p:nvPr/>
        </p:nvGrpSpPr>
        <p:grpSpPr>
          <a:xfrm>
            <a:off x="462665" y="4542745"/>
            <a:ext cx="8501205" cy="1782884"/>
            <a:chOff x="897015" y="5157225"/>
            <a:chExt cx="8501205" cy="1782884"/>
          </a:xfrm>
        </p:grpSpPr>
        <p:sp>
          <p:nvSpPr>
            <p:cNvPr id="63" name="TextBox 62"/>
            <p:cNvSpPr txBox="1"/>
            <p:nvPr/>
          </p:nvSpPr>
          <p:spPr>
            <a:xfrm>
              <a:off x="897015" y="5848515"/>
              <a:ext cx="14859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Text</a:t>
              </a:r>
            </a:p>
          </p:txBody>
        </p:sp>
        <p:pic>
          <p:nvPicPr>
            <p:cNvPr id="1487874" name="Picture 2" descr="http://www.elbacom.com/assets/images/textdocument.gif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2421320" y="5157225"/>
              <a:ext cx="1536200" cy="1536200"/>
            </a:xfrm>
            <a:prstGeom prst="rect">
              <a:avLst/>
            </a:prstGeom>
            <a:noFill/>
          </p:spPr>
        </p:pic>
        <p:sp>
          <p:nvSpPr>
            <p:cNvPr id="64" name="TextBox 63"/>
            <p:cNvSpPr txBox="1"/>
            <p:nvPr/>
          </p:nvSpPr>
          <p:spPr>
            <a:xfrm>
              <a:off x="2152485" y="6616615"/>
              <a:ext cx="1967971" cy="323494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en-US" sz="1600" dirty="0" smtClean="0">
                  <a:solidFill>
                    <a:schemeClr val="bg1"/>
                  </a:solidFill>
                </a:rPr>
                <a:t> Text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65" name="AutoShape 4"/>
            <p:cNvSpPr>
              <a:spLocks noChangeArrowheads="1"/>
            </p:cNvSpPr>
            <p:nvPr/>
          </p:nvSpPr>
          <p:spPr bwMode="auto">
            <a:xfrm rot="10800000">
              <a:off x="3842305" y="5810110"/>
              <a:ext cx="571859" cy="306058"/>
            </a:xfrm>
            <a:prstGeom prst="leftArrow">
              <a:avLst>
                <a:gd name="adj1" fmla="val 50000"/>
                <a:gd name="adj2" fmla="val 43783"/>
              </a:avLst>
            </a:prstGeom>
            <a:solidFill>
              <a:srgbClr val="00B0F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487" tIns="44450" rIns="90487" bIns="44450" anchor="ctr">
              <a:noAutofit/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66" name="AutoShape 4"/>
            <p:cNvSpPr>
              <a:spLocks noChangeArrowheads="1"/>
            </p:cNvSpPr>
            <p:nvPr/>
          </p:nvSpPr>
          <p:spPr bwMode="auto">
            <a:xfrm rot="10800000">
              <a:off x="5992985" y="5810110"/>
              <a:ext cx="571859" cy="306058"/>
            </a:xfrm>
            <a:prstGeom prst="leftArrow">
              <a:avLst>
                <a:gd name="adj1" fmla="val 50000"/>
                <a:gd name="adj2" fmla="val 43783"/>
              </a:avLst>
            </a:prstGeom>
            <a:solidFill>
              <a:srgbClr val="00B0F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487" tIns="44450" rIns="90487" bIns="44450" anchor="ctr">
              <a:noAutofit/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pic>
          <p:nvPicPr>
            <p:cNvPr id="1487876" name="Picture 4" descr="http://www.cse.unsw.edu.au/~billw/cs9414/notes/nlp/grampars/grampars1.png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4572000" y="5426060"/>
              <a:ext cx="1267365" cy="1098657"/>
            </a:xfrm>
            <a:prstGeom prst="rect">
              <a:avLst/>
            </a:prstGeom>
            <a:noFill/>
          </p:spPr>
        </p:pic>
        <p:sp>
          <p:nvSpPr>
            <p:cNvPr id="67" name="TextBox 66"/>
            <p:cNvSpPr txBox="1"/>
            <p:nvPr/>
          </p:nvSpPr>
          <p:spPr>
            <a:xfrm>
              <a:off x="4187950" y="6523551"/>
              <a:ext cx="1967971" cy="323494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en-US" sz="1600" dirty="0" smtClean="0">
                  <a:solidFill>
                    <a:schemeClr val="bg1"/>
                  </a:solidFill>
                </a:rPr>
                <a:t>Text  features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6619360" y="5502870"/>
              <a:ext cx="2778860" cy="112470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l">
                <a:spcBef>
                  <a:spcPts val="0"/>
                </a:spcBef>
              </a:pPr>
              <a:r>
                <a:rPr lang="en-US" sz="2000" dirty="0" smtClean="0">
                  <a:solidFill>
                    <a:schemeClr val="bg1"/>
                  </a:solidFill>
                </a:rPr>
                <a:t>Text classification, Machine translation, Information retrieval, ....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47" name="Picture 1" descr="C:\Users\ang\Desktop\edges.2.png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-1495990" y="3121760"/>
            <a:ext cx="1085850" cy="5619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7326656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54000" y="15113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492420" y="313765"/>
            <a:ext cx="1674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prstClr val="white"/>
                </a:solidFill>
                <a:latin typeface="Calibri"/>
              </a:rPr>
              <a:t>Cat face neuron</a:t>
            </a: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5" name="Picture 4" descr="cat_balanced_histograms_black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82" t="8654" r="10658" b="11127"/>
          <a:stretch/>
        </p:blipFill>
        <p:spPr>
          <a:xfrm>
            <a:off x="2226238" y="1835809"/>
            <a:ext cx="4586942" cy="366205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391543" y="1695966"/>
            <a:ext cx="2021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prstClr val="white"/>
                </a:solidFill>
                <a:latin typeface="Calibri"/>
              </a:rPr>
              <a:t>Random distractors</a:t>
            </a: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781177" y="2480238"/>
            <a:ext cx="10315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prstClr val="white"/>
                </a:solidFill>
                <a:latin typeface="Calibri"/>
              </a:rPr>
              <a:t>Cat faces</a:t>
            </a:r>
            <a:endParaRPr lang="en-US" dirty="0">
              <a:solidFill>
                <a:prstClr val="white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7345127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Control experiments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673666" name="Picture 2" descr="C:\Users\ang\Desktop\ControlExp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9045" y="1662370"/>
            <a:ext cx="8385238" cy="153126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5311138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54000" y="15113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851006" y="313765"/>
            <a:ext cx="1370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prstClr val="white"/>
                </a:solidFill>
                <a:latin typeface="Calibri"/>
              </a:rPr>
              <a:t>Visualization</a:t>
            </a: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2" name="Picture 1" descr="top_ped3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397" y="1913215"/>
            <a:ext cx="3661493" cy="2882900"/>
          </a:xfrm>
          <a:prstGeom prst="rect">
            <a:avLst/>
          </a:prstGeom>
        </p:spPr>
      </p:pic>
      <p:pic>
        <p:nvPicPr>
          <p:cNvPr id="5" name="Picture 4" descr="averaged_ped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1881" y="1880633"/>
            <a:ext cx="3683900" cy="290054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47063" y="1511300"/>
            <a:ext cx="2864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prstClr val="white"/>
                </a:solidFill>
                <a:latin typeface="Calibri"/>
              </a:rPr>
              <a:t>Top Stimuli from the test set</a:t>
            </a: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769215" y="1499349"/>
            <a:ext cx="4277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prstClr val="white"/>
                </a:solidFill>
                <a:latin typeface="Calibri"/>
              </a:rPr>
              <a:t>Optimal stimulus by numerical optimization</a:t>
            </a:r>
            <a:endParaRPr lang="en-US" dirty="0">
              <a:solidFill>
                <a:prstClr val="white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5144096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54000" y="15113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492420" y="313765"/>
            <a:ext cx="1920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prstClr val="white"/>
                </a:solidFill>
                <a:latin typeface="Calibri"/>
              </a:rPr>
              <a:t>Pedestrian neuron</a:t>
            </a: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2" name="Picture 1" descr="ped_balanced_histograms_black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57" t="8879" r="10133" b="11108"/>
          <a:stretch/>
        </p:blipFill>
        <p:spPr>
          <a:xfrm>
            <a:off x="1628588" y="1748110"/>
            <a:ext cx="4987366" cy="390762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391543" y="1511300"/>
            <a:ext cx="2021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prstClr val="white"/>
                </a:solidFill>
                <a:latin typeface="Calibri"/>
              </a:rPr>
              <a:t>Random distractors</a:t>
            </a: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0" y="2176040"/>
            <a:ext cx="1278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prstClr val="white"/>
                </a:solidFill>
                <a:latin typeface="Calibri"/>
              </a:rPr>
              <a:t>Pedestrians</a:t>
            </a:r>
            <a:endParaRPr lang="en-US" dirty="0">
              <a:solidFill>
                <a:prstClr val="white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2506037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846715" y="1854395"/>
            <a:ext cx="7772400" cy="2360612"/>
          </a:xfrm>
        </p:spPr>
        <p:txBody>
          <a:bodyPr/>
          <a:lstStyle/>
          <a:p>
            <a:pPr eaLnBrk="1" hangingPunct="1"/>
            <a:r>
              <a:rPr lang="en-US" sz="6000" dirty="0" smtClean="0">
                <a:solidFill>
                  <a:srgbClr val="0070C0"/>
                </a:solidFill>
              </a:rPr>
              <a:t>Conclusion</a:t>
            </a:r>
          </a:p>
        </p:txBody>
      </p:sp>
      <p:sp>
        <p:nvSpPr>
          <p:cNvPr id="95235" name="Rectangle 3"/>
          <p:cNvSpPr>
            <a:spLocks noChangeArrowheads="1"/>
          </p:cNvSpPr>
          <p:nvPr/>
        </p:nvSpPr>
        <p:spPr bwMode="auto">
          <a:xfrm>
            <a:off x="0" y="5867400"/>
            <a:ext cx="9144000" cy="990600"/>
          </a:xfrm>
          <a:prstGeom prst="rect">
            <a:avLst/>
          </a:prstGeom>
          <a:solidFill>
            <a:schemeClr val="tx1"/>
          </a:solidFill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95236" name="Rectangle 4"/>
          <p:cNvSpPr>
            <a:spLocks noChangeArrowheads="1"/>
          </p:cNvSpPr>
          <p:nvPr/>
        </p:nvSpPr>
        <p:spPr bwMode="auto">
          <a:xfrm>
            <a:off x="0" y="381000"/>
            <a:ext cx="9144000" cy="990600"/>
          </a:xfrm>
          <a:prstGeom prst="rect">
            <a:avLst/>
          </a:prstGeom>
          <a:solidFill>
            <a:schemeClr val="tx1"/>
          </a:solidFill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51485" y="838201"/>
            <a:ext cx="5956715" cy="39241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en-US" sz="1600" dirty="0" smtClean="0">
                <a:solidFill>
                  <a:schemeClr val="bg1"/>
                </a:solidFill>
              </a:rPr>
              <a:t> Deep Learning and Self-Taught learning: Lets learn rather than manually design our features. </a:t>
            </a:r>
          </a:p>
          <a:p>
            <a:pPr algn="l"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en-US" sz="1600" dirty="0" smtClean="0">
                <a:solidFill>
                  <a:schemeClr val="bg1"/>
                </a:solidFill>
              </a:rPr>
              <a:t> Discover the fundamental computational principles that underlie perception? </a:t>
            </a:r>
          </a:p>
          <a:p>
            <a:pPr algn="l"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en-US" sz="1600" dirty="0" smtClean="0">
                <a:solidFill>
                  <a:schemeClr val="bg1"/>
                </a:solidFill>
              </a:rPr>
              <a:t> Sparse coding and deep versions very successful on vision and audio tasks.  Other variants for learning recursive representations. </a:t>
            </a:r>
          </a:p>
          <a:p>
            <a:pPr algn="l"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en-US" sz="1600" dirty="0" smtClean="0">
                <a:solidFill>
                  <a:schemeClr val="bg1"/>
                </a:solidFill>
              </a:rPr>
              <a:t> To get this to work for yourself, see online tutorial: </a:t>
            </a:r>
            <a:br>
              <a:rPr lang="en-US" sz="1600" dirty="0" smtClean="0">
                <a:solidFill>
                  <a:schemeClr val="bg1"/>
                </a:solidFill>
              </a:rPr>
            </a:br>
            <a:r>
              <a:rPr lang="en-US" sz="1600" dirty="0" smtClean="0">
                <a:solidFill>
                  <a:schemeClr val="bg1"/>
                </a:solidFill>
              </a:rPr>
              <a:t>   </a:t>
            </a:r>
            <a:r>
              <a:rPr lang="en-US" sz="1600" dirty="0" smtClean="0">
                <a:solidFill>
                  <a:srgbClr val="00B0F0"/>
                </a:solidFill>
              </a:rPr>
              <a:t>http://deeplearning.stanford.edu/wiki or go/brain</a:t>
            </a:r>
          </a:p>
          <a:p>
            <a:pPr algn="l"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•"/>
            </a:pPr>
            <a:endParaRPr lang="en-US" sz="1600" dirty="0" smtClean="0">
              <a:solidFill>
                <a:srgbClr val="00B0F0"/>
              </a:solidFill>
            </a:endParaRPr>
          </a:p>
          <a:p>
            <a:pPr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•"/>
            </a:pPr>
            <a:endParaRPr lang="en-US" sz="100" dirty="0" smtClean="0">
              <a:solidFill>
                <a:schemeClr val="bg1"/>
              </a:solidFill>
            </a:endParaRPr>
          </a:p>
          <a:p>
            <a:pPr algn="l">
              <a:spcBef>
                <a:spcPts val="0"/>
              </a:spcBef>
              <a:spcAft>
                <a:spcPts val="600"/>
              </a:spcAft>
            </a:pPr>
            <a:endParaRPr lang="en-US" sz="1600" dirty="0" smtClean="0">
              <a:solidFill>
                <a:schemeClr val="bg1"/>
              </a:solidFill>
            </a:endParaRPr>
          </a:p>
          <a:p>
            <a:pPr algn="l">
              <a:spcBef>
                <a:spcPts val="0"/>
              </a:spcBef>
              <a:spcAft>
                <a:spcPts val="600"/>
              </a:spcAft>
            </a:pPr>
            <a:endParaRPr lang="en-US" sz="1600" dirty="0" smtClean="0">
              <a:solidFill>
                <a:schemeClr val="bg1"/>
              </a:solidFill>
            </a:endParaRPr>
          </a:p>
          <a:p>
            <a:pPr algn="l">
              <a:spcBef>
                <a:spcPts val="0"/>
              </a:spcBef>
              <a:spcAft>
                <a:spcPts val="600"/>
              </a:spcAft>
            </a:pPr>
            <a:r>
              <a:rPr lang="en-US" sz="1600" dirty="0" smtClean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Unsupervised Feature Learning Summary</a:t>
            </a:r>
            <a:endParaRPr lang="en-US" dirty="0"/>
          </a:p>
        </p:txBody>
      </p:sp>
      <p:pic>
        <p:nvPicPr>
          <p:cNvPr id="1513474" name="Picture 2" descr="C:\Users\ang\Desktop\Vision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525000" y="1295400"/>
            <a:ext cx="2247900" cy="1518127"/>
          </a:xfrm>
          <a:prstGeom prst="rect">
            <a:avLst/>
          </a:prstGeom>
          <a:noFill/>
        </p:spPr>
      </p:pic>
      <p:pic>
        <p:nvPicPr>
          <p:cNvPr id="1513475" name="Picture 3" descr="C:\Users\ang\Desktop\Audio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2268200" y="1219200"/>
            <a:ext cx="2720085" cy="1676400"/>
          </a:xfrm>
          <a:prstGeom prst="rect">
            <a:avLst/>
          </a:prstGeom>
          <a:noFill/>
        </p:spPr>
      </p:pic>
      <p:pic>
        <p:nvPicPr>
          <p:cNvPr id="1513476" name="Picture 4" descr="C:\Users\ang\Desktop\CDBN-audio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0832015" y="4158695"/>
            <a:ext cx="1322019" cy="1152150"/>
          </a:xfrm>
          <a:prstGeom prst="rect">
            <a:avLst/>
          </a:prstGeom>
          <a:noFill/>
        </p:spPr>
      </p:pic>
      <p:pic>
        <p:nvPicPr>
          <p:cNvPr id="1513477" name="Picture 5" descr="C:\Users\ang\Desktop\facefeatures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185011" y="1892801"/>
            <a:ext cx="865688" cy="1766630"/>
          </a:xfrm>
          <a:prstGeom prst="rect">
            <a:avLst/>
          </a:prstGeom>
          <a:noFill/>
        </p:spPr>
      </p:pic>
      <p:grpSp>
        <p:nvGrpSpPr>
          <p:cNvPr id="3" name="Group 4"/>
          <p:cNvGrpSpPr>
            <a:grpSpLocks/>
          </p:cNvGrpSpPr>
          <p:nvPr/>
        </p:nvGrpSpPr>
        <p:grpSpPr bwMode="auto">
          <a:xfrm>
            <a:off x="6077625" y="817458"/>
            <a:ext cx="3066375" cy="916420"/>
            <a:chOff x="1066" y="3370"/>
            <a:chExt cx="2886" cy="762"/>
          </a:xfrm>
        </p:grpSpPr>
        <p:sp>
          <p:nvSpPr>
            <p:cNvPr id="22" name="Rectangle 5"/>
            <p:cNvSpPr>
              <a:spLocks noChangeArrowheads="1"/>
            </p:cNvSpPr>
            <p:nvPr/>
          </p:nvSpPr>
          <p:spPr bwMode="auto">
            <a:xfrm>
              <a:off x="1066" y="3370"/>
              <a:ext cx="1331" cy="754"/>
            </a:xfrm>
            <a:prstGeom prst="rect">
              <a:avLst/>
            </a:prstGeom>
            <a:solidFill>
              <a:srgbClr val="FFCC00"/>
            </a:solidFill>
            <a:ln w="1905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pic>
          <p:nvPicPr>
            <p:cNvPr id="23" name="Picture 6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1155" y="3454"/>
              <a:ext cx="335" cy="167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</p:spPr>
        </p:pic>
        <p:pic>
          <p:nvPicPr>
            <p:cNvPr id="24" name="Picture 7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1981" y="3460"/>
              <a:ext cx="319" cy="212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</p:spPr>
        </p:pic>
        <p:pic>
          <p:nvPicPr>
            <p:cNvPr id="25" name="Picture 8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1983" y="3717"/>
              <a:ext cx="319" cy="213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</p:spPr>
        </p:pic>
        <p:pic>
          <p:nvPicPr>
            <p:cNvPr id="26" name="Picture 9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1567" y="3706"/>
              <a:ext cx="335" cy="224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</p:spPr>
        </p:pic>
        <p:sp>
          <p:nvSpPr>
            <p:cNvPr id="27" name="Text Box 10"/>
            <p:cNvSpPr txBox="1">
              <a:spLocks noChangeArrowheads="1"/>
            </p:cNvSpPr>
            <p:nvPr/>
          </p:nvSpPr>
          <p:spPr bwMode="auto">
            <a:xfrm>
              <a:off x="1245" y="3940"/>
              <a:ext cx="1043" cy="192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l">
                <a:spcBef>
                  <a:spcPct val="0"/>
                </a:spcBef>
              </a:pPr>
              <a:r>
                <a:rPr lang="en-US" sz="900" dirty="0" smtClean="0">
                  <a:latin typeface="Arial" charset="0"/>
                </a:rPr>
                <a:t>Unlabeled images</a:t>
              </a:r>
              <a:endParaRPr lang="en-US" sz="900" dirty="0">
                <a:latin typeface="Arial" charset="0"/>
              </a:endParaRPr>
            </a:p>
          </p:txBody>
        </p:sp>
        <p:pic>
          <p:nvPicPr>
            <p:cNvPr id="28" name="Picture 11"/>
            <p:cNvPicPr>
              <a:picLocks noChangeAspect="1" noChangeArrowheads="1"/>
            </p:cNvPicPr>
            <p:nvPr/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1145" y="3713"/>
              <a:ext cx="331" cy="221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</p:spPr>
        </p:pic>
        <p:grpSp>
          <p:nvGrpSpPr>
            <p:cNvPr id="4" name="Group 12"/>
            <p:cNvGrpSpPr>
              <a:grpSpLocks/>
            </p:cNvGrpSpPr>
            <p:nvPr/>
          </p:nvGrpSpPr>
          <p:grpSpPr bwMode="auto">
            <a:xfrm>
              <a:off x="2500" y="3418"/>
              <a:ext cx="653" cy="618"/>
              <a:chOff x="2694" y="3515"/>
              <a:chExt cx="653" cy="618"/>
            </a:xfrm>
          </p:grpSpPr>
          <p:sp>
            <p:nvSpPr>
              <p:cNvPr id="35" name="Rectangle 13"/>
              <p:cNvSpPr>
                <a:spLocks noChangeArrowheads="1"/>
              </p:cNvSpPr>
              <p:nvPr/>
            </p:nvSpPr>
            <p:spPr bwMode="auto">
              <a:xfrm>
                <a:off x="2694" y="3515"/>
                <a:ext cx="653" cy="587"/>
              </a:xfrm>
              <a:prstGeom prst="rect">
                <a:avLst/>
              </a:prstGeom>
              <a:solidFill>
                <a:srgbClr val="FFCC00"/>
              </a:solidFill>
              <a:ln w="1905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pic>
            <p:nvPicPr>
              <p:cNvPr id="36" name="Picture 14"/>
              <p:cNvPicPr>
                <a:picLocks noChangeAspect="1" noChangeArrowheads="1"/>
              </p:cNvPicPr>
              <p:nvPr/>
            </p:nvPicPr>
            <p:blipFill>
              <a:blip r:embed="rId12" cstate="print"/>
              <a:srcRect/>
              <a:stretch>
                <a:fillRect/>
              </a:stretch>
            </p:blipFill>
            <p:spPr bwMode="auto">
              <a:xfrm>
                <a:off x="2791" y="3587"/>
                <a:ext cx="459" cy="308"/>
              </a:xfrm>
              <a:prstGeom prst="rect">
                <a:avLst/>
              </a:prstGeom>
              <a:noFill/>
              <a:ln w="12700" algn="ctr">
                <a:noFill/>
                <a:miter lim="800000"/>
                <a:headEnd/>
                <a:tailEnd/>
              </a:ln>
            </p:spPr>
          </p:pic>
          <p:sp>
            <p:nvSpPr>
              <p:cNvPr id="37" name="Text Box 15"/>
              <p:cNvSpPr txBox="1">
                <a:spLocks noChangeArrowheads="1"/>
              </p:cNvSpPr>
              <p:nvPr/>
            </p:nvSpPr>
            <p:spPr bwMode="auto">
              <a:xfrm>
                <a:off x="2799" y="3926"/>
                <a:ext cx="387" cy="207"/>
              </a:xfrm>
              <a:prstGeom prst="rect">
                <a:avLst/>
              </a:prstGeom>
              <a:noFill/>
              <a:ln w="12700" algn="ctr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0"/>
                  </a:spcBef>
                </a:pPr>
                <a:r>
                  <a:rPr lang="en-US" sz="800" dirty="0" smtClean="0">
                    <a:latin typeface="Arial" charset="0"/>
                  </a:rPr>
                  <a:t>Car</a:t>
                </a:r>
                <a:endParaRPr lang="en-US" sz="800" dirty="0">
                  <a:latin typeface="Arial" charset="0"/>
                </a:endParaRPr>
              </a:p>
            </p:txBody>
          </p:sp>
        </p:grpSp>
        <p:grpSp>
          <p:nvGrpSpPr>
            <p:cNvPr id="5" name="Group 16"/>
            <p:cNvGrpSpPr>
              <a:grpSpLocks/>
            </p:cNvGrpSpPr>
            <p:nvPr/>
          </p:nvGrpSpPr>
          <p:grpSpPr bwMode="auto">
            <a:xfrm>
              <a:off x="3274" y="3418"/>
              <a:ext cx="678" cy="594"/>
              <a:chOff x="3274" y="3418"/>
              <a:chExt cx="678" cy="594"/>
            </a:xfrm>
          </p:grpSpPr>
          <p:sp>
            <p:nvSpPr>
              <p:cNvPr id="32" name="Rectangle 17"/>
              <p:cNvSpPr>
                <a:spLocks noChangeArrowheads="1"/>
              </p:cNvSpPr>
              <p:nvPr/>
            </p:nvSpPr>
            <p:spPr bwMode="auto">
              <a:xfrm>
                <a:off x="3274" y="3418"/>
                <a:ext cx="678" cy="569"/>
              </a:xfrm>
              <a:prstGeom prst="rect">
                <a:avLst/>
              </a:prstGeom>
              <a:solidFill>
                <a:srgbClr val="FFCC00"/>
              </a:solidFill>
              <a:ln w="1905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pic>
            <p:nvPicPr>
              <p:cNvPr id="33" name="Picture 18"/>
              <p:cNvPicPr>
                <a:picLocks noChangeAspect="1" noChangeArrowheads="1"/>
              </p:cNvPicPr>
              <p:nvPr/>
            </p:nvPicPr>
            <p:blipFill>
              <a:blip r:embed="rId13" cstate="print"/>
              <a:srcRect/>
              <a:stretch>
                <a:fillRect/>
              </a:stretch>
            </p:blipFill>
            <p:spPr bwMode="auto">
              <a:xfrm>
                <a:off x="3347" y="3491"/>
                <a:ext cx="508" cy="296"/>
              </a:xfrm>
              <a:prstGeom prst="rect">
                <a:avLst/>
              </a:prstGeom>
              <a:noFill/>
              <a:ln w="12700" algn="ctr">
                <a:noFill/>
                <a:miter lim="800000"/>
                <a:headEnd/>
                <a:tailEnd/>
              </a:ln>
            </p:spPr>
          </p:pic>
          <p:sp>
            <p:nvSpPr>
              <p:cNvPr id="34" name="Text Box 19"/>
              <p:cNvSpPr txBox="1">
                <a:spLocks noChangeArrowheads="1"/>
              </p:cNvSpPr>
              <p:nvPr/>
            </p:nvSpPr>
            <p:spPr bwMode="auto">
              <a:xfrm>
                <a:off x="3307" y="3805"/>
                <a:ext cx="642" cy="207"/>
              </a:xfrm>
              <a:prstGeom prst="rect">
                <a:avLst/>
              </a:prstGeom>
              <a:noFill/>
              <a:ln w="12700" algn="ctr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l">
                  <a:spcBef>
                    <a:spcPct val="0"/>
                  </a:spcBef>
                </a:pPr>
                <a:r>
                  <a:rPr lang="en-US" sz="800" dirty="0">
                    <a:latin typeface="Arial" charset="0"/>
                  </a:rPr>
                  <a:t>Motorcycle</a:t>
                </a:r>
              </a:p>
            </p:txBody>
          </p:sp>
        </p:grpSp>
        <p:pic>
          <p:nvPicPr>
            <p:cNvPr id="31" name="Picture 20"/>
            <p:cNvPicPr>
              <a:picLocks noChangeAspect="1" noChangeArrowheads="1"/>
            </p:cNvPicPr>
            <p:nvPr/>
          </p:nvPicPr>
          <p:blipFill>
            <a:blip r:embed="rId14" cstate="print"/>
            <a:srcRect/>
            <a:stretch>
              <a:fillRect/>
            </a:stretch>
          </p:blipFill>
          <p:spPr bwMode="auto">
            <a:xfrm>
              <a:off x="1574" y="3442"/>
              <a:ext cx="338" cy="218"/>
            </a:xfrm>
            <a:prstGeom prst="rect">
              <a:avLst/>
            </a:prstGeom>
            <a:noFill/>
            <a:ln w="25400" algn="ctr">
              <a:noFill/>
              <a:miter lim="800000"/>
              <a:headEnd/>
              <a:tailEnd/>
            </a:ln>
          </p:spPr>
        </p:pic>
      </p:grpSp>
      <p:cxnSp>
        <p:nvCxnSpPr>
          <p:cNvPr id="39" name="Straight Connector 38"/>
          <p:cNvCxnSpPr/>
          <p:nvPr/>
        </p:nvCxnSpPr>
        <p:spPr bwMode="auto">
          <a:xfrm>
            <a:off x="270640" y="3697835"/>
            <a:ext cx="8686800" cy="38100"/>
          </a:xfrm>
          <a:prstGeom prst="line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9" name="Group 40"/>
          <p:cNvGrpSpPr/>
          <p:nvPr/>
        </p:nvGrpSpPr>
        <p:grpSpPr>
          <a:xfrm>
            <a:off x="7490780" y="2276849"/>
            <a:ext cx="1499600" cy="1179887"/>
            <a:chOff x="9098106" y="3178603"/>
            <a:chExt cx="1943884" cy="1549798"/>
          </a:xfrm>
        </p:grpSpPr>
        <p:pic>
          <p:nvPicPr>
            <p:cNvPr id="38" name="Picture 1" descr="C:\Users\ang\Desktop\foo.png"/>
            <p:cNvPicPr>
              <a:picLocks noChangeAspect="1" noChangeArrowheads="1"/>
            </p:cNvPicPr>
            <p:nvPr/>
          </p:nvPicPr>
          <p:blipFill>
            <a:blip r:embed="rId15" cstate="print"/>
            <a:srcRect/>
            <a:stretch>
              <a:fillRect/>
            </a:stretch>
          </p:blipFill>
          <p:spPr bwMode="auto">
            <a:xfrm>
              <a:off x="9098106" y="3229048"/>
              <a:ext cx="1943884" cy="1499353"/>
            </a:xfrm>
            <a:prstGeom prst="rect">
              <a:avLst/>
            </a:prstGeom>
            <a:noFill/>
          </p:spPr>
        </p:pic>
        <p:sp>
          <p:nvSpPr>
            <p:cNvPr id="40" name="Rectangle 39"/>
            <p:cNvSpPr/>
            <p:nvPr/>
          </p:nvSpPr>
          <p:spPr bwMode="auto">
            <a:xfrm>
              <a:off x="9155624" y="3178603"/>
              <a:ext cx="537670" cy="384050"/>
            </a:xfrm>
            <a:prstGeom prst="rect">
              <a:avLst/>
            </a:prstGeom>
            <a:solidFill>
              <a:schemeClr val="tx1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487" tIns="44450" rIns="90487" bIns="4445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Helvetica" pitchFamily="34" charset="0"/>
              </a:endParaRPr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539475" y="3864806"/>
            <a:ext cx="8794745" cy="1525018"/>
            <a:chOff x="-1145642" y="5186310"/>
            <a:chExt cx="10241863" cy="1775950"/>
          </a:xfrm>
        </p:grpSpPr>
        <p:grpSp>
          <p:nvGrpSpPr>
            <p:cNvPr id="50" name="Group 9"/>
            <p:cNvGrpSpPr/>
            <p:nvPr/>
          </p:nvGrpSpPr>
          <p:grpSpPr>
            <a:xfrm>
              <a:off x="-1145643" y="5186308"/>
              <a:ext cx="10241864" cy="1775949"/>
              <a:chOff x="-1145643" y="5186308"/>
              <a:chExt cx="10241864" cy="1775949"/>
            </a:xfrm>
          </p:grpSpPr>
          <p:grpSp>
            <p:nvGrpSpPr>
              <p:cNvPr id="52" name="Group 41"/>
              <p:cNvGrpSpPr/>
              <p:nvPr/>
            </p:nvGrpSpPr>
            <p:grpSpPr>
              <a:xfrm>
                <a:off x="-1145643" y="5186308"/>
                <a:ext cx="10241864" cy="1775949"/>
                <a:chOff x="-1313441" y="4942901"/>
                <a:chExt cx="11645625" cy="2019363"/>
              </a:xfrm>
            </p:grpSpPr>
            <p:grpSp>
              <p:nvGrpSpPr>
                <p:cNvPr id="54" name="Group 47"/>
                <p:cNvGrpSpPr/>
                <p:nvPr/>
              </p:nvGrpSpPr>
              <p:grpSpPr>
                <a:xfrm>
                  <a:off x="-1313441" y="4942901"/>
                  <a:ext cx="11645625" cy="2019363"/>
                  <a:chOff x="-1310844" y="4619555"/>
                  <a:chExt cx="12909060" cy="2238445"/>
                </a:xfrm>
              </p:grpSpPr>
              <p:sp>
                <p:nvSpPr>
                  <p:cNvPr id="56" name="Rectangle 2"/>
                  <p:cNvSpPr>
                    <a:spLocks noChangeArrowheads="1"/>
                  </p:cNvSpPr>
                  <p:nvPr/>
                </p:nvSpPr>
                <p:spPr bwMode="auto">
                  <a:xfrm>
                    <a:off x="7453070" y="6084888"/>
                    <a:ext cx="1460500" cy="773112"/>
                  </a:xfrm>
                  <a:prstGeom prst="rect">
                    <a:avLst/>
                  </a:prstGeom>
                  <a:solidFill>
                    <a:schemeClr val="tx1"/>
                  </a:solidFill>
                  <a:ln w="12700" algn="ctr">
                    <a:noFill/>
                    <a:miter lim="800000"/>
                    <a:headEnd/>
                    <a:tailEnd/>
                  </a:ln>
                </p:spPr>
                <p:txBody>
                  <a:bodyPr wrap="none" lIns="90487" tIns="44450" rIns="90487" bIns="44450" anchor="ctr">
                    <a:spAutoFit/>
                  </a:bodyPr>
                  <a:lstStyle/>
                  <a:p>
                    <a:pPr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kern="1200" dirty="0">
                      <a:solidFill>
                        <a:srgbClr val="FFFFFF"/>
                      </a:solidFill>
                      <a:latin typeface="Helvetica" pitchFamily="34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2" name="Text Box 1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-1310844" y="6079220"/>
                    <a:ext cx="12909060" cy="380663"/>
                  </a:xfrm>
                  <a:prstGeom prst="rect">
                    <a:avLst/>
                  </a:prstGeom>
                  <a:solidFill>
                    <a:schemeClr val="tx1"/>
                  </a:solidFill>
                  <a:ln w="12700">
                    <a:noFill/>
                    <a:miter lim="800000"/>
                    <a:headEnd/>
                    <a:tailEnd/>
                  </a:ln>
                </p:spPr>
                <p:txBody>
                  <a:bodyPr wrap="square">
                    <a:spAutoFit/>
                  </a:bodyPr>
                  <a:lstStyle/>
                  <a:p>
                    <a:pPr algn="l" rtl="0" eaLnBrk="0" fontAlgn="base" hangingPunct="0">
                      <a:spcBef>
                        <a:spcPts val="1800"/>
                      </a:spcBef>
                      <a:spcAft>
                        <a:spcPct val="0"/>
                      </a:spcAft>
                    </a:pPr>
                    <a:r>
                      <a:rPr lang="en-US" sz="1100" kern="1200" dirty="0" smtClean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rPr>
                      <a:t>    Adam Coates       Quoc Le       Honglak Lee     Andrew Saxe   Andrew Maas Chris Manning Jiquan Ngiam  Richard Socher     Will Zou </a:t>
                    </a:r>
                    <a:endParaRPr lang="en-US" sz="1100" kern="1200" dirty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endParaRPr>
                  </a:p>
                </p:txBody>
              </p:sp>
              <p:pic>
                <p:nvPicPr>
                  <p:cNvPr id="63" name="Picture 9" descr="honglak"/>
                  <p:cNvPicPr>
                    <a:picLocks noChangeAspect="1" noChangeArrowheads="1"/>
                  </p:cNvPicPr>
                  <p:nvPr/>
                </p:nvPicPr>
                <p:blipFill>
                  <a:blip r:embed="rId16" cstate="print"/>
                  <a:srcRect l="11301" r="11301"/>
                  <a:stretch>
                    <a:fillRect/>
                  </a:stretch>
                </p:blipFill>
                <p:spPr bwMode="auto">
                  <a:xfrm>
                    <a:off x="1793810" y="4648885"/>
                    <a:ext cx="1181454" cy="1371600"/>
                  </a:xfrm>
                  <a:prstGeom prst="rect">
                    <a:avLst/>
                  </a:prstGeom>
                  <a:solidFill>
                    <a:srgbClr val="FFFFFF">
                      <a:shade val="85000"/>
                    </a:srgbClr>
                  </a:solidFill>
                  <a:ln w="88900" cap="sq">
                    <a:noFill/>
                    <a:miter lim="800000"/>
                  </a:ln>
                  <a:effectLst>
                    <a:outerShdw blurRad="55000" dist="18000" dir="5400000" algn="tl" rotWithShape="0">
                      <a:srgbClr val="000000">
                        <a:alpha val="40000"/>
                      </a:srgbClr>
                    </a:outerShdw>
                  </a:effectLst>
                  <a:scene3d>
                    <a:camera prst="orthographicFront"/>
                    <a:lightRig rig="twoPt" dir="t">
                      <a:rot lat="0" lon="0" rev="7200000"/>
                    </a:lightRig>
                  </a:scene3d>
                  <a:sp3d>
                    <a:bevelT w="25400" h="19050"/>
                    <a:contourClr>
                      <a:srgbClr val="FFFFFF"/>
                    </a:contourClr>
                  </a:sp3d>
                </p:spPr>
              </p:pic>
              <p:pic>
                <p:nvPicPr>
                  <p:cNvPr id="64" name="Picture 15" descr="quoc"/>
                  <p:cNvPicPr>
                    <a:picLocks noChangeAspect="1" noChangeArrowheads="1"/>
                  </p:cNvPicPr>
                  <p:nvPr/>
                </p:nvPicPr>
                <p:blipFill>
                  <a:blip r:embed="rId17" cstate="print"/>
                  <a:srcRect l="1705" r="4264"/>
                  <a:stretch>
                    <a:fillRect/>
                  </a:stretch>
                </p:blipFill>
                <p:spPr bwMode="auto">
                  <a:xfrm>
                    <a:off x="402520" y="4643227"/>
                    <a:ext cx="1266930" cy="1371600"/>
                  </a:xfrm>
                  <a:prstGeom prst="rect">
                    <a:avLst/>
                  </a:prstGeom>
                  <a:solidFill>
                    <a:srgbClr val="FFFFFF">
                      <a:shade val="85000"/>
                    </a:srgbClr>
                  </a:solidFill>
                  <a:ln w="88900" cap="sq">
                    <a:noFill/>
                    <a:miter lim="800000"/>
                  </a:ln>
                  <a:effectLst>
                    <a:outerShdw blurRad="55000" dist="18000" dir="5400000" algn="tl" rotWithShape="0">
                      <a:srgbClr val="000000">
                        <a:alpha val="40000"/>
                      </a:srgbClr>
                    </a:outerShdw>
                  </a:effectLst>
                  <a:scene3d>
                    <a:camera prst="orthographicFront"/>
                    <a:lightRig rig="twoPt" dir="t">
                      <a:rot lat="0" lon="0" rev="7200000"/>
                    </a:lightRig>
                  </a:scene3d>
                  <a:sp3d>
                    <a:bevelT w="25400" h="19050"/>
                    <a:contourClr>
                      <a:srgbClr val="FFFFFF"/>
                    </a:contourClr>
                  </a:sp3d>
                </p:spPr>
              </p:pic>
              <p:pic>
                <p:nvPicPr>
                  <p:cNvPr id="65" name="Picture 3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4253" r="8954"/>
                  <a:stretch/>
                </p:blipFill>
                <p:spPr bwMode="auto">
                  <a:xfrm>
                    <a:off x="4659678" y="4627991"/>
                    <a:ext cx="1180648" cy="1371600"/>
                  </a:xfrm>
                  <a:prstGeom prst="rect">
                    <a:avLst/>
                  </a:prstGeom>
                  <a:solidFill>
                    <a:srgbClr val="FFFFFF">
                      <a:shade val="85000"/>
                    </a:srgbClr>
                  </a:solidFill>
                  <a:ln w="88900" cap="sq">
                    <a:noFill/>
                    <a:miter lim="800000"/>
                  </a:ln>
                  <a:effectLst>
                    <a:outerShdw blurRad="55000" dist="18000" dir="5400000" algn="tl" rotWithShape="0">
                      <a:srgbClr val="000000">
                        <a:alpha val="40000"/>
                      </a:srgbClr>
                    </a:outerShdw>
                  </a:effectLst>
                  <a:scene3d>
                    <a:camera prst="orthographicFront"/>
                    <a:lightRig rig="twoPt" dir="t">
                      <a:rot lat="0" lon="0" rev="7200000"/>
                    </a:lightRig>
                  </a:scene3d>
                  <a:sp3d>
                    <a:bevelT w="25400" h="19050"/>
                    <a:contourClr>
                      <a:srgbClr val="FFFFFF"/>
                    </a:contourClr>
                  </a:sp3d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66" name="Picture 4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9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9258" t="4155" r="29433" b="66507"/>
                  <a:stretch/>
                </p:blipFill>
                <p:spPr bwMode="auto">
                  <a:xfrm>
                    <a:off x="3097516" y="4629029"/>
                    <a:ext cx="1364789" cy="1371600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pic>
              <p:pic>
                <p:nvPicPr>
                  <p:cNvPr id="67" name="Picture 1"/>
                  <p:cNvPicPr>
                    <a:picLocks noChangeAspect="1" noChangeArrowheads="1"/>
                  </p:cNvPicPr>
                  <p:nvPr/>
                </p:nvPicPr>
                <p:blipFill>
                  <a:blip r:embed="rId20" cstate="print"/>
                  <a:srcRect/>
                  <a:stretch>
                    <a:fillRect/>
                  </a:stretch>
                </p:blipFill>
                <p:spPr bwMode="auto">
                  <a:xfrm>
                    <a:off x="7384260" y="4619555"/>
                    <a:ext cx="1112108" cy="1371600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  <p:pic>
                <p:nvPicPr>
                  <p:cNvPr id="68" name="Picture 2"/>
                  <p:cNvPicPr>
                    <a:picLocks noChangeAspect="1" noChangeArrowheads="1"/>
                  </p:cNvPicPr>
                  <p:nvPr/>
                </p:nvPicPr>
                <p:blipFill>
                  <a:blip r:embed="rId21" cstate="print"/>
                  <a:srcRect/>
                  <a:stretch>
                    <a:fillRect/>
                  </a:stretch>
                </p:blipFill>
                <p:spPr bwMode="auto">
                  <a:xfrm>
                    <a:off x="8727115" y="4619555"/>
                    <a:ext cx="1168869" cy="1371600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</p:grpSp>
            <p:pic>
              <p:nvPicPr>
                <p:cNvPr id="55" name="Picture 2" descr="http://www-nlp.stanford.edu/~manning/images/chrism2.jpg"/>
                <p:cNvPicPr>
                  <a:picLocks noChangeAspect="1" noChangeArrowheads="1"/>
                </p:cNvPicPr>
                <p:nvPr/>
              </p:nvPicPr>
              <p:blipFill>
                <a:blip r:embed="rId22" cstate="print"/>
                <a:srcRect/>
                <a:stretch>
                  <a:fillRect/>
                </a:stretch>
              </p:blipFill>
              <p:spPr bwMode="auto">
                <a:xfrm>
                  <a:off x="5374396" y="4949890"/>
                  <a:ext cx="925829" cy="1234440"/>
                </a:xfrm>
                <a:prstGeom prst="rect">
                  <a:avLst/>
                </a:prstGeom>
                <a:noFill/>
              </p:spPr>
            </p:pic>
          </p:grpSp>
          <p:pic>
            <p:nvPicPr>
              <p:cNvPr id="53" name="Picture 2" descr="will_photo"/>
              <p:cNvPicPr>
                <a:picLocks noChangeAspect="1" noChangeArrowheads="1"/>
              </p:cNvPicPr>
              <p:nvPr/>
            </p:nvPicPr>
            <p:blipFill>
              <a:blip r:embed="rId2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58125" y="5196990"/>
                <a:ext cx="912360" cy="108813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" name="Picture 4" descr="http://www.stanford.edu/~acoates/adam3.png"/>
            <p:cNvPicPr>
              <a:picLocks noChangeAspect="1" noChangeArrowheads="1"/>
            </p:cNvPicPr>
            <p:nvPr/>
          </p:nvPicPr>
          <p:blipFill rotWithShape="1"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279" t="11506" r="23115" b="33870"/>
            <a:stretch/>
          </p:blipFill>
          <p:spPr bwMode="auto">
            <a:xfrm>
              <a:off x="-795502" y="5221239"/>
              <a:ext cx="869892" cy="10881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1" name="TextBox 70"/>
          <p:cNvSpPr txBox="1"/>
          <p:nvPr/>
        </p:nvSpPr>
        <p:spPr>
          <a:xfrm>
            <a:off x="0" y="4287261"/>
            <a:ext cx="7649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Bef>
                <a:spcPts val="0"/>
              </a:spcBef>
            </a:pPr>
            <a:r>
              <a:rPr lang="en-US" sz="1200" dirty="0" smtClean="0">
                <a:solidFill>
                  <a:schemeClr val="bg1"/>
                </a:solidFill>
                <a:latin typeface="+mn-lt"/>
              </a:rPr>
              <a:t>Stanford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53109" y="5593031"/>
            <a:ext cx="6783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Bef>
                <a:spcPts val="0"/>
              </a:spcBef>
            </a:pPr>
            <a:r>
              <a:rPr lang="en-US" sz="1200" dirty="0" smtClean="0">
                <a:solidFill>
                  <a:schemeClr val="bg1"/>
                </a:solidFill>
                <a:latin typeface="+mn-lt"/>
              </a:rPr>
              <a:t>Google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347450" y="5171541"/>
            <a:ext cx="8705441" cy="1675504"/>
            <a:chOff x="347450" y="5171541"/>
            <a:chExt cx="8705441" cy="1675504"/>
          </a:xfrm>
        </p:grpSpPr>
        <p:grpSp>
          <p:nvGrpSpPr>
            <p:cNvPr id="7" name="Group 6"/>
            <p:cNvGrpSpPr/>
            <p:nvPr/>
          </p:nvGrpSpPr>
          <p:grpSpPr>
            <a:xfrm>
              <a:off x="347450" y="5171541"/>
              <a:ext cx="8705441" cy="1675504"/>
              <a:chOff x="347450" y="5171541"/>
              <a:chExt cx="8705441" cy="1675504"/>
            </a:xfrm>
          </p:grpSpPr>
          <p:sp>
            <p:nvSpPr>
              <p:cNvPr id="44" name="Rectangle 43"/>
              <p:cNvSpPr/>
              <p:nvPr/>
            </p:nvSpPr>
            <p:spPr>
              <a:xfrm>
                <a:off x="347450" y="6246881"/>
                <a:ext cx="8705441" cy="6001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l">
                  <a:spcBef>
                    <a:spcPts val="0"/>
                  </a:spcBef>
                </a:pPr>
                <a:r>
                  <a:rPr lang="en-US" sz="1100" dirty="0" smtClean="0">
                    <a:solidFill>
                      <a:schemeClr val="bg1"/>
                    </a:solidFill>
                  </a:rPr>
                  <a:t>            Kai Chen     Greg Corrado     Jeff Dean   Matthieu Devin  Andrea </a:t>
                </a:r>
                <a:r>
                  <a:rPr lang="en-US" sz="1100" dirty="0" err="1" smtClean="0">
                    <a:solidFill>
                      <a:schemeClr val="bg1"/>
                    </a:solidFill>
                  </a:rPr>
                  <a:t>Frome</a:t>
                </a:r>
                <a:r>
                  <a:rPr lang="en-US" sz="1100" dirty="0" smtClean="0">
                    <a:solidFill>
                      <a:schemeClr val="bg1"/>
                    </a:solidFill>
                  </a:rPr>
                  <a:t>   </a:t>
                </a:r>
                <a:r>
                  <a:rPr lang="en-US" sz="1100" dirty="0" err="1" smtClean="0">
                    <a:solidFill>
                      <a:schemeClr val="bg1"/>
                    </a:solidFill>
                  </a:rPr>
                  <a:t>Rajat</a:t>
                </a:r>
                <a:r>
                  <a:rPr lang="en-US" sz="1100" dirty="0" smtClean="0">
                    <a:solidFill>
                      <a:schemeClr val="bg1"/>
                    </a:solidFill>
                  </a:rPr>
                  <a:t> </a:t>
                </a:r>
                <a:r>
                  <a:rPr lang="en-US" sz="1100" dirty="0" err="1" smtClean="0">
                    <a:solidFill>
                      <a:schemeClr val="bg1"/>
                    </a:solidFill>
                  </a:rPr>
                  <a:t>Monga</a:t>
                </a:r>
                <a:r>
                  <a:rPr lang="en-US" sz="1100" dirty="0" smtClean="0">
                    <a:solidFill>
                      <a:schemeClr val="bg1"/>
                    </a:solidFill>
                  </a:rPr>
                  <a:t>   </a:t>
                </a:r>
                <a:r>
                  <a:rPr lang="en-US" sz="1100" dirty="0" err="1" smtClean="0">
                    <a:solidFill>
                      <a:schemeClr val="bg1"/>
                    </a:solidFill>
                  </a:rPr>
                  <a:t>Marc’Aurelio</a:t>
                </a:r>
                <a:r>
                  <a:rPr lang="en-US" sz="1100" dirty="0" smtClean="0">
                    <a:solidFill>
                      <a:schemeClr val="bg1"/>
                    </a:solidFill>
                  </a:rPr>
                  <a:t>     Paul Tucker      Kay Le             </a:t>
                </a:r>
              </a:p>
              <a:p>
                <a:pPr algn="l">
                  <a:spcBef>
                    <a:spcPts val="0"/>
                  </a:spcBef>
                </a:pPr>
                <a:r>
                  <a:rPr lang="en-US" sz="1100" dirty="0" smtClean="0">
                    <a:solidFill>
                      <a:schemeClr val="bg1"/>
                    </a:solidFill>
                  </a:rPr>
                  <a:t>                                                                                                                                                            </a:t>
                </a:r>
                <a:r>
                  <a:rPr lang="en-US" sz="1100" dirty="0" err="1" smtClean="0">
                    <a:solidFill>
                      <a:schemeClr val="bg1"/>
                    </a:solidFill>
                  </a:rPr>
                  <a:t>Ranzato</a:t>
                </a:r>
                <a:r>
                  <a:rPr lang="en-US" sz="1100" dirty="0" smtClean="0">
                    <a:solidFill>
                      <a:schemeClr val="bg1"/>
                    </a:solidFill>
                  </a:rPr>
                  <a:t/>
                </a:r>
                <a:br>
                  <a:rPr lang="en-US" sz="1100" dirty="0" smtClean="0">
                    <a:solidFill>
                      <a:schemeClr val="bg1"/>
                    </a:solidFill>
                  </a:rPr>
                </a:br>
                <a:endParaRPr lang="en-US" sz="1100" dirty="0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45" name="Group 44"/>
              <p:cNvGrpSpPr/>
              <p:nvPr/>
            </p:nvGrpSpPr>
            <p:grpSpPr>
              <a:xfrm>
                <a:off x="809929" y="5171541"/>
                <a:ext cx="8102249" cy="1034102"/>
                <a:chOff x="1182889" y="1182155"/>
                <a:chExt cx="10531706" cy="1344177"/>
              </a:xfrm>
            </p:grpSpPr>
            <p:pic>
              <p:nvPicPr>
                <p:cNvPr id="46" name="Picture 5"/>
                <p:cNvPicPr>
                  <a:picLocks noChangeAspect="1" noChangeArrowheads="1"/>
                </p:cNvPicPr>
                <p:nvPr/>
              </p:nvPicPr>
              <p:blipFill>
                <a:blip r:embed="rId2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171272" y="1182155"/>
                  <a:ext cx="1089422" cy="134168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 cap="flat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47" name="Picture 7"/>
                <p:cNvPicPr>
                  <a:picLocks noChangeAspect="1" noChangeArrowheads="1"/>
                </p:cNvPicPr>
                <p:nvPr/>
              </p:nvPicPr>
              <p:blipFill>
                <a:blip r:embed="rId2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868" t="3105" r="1720" b="3726"/>
                <a:stretch>
                  <a:fillRect/>
                </a:stretch>
              </p:blipFill>
              <p:spPr bwMode="auto">
                <a:xfrm>
                  <a:off x="8329801" y="1182155"/>
                  <a:ext cx="1089422" cy="133945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 cap="flat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48" name="Picture 8"/>
                <p:cNvPicPr>
                  <a:picLocks noChangeAspect="1" noChangeArrowheads="1"/>
                </p:cNvPicPr>
                <p:nvPr/>
              </p:nvPicPr>
              <p:blipFill>
                <a:blip r:embed="rId2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1933" b="1349"/>
                <a:stretch>
                  <a:fillRect/>
                </a:stretch>
              </p:blipFill>
              <p:spPr bwMode="auto">
                <a:xfrm>
                  <a:off x="10634103" y="1182155"/>
                  <a:ext cx="1080492" cy="133945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 cap="flat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57" name="Picture 9"/>
                <p:cNvPicPr>
                  <a:picLocks noChangeAspect="1" noChangeArrowheads="1"/>
                </p:cNvPicPr>
                <p:nvPr/>
              </p:nvPicPr>
              <p:blipFill>
                <a:blip r:embed="rId2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496660" y="1184646"/>
                  <a:ext cx="1089422" cy="134168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 cap="flat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58" name="Picture 10"/>
                <p:cNvPicPr>
                  <a:picLocks noChangeAspect="1" noChangeArrowheads="1"/>
                </p:cNvPicPr>
                <p:nvPr/>
              </p:nvPicPr>
              <p:blipFill>
                <a:blip r:embed="rId2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648810" y="1184646"/>
                  <a:ext cx="1090538" cy="133945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 cap="flat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59" name="Picture 11"/>
                <p:cNvPicPr>
                  <a:picLocks noChangeAspect="1" noChangeArrowheads="1"/>
                </p:cNvPicPr>
                <p:nvPr/>
              </p:nvPicPr>
              <p:blipFill>
                <a:blip r:embed="rId3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902" t="2580" r="19951" b="2567"/>
                <a:stretch>
                  <a:fillRect/>
                </a:stretch>
              </p:blipFill>
              <p:spPr bwMode="auto">
                <a:xfrm>
                  <a:off x="2344510" y="1184646"/>
                  <a:ext cx="1089422" cy="133945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 cap="flat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60" name="Picture 13"/>
                <p:cNvPicPr>
                  <a:picLocks noChangeAspect="1" noChangeArrowheads="1"/>
                </p:cNvPicPr>
                <p:nvPr/>
              </p:nvPicPr>
              <p:blipFill>
                <a:blip r:embed="rId3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182889" y="1184646"/>
                  <a:ext cx="1080492" cy="13361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 cap="flat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61" name="Picture 14"/>
                <p:cNvPicPr>
                  <a:picLocks noChangeAspect="1" noChangeArrowheads="1"/>
                </p:cNvPicPr>
                <p:nvPr/>
              </p:nvPicPr>
              <p:blipFill>
                <a:blip r:embed="rId3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481954" y="1182155"/>
                  <a:ext cx="1081610" cy="133945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 cap="flat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106"/>
            <a:stretch/>
          </p:blipFill>
          <p:spPr>
            <a:xfrm>
              <a:off x="4418379" y="5176533"/>
              <a:ext cx="861351" cy="1032186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0" name="Rectangle 11"/>
          <p:cNvSpPr>
            <a:spLocks noChangeArrowheads="1"/>
          </p:cNvSpPr>
          <p:nvPr/>
        </p:nvSpPr>
        <p:spPr bwMode="auto">
          <a:xfrm>
            <a:off x="1025525" y="527050"/>
            <a:ext cx="7748588" cy="147638"/>
          </a:xfrm>
          <a:prstGeom prst="rect">
            <a:avLst/>
          </a:prstGeom>
          <a:solidFill>
            <a:schemeClr val="tx1"/>
          </a:solidFill>
          <a:ln w="12700" algn="ctr">
            <a:noFill/>
            <a:miter lim="800000"/>
            <a:headEnd/>
            <a:tailEnd/>
          </a:ln>
        </p:spPr>
        <p:txBody>
          <a:bodyPr wrap="none" lIns="90487" tIns="44450" rIns="90487" bIns="44450" anchor="ctr"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 dirty="0">
              <a:solidFill>
                <a:srgbClr val="FFFFFF"/>
              </a:solidFill>
              <a:latin typeface="Helvetica" pitchFamily="34" charset="0"/>
              <a:ea typeface="+mn-ea"/>
              <a:cs typeface="+mn-cs"/>
            </a:endParaRPr>
          </a:p>
        </p:txBody>
      </p:sp>
      <p:sp>
        <p:nvSpPr>
          <p:cNvPr id="6147" name="Text Box 6"/>
          <p:cNvSpPr txBox="1">
            <a:spLocks noChangeArrowheads="1"/>
          </p:cNvSpPr>
          <p:nvPr/>
        </p:nvSpPr>
        <p:spPr bwMode="auto">
          <a:xfrm>
            <a:off x="232235" y="1547155"/>
            <a:ext cx="8699500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en-US" sz="7200" b="1" dirty="0" smtClean="0">
                <a:solidFill>
                  <a:srgbClr val="FFFFFF"/>
                </a:solidFill>
                <a:latin typeface="Pristina" pitchFamily="66" charset="0"/>
              </a:rPr>
              <a:t>Advanced Topics</a:t>
            </a:r>
            <a:endParaRPr lang="en-US" sz="7200" b="1" kern="1200" dirty="0">
              <a:solidFill>
                <a:srgbClr val="FFFFFF"/>
              </a:solidFill>
              <a:latin typeface="Pristina" pitchFamily="66" charset="0"/>
              <a:ea typeface="+mn-ea"/>
              <a:cs typeface="+mn-cs"/>
            </a:endParaRPr>
          </a:p>
        </p:txBody>
      </p:sp>
      <p:sp>
        <p:nvSpPr>
          <p:cNvPr id="6149" name="Text Box 10"/>
          <p:cNvSpPr txBox="1">
            <a:spLocks noChangeArrowheads="1"/>
          </p:cNvSpPr>
          <p:nvPr/>
        </p:nvSpPr>
        <p:spPr bwMode="auto">
          <a:xfrm>
            <a:off x="1045343" y="3505810"/>
            <a:ext cx="7021512" cy="127727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rtl="0" eaLnBrk="0" fontAlgn="base" hangingPunct="0">
              <a:spcBef>
                <a:spcPts val="600"/>
              </a:spcBef>
              <a:spcAft>
                <a:spcPct val="0"/>
              </a:spcAft>
            </a:pPr>
            <a:r>
              <a:rPr lang="en-US" sz="4400" b="1" kern="1200" dirty="0" smtClean="0">
                <a:solidFill>
                  <a:srgbClr val="FFFFFF"/>
                </a:solidFill>
                <a:latin typeface="Pristina" pitchFamily="66" charset="0"/>
                <a:ea typeface="+mn-ea"/>
                <a:cs typeface="+mn-cs"/>
              </a:rPr>
              <a:t>Andrew Ng</a:t>
            </a:r>
          </a:p>
          <a:p>
            <a:pPr algn="ctr" rtl="0" eaLnBrk="0" fontAlgn="base" hangingPunct="0">
              <a:spcBef>
                <a:spcPts val="600"/>
              </a:spcBef>
              <a:spcAft>
                <a:spcPct val="0"/>
              </a:spcAft>
            </a:pPr>
            <a:r>
              <a:rPr lang="en-US" sz="2800" b="1" dirty="0" smtClean="0">
                <a:solidFill>
                  <a:srgbClr val="FFFFFF"/>
                </a:solidFill>
                <a:latin typeface="Pristina" pitchFamily="66" charset="0"/>
              </a:rPr>
              <a:t>Stanford University &amp; Google</a:t>
            </a:r>
            <a:endParaRPr lang="en-US" sz="1600" kern="1200" dirty="0">
              <a:solidFill>
                <a:srgbClr val="FFFFFF"/>
              </a:solidFill>
              <a:latin typeface="Helvetica" pitchFamily="34" charset="0"/>
              <a:ea typeface="+mn-ea"/>
              <a:cs typeface="+mn-cs"/>
            </a:endParaRPr>
          </a:p>
        </p:txBody>
      </p:sp>
      <p:sp>
        <p:nvSpPr>
          <p:cNvPr id="6148" name="Rectangle 7"/>
          <p:cNvSpPr>
            <a:spLocks noChangeArrowheads="1"/>
          </p:cNvSpPr>
          <p:nvPr/>
        </p:nvSpPr>
        <p:spPr bwMode="auto">
          <a:xfrm>
            <a:off x="1333501" y="4152900"/>
            <a:ext cx="4424195" cy="4353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 dirty="0">
              <a:solidFill>
                <a:srgbClr val="FFFFFF"/>
              </a:solidFill>
              <a:latin typeface="Helvetica" pitchFamily="34" charset="0"/>
              <a:ea typeface="+mn-ea"/>
              <a:cs typeface="+mn-cs"/>
            </a:endParaRPr>
          </a:p>
        </p:txBody>
      </p:sp>
      <p:pic>
        <p:nvPicPr>
          <p:cNvPr id="2171905" name="Picture 1" descr="C:\Users\ang\Desktop\edges.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1495990" y="3505810"/>
            <a:ext cx="1085850" cy="561975"/>
          </a:xfrm>
          <a:prstGeom prst="rect">
            <a:avLst/>
          </a:prstGeom>
          <a:noFill/>
        </p:spPr>
      </p:pic>
      <p:sp>
        <p:nvSpPr>
          <p:cNvPr id="20" name="Rectangle 19"/>
          <p:cNvSpPr/>
          <p:nvPr/>
        </p:nvSpPr>
        <p:spPr bwMode="auto">
          <a:xfrm>
            <a:off x="8182070" y="6501400"/>
            <a:ext cx="961930" cy="3566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487" tIns="44450" rIns="90487" bIns="4445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Helvetica" pitchFamily="34" charset="0"/>
            </a:endParaRPr>
          </a:p>
        </p:txBody>
      </p:sp>
      <p:pic>
        <p:nvPicPr>
          <p:cNvPr id="21" name="Picture 2" descr="C:\Users\ang\Desktop\iStock_000005809739XSmall-1_0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372625" y="5215660"/>
            <a:ext cx="1647087" cy="164234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65191040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844550" y="1931988"/>
            <a:ext cx="7772400" cy="2360612"/>
          </a:xfrm>
        </p:spPr>
        <p:txBody>
          <a:bodyPr/>
          <a:lstStyle/>
          <a:p>
            <a:pPr eaLnBrk="1" hangingPunct="1"/>
            <a:r>
              <a:rPr lang="en-US" sz="6000" dirty="0" smtClean="0">
                <a:solidFill>
                  <a:srgbClr val="0070C0"/>
                </a:solidFill>
              </a:rPr>
              <a:t>Language: </a:t>
            </a:r>
            <a:br>
              <a:rPr lang="en-US" sz="6000" dirty="0" smtClean="0">
                <a:solidFill>
                  <a:srgbClr val="0070C0"/>
                </a:solidFill>
              </a:rPr>
            </a:br>
            <a:r>
              <a:rPr lang="en-US" sz="6000" dirty="0" smtClean="0">
                <a:solidFill>
                  <a:srgbClr val="0070C0"/>
                </a:solidFill>
              </a:rPr>
              <a:t>Learning Recursive Representations</a:t>
            </a:r>
          </a:p>
        </p:txBody>
      </p:sp>
      <p:sp>
        <p:nvSpPr>
          <p:cNvPr id="95235" name="Rectangle 3"/>
          <p:cNvSpPr>
            <a:spLocks noChangeArrowheads="1"/>
          </p:cNvSpPr>
          <p:nvPr/>
        </p:nvSpPr>
        <p:spPr bwMode="auto">
          <a:xfrm>
            <a:off x="0" y="5867400"/>
            <a:ext cx="9144000" cy="990600"/>
          </a:xfrm>
          <a:prstGeom prst="rect">
            <a:avLst/>
          </a:prstGeom>
          <a:solidFill>
            <a:schemeClr val="tx1"/>
          </a:solidFill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95236" name="Rectangle 4"/>
          <p:cNvSpPr>
            <a:spLocks noChangeArrowheads="1"/>
          </p:cNvSpPr>
          <p:nvPr/>
        </p:nvSpPr>
        <p:spPr bwMode="auto">
          <a:xfrm>
            <a:off x="0" y="381000"/>
            <a:ext cx="9144000" cy="990600"/>
          </a:xfrm>
          <a:prstGeom prst="rect">
            <a:avLst/>
          </a:prstGeom>
          <a:solidFill>
            <a:schemeClr val="tx1"/>
          </a:solidFill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5550" y="215900"/>
            <a:ext cx="6887280" cy="304800"/>
          </a:xfrm>
        </p:spPr>
        <p:txBody>
          <a:bodyPr/>
          <a:lstStyle/>
          <a:p>
            <a:r>
              <a:rPr lang="en-US" dirty="0" smtClean="0"/>
              <a:t>Feature representations of words</a:t>
            </a:r>
            <a:endParaRPr lang="en-US" dirty="0"/>
          </a:p>
        </p:txBody>
      </p:sp>
      <p:grpSp>
        <p:nvGrpSpPr>
          <p:cNvPr id="3" name="Group 4"/>
          <p:cNvGrpSpPr/>
          <p:nvPr/>
        </p:nvGrpSpPr>
        <p:grpSpPr>
          <a:xfrm>
            <a:off x="7221945" y="2383095"/>
            <a:ext cx="422455" cy="1958655"/>
            <a:chOff x="5186479" y="3160165"/>
            <a:chExt cx="576075" cy="2649945"/>
          </a:xfrm>
        </p:grpSpPr>
        <p:sp>
          <p:nvSpPr>
            <p:cNvPr id="6" name="Double Bracket 5"/>
            <p:cNvSpPr/>
            <p:nvPr/>
          </p:nvSpPr>
          <p:spPr bwMode="auto">
            <a:xfrm>
              <a:off x="5186479" y="3160165"/>
              <a:ext cx="576075" cy="2649945"/>
            </a:xfrm>
            <a:prstGeom prst="bracketPair">
              <a:avLst/>
            </a:prstGeom>
            <a:noFill/>
            <a:ln w="381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291221" y="3264084"/>
              <a:ext cx="355065" cy="24567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0"/>
                </a:spcBef>
              </a:pPr>
              <a:r>
                <a:rPr lang="en-US" sz="1400" dirty="0" smtClean="0">
                  <a:solidFill>
                    <a:schemeClr val="bg1"/>
                  </a:solidFill>
                </a:rPr>
                <a:t>0</a:t>
              </a:r>
            </a:p>
            <a:p>
              <a:pPr>
                <a:spcBef>
                  <a:spcPts val="0"/>
                </a:spcBef>
              </a:pPr>
              <a:r>
                <a:rPr lang="en-US" sz="1400" dirty="0" smtClean="0">
                  <a:solidFill>
                    <a:schemeClr val="bg1"/>
                  </a:solidFill>
                </a:rPr>
                <a:t>0</a:t>
              </a:r>
            </a:p>
            <a:p>
              <a:pPr>
                <a:spcBef>
                  <a:spcPts val="0"/>
                </a:spcBef>
              </a:pPr>
              <a:r>
                <a:rPr lang="en-US" sz="1400" dirty="0" smtClean="0">
                  <a:solidFill>
                    <a:schemeClr val="bg1"/>
                  </a:solidFill>
                </a:rPr>
                <a:t>0</a:t>
              </a:r>
            </a:p>
            <a:p>
              <a:pPr>
                <a:spcBef>
                  <a:spcPts val="0"/>
                </a:spcBef>
              </a:pPr>
              <a:r>
                <a:rPr lang="en-US" sz="1400" dirty="0" smtClean="0">
                  <a:solidFill>
                    <a:schemeClr val="bg1"/>
                  </a:solidFill>
                </a:rPr>
                <a:t>0</a:t>
              </a:r>
            </a:p>
            <a:p>
              <a:pPr>
                <a:spcBef>
                  <a:spcPts val="0"/>
                </a:spcBef>
              </a:pPr>
              <a:r>
                <a:rPr lang="en-US" sz="1400" dirty="0" smtClean="0">
                  <a:solidFill>
                    <a:schemeClr val="bg1"/>
                  </a:solidFill>
                </a:rPr>
                <a:t>1</a:t>
              </a:r>
            </a:p>
            <a:p>
              <a:pPr>
                <a:spcBef>
                  <a:spcPts val="0"/>
                </a:spcBef>
              </a:pPr>
              <a:r>
                <a:rPr lang="en-US" sz="1400" dirty="0" smtClean="0">
                  <a:solidFill>
                    <a:schemeClr val="bg1"/>
                  </a:solidFill>
                </a:rPr>
                <a:t>0</a:t>
              </a:r>
            </a:p>
            <a:p>
              <a:pPr>
                <a:spcBef>
                  <a:spcPts val="0"/>
                </a:spcBef>
              </a:pPr>
              <a:r>
                <a:rPr lang="en-US" sz="1400" dirty="0" smtClean="0">
                  <a:solidFill>
                    <a:schemeClr val="bg1"/>
                  </a:solidFill>
                </a:rPr>
                <a:t>0</a:t>
              </a:r>
            </a:p>
            <a:p>
              <a:pPr>
                <a:spcBef>
                  <a:spcPts val="0"/>
                </a:spcBef>
              </a:pPr>
              <a:r>
                <a:rPr lang="en-US" sz="1400" dirty="0" smtClean="0">
                  <a:solidFill>
                    <a:schemeClr val="bg1"/>
                  </a:solidFill>
                </a:rPr>
                <a:t>0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616285" y="730877"/>
            <a:ext cx="8794745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Bef>
                <a:spcPts val="0"/>
              </a:spcBef>
            </a:pPr>
            <a:r>
              <a:rPr lang="en-US" dirty="0" smtClean="0">
                <a:solidFill>
                  <a:schemeClr val="bg1"/>
                </a:solidFill>
              </a:rPr>
              <a:t>Imagine taking each word, and computing an n-dimensional feature vector for it. </a:t>
            </a:r>
          </a:p>
          <a:p>
            <a:pPr algn="l">
              <a:spcBef>
                <a:spcPts val="0"/>
              </a:spcBef>
            </a:pPr>
            <a:r>
              <a:rPr lang="en-US" sz="1200" dirty="0" smtClean="0">
                <a:solidFill>
                  <a:schemeClr val="bg1"/>
                </a:solidFill>
              </a:rPr>
              <a:t>[Distributional representations, or Bengio et al., 2003, Collobert &amp; Weston, 2008.]</a:t>
            </a:r>
            <a:r>
              <a:rPr lang="en-US" dirty="0" smtClean="0">
                <a:solidFill>
                  <a:schemeClr val="bg1"/>
                </a:solidFill>
              </a:rPr>
              <a:t>   </a:t>
            </a:r>
          </a:p>
          <a:p>
            <a:pPr algn="l">
              <a:spcBef>
                <a:spcPts val="0"/>
              </a:spcBef>
            </a:pPr>
            <a:endParaRPr lang="en-US" sz="1000" dirty="0" smtClean="0">
              <a:solidFill>
                <a:schemeClr val="bg1"/>
              </a:solidFill>
            </a:endParaRPr>
          </a:p>
          <a:p>
            <a:pPr algn="l">
              <a:spcBef>
                <a:spcPts val="0"/>
              </a:spcBef>
            </a:pPr>
            <a:r>
              <a:rPr lang="en-US" dirty="0" smtClean="0">
                <a:solidFill>
                  <a:schemeClr val="bg1"/>
                </a:solidFill>
              </a:rPr>
              <a:t>2-d embedding example below, but in practice use ~100-d embeddings. </a:t>
            </a:r>
          </a:p>
          <a:p>
            <a:pPr algn="l">
              <a:spcBef>
                <a:spcPts val="0"/>
              </a:spcBef>
            </a:pPr>
            <a:endParaRPr lang="en-US" dirty="0" smtClean="0">
              <a:solidFill>
                <a:schemeClr val="bg1"/>
              </a:solidFill>
            </a:endParaRPr>
          </a:p>
        </p:txBody>
      </p:sp>
      <p:cxnSp>
        <p:nvCxnSpPr>
          <p:cNvPr id="11" name="Straight Arrow Connector 10"/>
          <p:cNvCxnSpPr/>
          <p:nvPr/>
        </p:nvCxnSpPr>
        <p:spPr bwMode="auto">
          <a:xfrm rot="16200000" flipV="1">
            <a:off x="-420650" y="3597339"/>
            <a:ext cx="3110806" cy="38405"/>
          </a:xfrm>
          <a:prstGeom prst="straightConnector1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4" name="Straight Arrow Connector 13"/>
          <p:cNvCxnSpPr/>
          <p:nvPr/>
        </p:nvCxnSpPr>
        <p:spPr bwMode="auto">
          <a:xfrm flipV="1">
            <a:off x="923525" y="4864704"/>
            <a:ext cx="5530320" cy="17139"/>
          </a:xfrm>
          <a:prstGeom prst="straightConnector1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7" name="TextBox 16"/>
          <p:cNvSpPr txBox="1"/>
          <p:nvPr/>
        </p:nvSpPr>
        <p:spPr>
          <a:xfrm>
            <a:off x="232235" y="3021264"/>
            <a:ext cx="4608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Bef>
                <a:spcPts val="0"/>
              </a:spcBef>
            </a:pPr>
            <a:r>
              <a:rPr lang="en-US" dirty="0" smtClean="0">
                <a:solidFill>
                  <a:schemeClr val="bg1"/>
                </a:solidFill>
              </a:rPr>
              <a:t>x</a:t>
            </a:r>
            <a:r>
              <a:rPr lang="en-US" baseline="-25000" dirty="0" smtClean="0">
                <a:solidFill>
                  <a:schemeClr val="bg1"/>
                </a:solidFill>
              </a:rPr>
              <a:t>2</a:t>
            </a:r>
          </a:p>
        </p:txBody>
      </p:sp>
      <p:cxnSp>
        <p:nvCxnSpPr>
          <p:cNvPr id="19" name="Straight Connector 18"/>
          <p:cNvCxnSpPr/>
          <p:nvPr/>
        </p:nvCxnSpPr>
        <p:spPr bwMode="auto">
          <a:xfrm>
            <a:off x="1038740" y="2598809"/>
            <a:ext cx="182880" cy="0"/>
          </a:xfrm>
          <a:prstGeom prst="line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0" name="Straight Connector 19"/>
          <p:cNvCxnSpPr/>
          <p:nvPr/>
        </p:nvCxnSpPr>
        <p:spPr bwMode="auto">
          <a:xfrm>
            <a:off x="1047885" y="4442249"/>
            <a:ext cx="182880" cy="0"/>
          </a:xfrm>
          <a:prstGeom prst="line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1" name="Straight Connector 20"/>
          <p:cNvCxnSpPr/>
          <p:nvPr/>
        </p:nvCxnSpPr>
        <p:spPr bwMode="auto">
          <a:xfrm>
            <a:off x="1038740" y="3981389"/>
            <a:ext cx="182880" cy="0"/>
          </a:xfrm>
          <a:prstGeom prst="line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2" name="Straight Connector 21"/>
          <p:cNvCxnSpPr/>
          <p:nvPr/>
        </p:nvCxnSpPr>
        <p:spPr bwMode="auto">
          <a:xfrm>
            <a:off x="1038740" y="3520529"/>
            <a:ext cx="182880" cy="0"/>
          </a:xfrm>
          <a:prstGeom prst="line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3" name="Straight Connector 22"/>
          <p:cNvCxnSpPr/>
          <p:nvPr/>
        </p:nvCxnSpPr>
        <p:spPr bwMode="auto">
          <a:xfrm>
            <a:off x="1038740" y="3059669"/>
            <a:ext cx="182880" cy="0"/>
          </a:xfrm>
          <a:prstGeom prst="line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4" name="Straight Connector 23"/>
          <p:cNvCxnSpPr/>
          <p:nvPr/>
        </p:nvCxnSpPr>
        <p:spPr bwMode="auto">
          <a:xfrm rot="16200000" flipH="1">
            <a:off x="1522765" y="4870988"/>
            <a:ext cx="182880" cy="1220"/>
          </a:xfrm>
          <a:prstGeom prst="line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6" name="Straight Connector 25"/>
          <p:cNvCxnSpPr/>
          <p:nvPr/>
        </p:nvCxnSpPr>
        <p:spPr bwMode="auto">
          <a:xfrm rot="16200000" flipH="1">
            <a:off x="1983625" y="4870988"/>
            <a:ext cx="182880" cy="1220"/>
          </a:xfrm>
          <a:prstGeom prst="line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7" name="Straight Connector 26"/>
          <p:cNvCxnSpPr/>
          <p:nvPr/>
        </p:nvCxnSpPr>
        <p:spPr bwMode="auto">
          <a:xfrm rot="16200000" flipH="1">
            <a:off x="2444484" y="4870988"/>
            <a:ext cx="182880" cy="1220"/>
          </a:xfrm>
          <a:prstGeom prst="line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8" name="Straight Connector 27"/>
          <p:cNvCxnSpPr/>
          <p:nvPr/>
        </p:nvCxnSpPr>
        <p:spPr bwMode="auto">
          <a:xfrm rot="16200000" flipH="1">
            <a:off x="2905344" y="4870988"/>
            <a:ext cx="182880" cy="1220"/>
          </a:xfrm>
          <a:prstGeom prst="line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9" name="Straight Connector 28"/>
          <p:cNvCxnSpPr/>
          <p:nvPr/>
        </p:nvCxnSpPr>
        <p:spPr bwMode="auto">
          <a:xfrm rot="16200000" flipH="1">
            <a:off x="3366204" y="4870988"/>
            <a:ext cx="182880" cy="1220"/>
          </a:xfrm>
          <a:prstGeom prst="line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0" name="Straight Connector 29"/>
          <p:cNvCxnSpPr/>
          <p:nvPr/>
        </p:nvCxnSpPr>
        <p:spPr bwMode="auto">
          <a:xfrm rot="16200000" flipH="1">
            <a:off x="3827065" y="4870988"/>
            <a:ext cx="182880" cy="1220"/>
          </a:xfrm>
          <a:prstGeom prst="line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1" name="Straight Connector 30"/>
          <p:cNvCxnSpPr/>
          <p:nvPr/>
        </p:nvCxnSpPr>
        <p:spPr bwMode="auto">
          <a:xfrm rot="16200000" flipH="1">
            <a:off x="4289145" y="4870988"/>
            <a:ext cx="182880" cy="1220"/>
          </a:xfrm>
          <a:prstGeom prst="line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2" name="Straight Connector 31"/>
          <p:cNvCxnSpPr/>
          <p:nvPr/>
        </p:nvCxnSpPr>
        <p:spPr bwMode="auto">
          <a:xfrm rot="16200000" flipH="1">
            <a:off x="4748785" y="4870988"/>
            <a:ext cx="182880" cy="1220"/>
          </a:xfrm>
          <a:prstGeom prst="line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3" name="Straight Connector 32"/>
          <p:cNvCxnSpPr/>
          <p:nvPr/>
        </p:nvCxnSpPr>
        <p:spPr bwMode="auto">
          <a:xfrm rot="16200000" flipH="1">
            <a:off x="5209645" y="4870988"/>
            <a:ext cx="182880" cy="1220"/>
          </a:xfrm>
          <a:prstGeom prst="line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4" name="Straight Connector 33"/>
          <p:cNvCxnSpPr/>
          <p:nvPr/>
        </p:nvCxnSpPr>
        <p:spPr bwMode="auto">
          <a:xfrm rot="16200000" flipH="1">
            <a:off x="5670505" y="4870988"/>
            <a:ext cx="182880" cy="1220"/>
          </a:xfrm>
          <a:prstGeom prst="line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6" name="TextBox 35"/>
          <p:cNvSpPr txBox="1"/>
          <p:nvPr/>
        </p:nvSpPr>
        <p:spPr>
          <a:xfrm>
            <a:off x="3688685" y="5210348"/>
            <a:ext cx="4608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Bef>
                <a:spcPts val="0"/>
              </a:spcBef>
            </a:pPr>
            <a:r>
              <a:rPr lang="en-US" dirty="0" smtClean="0">
                <a:solidFill>
                  <a:schemeClr val="bg1"/>
                </a:solidFill>
              </a:rPr>
              <a:t>x</a:t>
            </a:r>
            <a:r>
              <a:rPr lang="en-US" baseline="-25000" dirty="0" smtClean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616285" y="4941514"/>
            <a:ext cx="5506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Bef>
                <a:spcPts val="0"/>
              </a:spcBef>
            </a:pPr>
            <a:r>
              <a:rPr lang="en-US" dirty="0" smtClean="0">
                <a:solidFill>
                  <a:schemeClr val="bg1"/>
                </a:solidFill>
              </a:rPr>
              <a:t>   0        1      2     3     4      5     6     7     8      9     10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720867" y="2389495"/>
            <a:ext cx="327334" cy="23493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0"/>
              </a:spcBef>
              <a:spcAft>
                <a:spcPts val="1400"/>
              </a:spcAft>
            </a:pPr>
            <a:r>
              <a:rPr lang="en-US" sz="2000" dirty="0" smtClean="0">
                <a:solidFill>
                  <a:schemeClr val="bg1"/>
                </a:solidFill>
              </a:rPr>
              <a:t>5</a:t>
            </a:r>
          </a:p>
          <a:p>
            <a:pPr>
              <a:spcBef>
                <a:spcPts val="0"/>
              </a:spcBef>
              <a:spcAft>
                <a:spcPts val="1400"/>
              </a:spcAft>
            </a:pPr>
            <a:r>
              <a:rPr lang="en-US" sz="2000" dirty="0" smtClean="0">
                <a:solidFill>
                  <a:schemeClr val="bg1"/>
                </a:solidFill>
              </a:rPr>
              <a:t>4</a:t>
            </a:r>
          </a:p>
          <a:p>
            <a:pPr>
              <a:spcBef>
                <a:spcPts val="0"/>
              </a:spcBef>
              <a:spcAft>
                <a:spcPts val="1400"/>
              </a:spcAft>
            </a:pPr>
            <a:r>
              <a:rPr lang="en-US" sz="2000" dirty="0" smtClean="0">
                <a:solidFill>
                  <a:schemeClr val="bg1"/>
                </a:solidFill>
              </a:rPr>
              <a:t>3</a:t>
            </a:r>
          </a:p>
          <a:p>
            <a:pPr>
              <a:spcBef>
                <a:spcPts val="0"/>
              </a:spcBef>
              <a:spcAft>
                <a:spcPts val="1400"/>
              </a:spcAft>
            </a:pPr>
            <a:r>
              <a:rPr lang="en-US" sz="2000" dirty="0" smtClean="0">
                <a:solidFill>
                  <a:schemeClr val="bg1"/>
                </a:solidFill>
              </a:rPr>
              <a:t>2</a:t>
            </a:r>
          </a:p>
          <a:p>
            <a:pPr>
              <a:spcBef>
                <a:spcPts val="0"/>
              </a:spcBef>
              <a:spcAft>
                <a:spcPts val="1400"/>
              </a:spcAft>
            </a:pPr>
            <a:r>
              <a:rPr lang="en-US" sz="2000" dirty="0" smtClean="0">
                <a:solidFill>
                  <a:schemeClr val="bg1"/>
                </a:solidFill>
              </a:rPr>
              <a:t>1</a:t>
            </a:r>
          </a:p>
        </p:txBody>
      </p:sp>
      <p:grpSp>
        <p:nvGrpSpPr>
          <p:cNvPr id="4" name="Group 45"/>
          <p:cNvGrpSpPr/>
          <p:nvPr/>
        </p:nvGrpSpPr>
        <p:grpSpPr>
          <a:xfrm>
            <a:off x="8258880" y="2383095"/>
            <a:ext cx="422455" cy="1958655"/>
            <a:chOff x="5186479" y="3160165"/>
            <a:chExt cx="576075" cy="2649945"/>
          </a:xfrm>
        </p:grpSpPr>
        <p:sp>
          <p:nvSpPr>
            <p:cNvPr id="47" name="Double Bracket 46"/>
            <p:cNvSpPr/>
            <p:nvPr/>
          </p:nvSpPr>
          <p:spPr bwMode="auto">
            <a:xfrm>
              <a:off x="5186479" y="3160165"/>
              <a:ext cx="576075" cy="2649945"/>
            </a:xfrm>
            <a:prstGeom prst="bracketPair">
              <a:avLst/>
            </a:prstGeom>
            <a:noFill/>
            <a:ln w="381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5275083" y="3264084"/>
              <a:ext cx="387344" cy="24567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0"/>
                </a:spcBef>
              </a:pPr>
              <a:r>
                <a:rPr lang="en-US" sz="1400" dirty="0" smtClean="0">
                  <a:solidFill>
                    <a:schemeClr val="bg1"/>
                  </a:solidFill>
                </a:rPr>
                <a:t>0</a:t>
              </a:r>
            </a:p>
            <a:p>
              <a:pPr>
                <a:spcBef>
                  <a:spcPts val="0"/>
                </a:spcBef>
              </a:pPr>
              <a:r>
                <a:rPr lang="en-US" sz="1400" dirty="0" smtClean="0">
                  <a:solidFill>
                    <a:schemeClr val="bg1"/>
                  </a:solidFill>
                </a:rPr>
                <a:t>1</a:t>
              </a:r>
            </a:p>
            <a:p>
              <a:pPr>
                <a:spcBef>
                  <a:spcPts val="0"/>
                </a:spcBef>
              </a:pPr>
              <a:r>
                <a:rPr lang="en-US" sz="1400" dirty="0" smtClean="0">
                  <a:solidFill>
                    <a:schemeClr val="bg1"/>
                  </a:solidFill>
                </a:rPr>
                <a:t>0</a:t>
              </a:r>
            </a:p>
            <a:p>
              <a:pPr>
                <a:spcBef>
                  <a:spcPts val="0"/>
                </a:spcBef>
              </a:pPr>
              <a:r>
                <a:rPr lang="en-US" sz="1400" dirty="0" smtClean="0">
                  <a:solidFill>
                    <a:schemeClr val="bg1"/>
                  </a:solidFill>
                </a:rPr>
                <a:t>0</a:t>
              </a:r>
            </a:p>
            <a:p>
              <a:pPr>
                <a:spcBef>
                  <a:spcPts val="0"/>
                </a:spcBef>
              </a:pPr>
              <a:r>
                <a:rPr lang="en-US" sz="1400" dirty="0" smtClean="0">
                  <a:solidFill>
                    <a:schemeClr val="bg1"/>
                  </a:solidFill>
                </a:rPr>
                <a:t>0</a:t>
              </a:r>
            </a:p>
            <a:p>
              <a:pPr>
                <a:spcBef>
                  <a:spcPts val="0"/>
                </a:spcBef>
              </a:pPr>
              <a:r>
                <a:rPr lang="en-US" sz="1400" dirty="0" smtClean="0">
                  <a:solidFill>
                    <a:schemeClr val="bg1"/>
                  </a:solidFill>
                </a:rPr>
                <a:t>0</a:t>
              </a:r>
            </a:p>
            <a:p>
              <a:pPr>
                <a:spcBef>
                  <a:spcPts val="0"/>
                </a:spcBef>
              </a:pPr>
              <a:r>
                <a:rPr lang="en-US" sz="1400" dirty="0" smtClean="0">
                  <a:solidFill>
                    <a:schemeClr val="bg1"/>
                  </a:solidFill>
                </a:rPr>
                <a:t>0</a:t>
              </a:r>
            </a:p>
            <a:p>
              <a:pPr>
                <a:spcBef>
                  <a:spcPts val="0"/>
                </a:spcBef>
              </a:pPr>
              <a:r>
                <a:rPr lang="en-US" sz="1400" dirty="0" smtClean="0">
                  <a:solidFill>
                    <a:schemeClr val="bg1"/>
                  </a:solidFill>
                </a:rPr>
                <a:t>0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</p:grpSp>
      <p:sp>
        <p:nvSpPr>
          <p:cNvPr id="49" name="TextBox 48"/>
          <p:cNvSpPr txBox="1"/>
          <p:nvPr/>
        </p:nvSpPr>
        <p:spPr>
          <a:xfrm>
            <a:off x="6953110" y="4456965"/>
            <a:ext cx="2044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Bef>
                <a:spcPts val="0"/>
              </a:spcBef>
            </a:pPr>
            <a:r>
              <a:rPr lang="en-US" dirty="0" smtClean="0">
                <a:solidFill>
                  <a:schemeClr val="bg1"/>
                </a:solidFill>
              </a:rPr>
              <a:t>Monday      Britain</a:t>
            </a:r>
          </a:p>
        </p:txBody>
      </p:sp>
      <p:grpSp>
        <p:nvGrpSpPr>
          <p:cNvPr id="5" name="Group 69"/>
          <p:cNvGrpSpPr/>
          <p:nvPr/>
        </p:nvGrpSpPr>
        <p:grpSpPr>
          <a:xfrm>
            <a:off x="1936570" y="2598808"/>
            <a:ext cx="1560090" cy="638167"/>
            <a:chOff x="1936570" y="2852924"/>
            <a:chExt cx="1560090" cy="638167"/>
          </a:xfrm>
        </p:grpSpPr>
        <p:sp>
          <p:nvSpPr>
            <p:cNvPr id="40" name="Cross 39"/>
            <p:cNvSpPr/>
            <p:nvPr/>
          </p:nvSpPr>
          <p:spPr bwMode="auto">
            <a:xfrm rot="2722479">
              <a:off x="1936570" y="3178568"/>
              <a:ext cx="274320" cy="274320"/>
            </a:xfrm>
            <a:prstGeom prst="plus">
              <a:avLst>
                <a:gd name="adj" fmla="val 36534"/>
              </a:avLst>
            </a:prstGeom>
            <a:solidFill>
              <a:srgbClr val="FF0000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487" tIns="44450" rIns="90487" bIns="4445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Helvetica" pitchFamily="34" charset="0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2152485" y="3121759"/>
              <a:ext cx="10054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Bef>
                  <a:spcPts val="0"/>
                </a:spcBef>
              </a:pPr>
              <a:r>
                <a:rPr lang="en-US" dirty="0" smtClean="0">
                  <a:solidFill>
                    <a:schemeClr val="bg1"/>
                  </a:solidFill>
                </a:rPr>
                <a:t>Monday</a:t>
              </a:r>
            </a:p>
          </p:txBody>
        </p:sp>
        <p:grpSp>
          <p:nvGrpSpPr>
            <p:cNvPr id="9" name="Group 49"/>
            <p:cNvGrpSpPr/>
            <p:nvPr/>
          </p:nvGrpSpPr>
          <p:grpSpPr>
            <a:xfrm>
              <a:off x="3112610" y="2852924"/>
              <a:ext cx="384050" cy="576074"/>
              <a:chOff x="5186479" y="3160165"/>
              <a:chExt cx="576075" cy="2649945"/>
            </a:xfrm>
          </p:grpSpPr>
          <p:sp>
            <p:nvSpPr>
              <p:cNvPr id="51" name="Double Bracket 50"/>
              <p:cNvSpPr/>
              <p:nvPr/>
            </p:nvSpPr>
            <p:spPr bwMode="auto">
              <a:xfrm>
                <a:off x="5186479" y="3160165"/>
                <a:ext cx="576075" cy="2649945"/>
              </a:xfrm>
              <a:prstGeom prst="bracketPair">
                <a:avLst/>
              </a:prstGeom>
              <a:noFill/>
              <a:ln w="3810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TextBox 51"/>
              <p:cNvSpPr txBox="1"/>
              <p:nvPr/>
            </p:nvSpPr>
            <p:spPr>
              <a:xfrm>
                <a:off x="5275081" y="3264084"/>
                <a:ext cx="387344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spcBef>
                    <a:spcPts val="0"/>
                  </a:spcBef>
                </a:pPr>
                <a:r>
                  <a:rPr lang="en-US" sz="1400" dirty="0" smtClean="0">
                    <a:solidFill>
                      <a:schemeClr val="bg1"/>
                    </a:solidFill>
                  </a:rPr>
                  <a:t>2</a:t>
                </a:r>
              </a:p>
              <a:p>
                <a:pPr>
                  <a:spcBef>
                    <a:spcPts val="0"/>
                  </a:spcBef>
                </a:pPr>
                <a:r>
                  <a:rPr lang="en-US" sz="1400" dirty="0" smtClean="0">
                    <a:solidFill>
                      <a:schemeClr val="bg1"/>
                    </a:solidFill>
                  </a:rPr>
                  <a:t>4</a:t>
                </a:r>
                <a:endParaRPr lang="en-US" sz="1400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10" name="Group 72"/>
          <p:cNvGrpSpPr/>
          <p:nvPr/>
        </p:nvGrpSpPr>
        <p:grpSpPr>
          <a:xfrm>
            <a:off x="5089670" y="3597338"/>
            <a:ext cx="1440985" cy="576074"/>
            <a:chOff x="5089670" y="3851454"/>
            <a:chExt cx="1440985" cy="576074"/>
          </a:xfrm>
        </p:grpSpPr>
        <p:sp>
          <p:nvSpPr>
            <p:cNvPr id="42" name="Cross 41"/>
            <p:cNvSpPr/>
            <p:nvPr/>
          </p:nvSpPr>
          <p:spPr bwMode="auto">
            <a:xfrm rot="2722479">
              <a:off x="5089670" y="4061884"/>
              <a:ext cx="274320" cy="274320"/>
            </a:xfrm>
            <a:prstGeom prst="plus">
              <a:avLst>
                <a:gd name="adj" fmla="val 36534"/>
              </a:avLst>
            </a:prstGeom>
            <a:solidFill>
              <a:srgbClr val="FF0000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487" tIns="44450" rIns="90487" bIns="4445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Helvetica" pitchFamily="34" charset="0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5340100" y="4005074"/>
              <a:ext cx="8386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Bef>
                  <a:spcPts val="0"/>
                </a:spcBef>
              </a:pPr>
              <a:r>
                <a:rPr lang="en-US" dirty="0" smtClean="0">
                  <a:solidFill>
                    <a:schemeClr val="bg1"/>
                  </a:solidFill>
                </a:rPr>
                <a:t>Britain</a:t>
              </a:r>
            </a:p>
          </p:txBody>
        </p:sp>
        <p:grpSp>
          <p:nvGrpSpPr>
            <p:cNvPr id="12" name="Group 52"/>
            <p:cNvGrpSpPr/>
            <p:nvPr/>
          </p:nvGrpSpPr>
          <p:grpSpPr>
            <a:xfrm>
              <a:off x="6146605" y="3851454"/>
              <a:ext cx="384050" cy="576074"/>
              <a:chOff x="5186479" y="3160165"/>
              <a:chExt cx="576075" cy="2649945"/>
            </a:xfrm>
          </p:grpSpPr>
          <p:sp>
            <p:nvSpPr>
              <p:cNvPr id="54" name="Double Bracket 53"/>
              <p:cNvSpPr/>
              <p:nvPr/>
            </p:nvSpPr>
            <p:spPr bwMode="auto">
              <a:xfrm>
                <a:off x="5186479" y="3160165"/>
                <a:ext cx="576075" cy="2649945"/>
              </a:xfrm>
              <a:prstGeom prst="bracketPair">
                <a:avLst/>
              </a:prstGeom>
              <a:noFill/>
              <a:ln w="3810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TextBox 54"/>
              <p:cNvSpPr txBox="1"/>
              <p:nvPr/>
            </p:nvSpPr>
            <p:spPr>
              <a:xfrm>
                <a:off x="5255713" y="3264084"/>
                <a:ext cx="426080" cy="24068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spcBef>
                    <a:spcPts val="0"/>
                  </a:spcBef>
                </a:pPr>
                <a:r>
                  <a:rPr lang="en-US" sz="1400" dirty="0" smtClean="0">
                    <a:solidFill>
                      <a:schemeClr val="bg1"/>
                    </a:solidFill>
                  </a:rPr>
                  <a:t>9</a:t>
                </a:r>
              </a:p>
              <a:p>
                <a:pPr>
                  <a:spcBef>
                    <a:spcPts val="0"/>
                  </a:spcBef>
                </a:pPr>
                <a:r>
                  <a:rPr lang="en-US" sz="1400" dirty="0" smtClean="0">
                    <a:solidFill>
                      <a:schemeClr val="bg1"/>
                    </a:solidFill>
                  </a:rPr>
                  <a:t>2</a:t>
                </a:r>
                <a:endParaRPr lang="en-US" sz="1400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13" name="Group 70"/>
          <p:cNvGrpSpPr/>
          <p:nvPr/>
        </p:nvGrpSpPr>
        <p:grpSpPr>
          <a:xfrm>
            <a:off x="1978864" y="3193287"/>
            <a:ext cx="1730522" cy="596075"/>
            <a:chOff x="1978864" y="3447403"/>
            <a:chExt cx="1730522" cy="596075"/>
          </a:xfrm>
        </p:grpSpPr>
        <p:sp>
          <p:nvSpPr>
            <p:cNvPr id="44" name="Cross 43"/>
            <p:cNvSpPr/>
            <p:nvPr/>
          </p:nvSpPr>
          <p:spPr bwMode="auto">
            <a:xfrm rot="2722479">
              <a:off x="1978864" y="3447403"/>
              <a:ext cx="274320" cy="274320"/>
            </a:xfrm>
            <a:prstGeom prst="plus">
              <a:avLst>
                <a:gd name="adj" fmla="val 36534"/>
              </a:avLst>
            </a:prstGeom>
            <a:solidFill>
              <a:srgbClr val="FF0000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487" tIns="44450" rIns="90487" bIns="4445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Helvetica" pitchFamily="34" charset="0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2190890" y="3482122"/>
              <a:ext cx="10609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Bef>
                  <a:spcPts val="0"/>
                </a:spcBef>
              </a:pPr>
              <a:r>
                <a:rPr lang="en-US" dirty="0" smtClean="0">
                  <a:solidFill>
                    <a:schemeClr val="bg1"/>
                  </a:solidFill>
                </a:rPr>
                <a:t>Tuesday</a:t>
              </a:r>
            </a:p>
          </p:txBody>
        </p:sp>
        <p:grpSp>
          <p:nvGrpSpPr>
            <p:cNvPr id="15" name="Group 55"/>
            <p:cNvGrpSpPr/>
            <p:nvPr/>
          </p:nvGrpSpPr>
          <p:grpSpPr>
            <a:xfrm>
              <a:off x="3276255" y="3467404"/>
              <a:ext cx="433131" cy="576074"/>
              <a:chOff x="5143922" y="3160165"/>
              <a:chExt cx="649698" cy="2649945"/>
            </a:xfrm>
          </p:grpSpPr>
          <p:sp>
            <p:nvSpPr>
              <p:cNvPr id="57" name="Double Bracket 56"/>
              <p:cNvSpPr/>
              <p:nvPr/>
            </p:nvSpPr>
            <p:spPr bwMode="auto">
              <a:xfrm>
                <a:off x="5186479" y="3160165"/>
                <a:ext cx="576075" cy="2649945"/>
              </a:xfrm>
              <a:prstGeom prst="bracketPair">
                <a:avLst/>
              </a:prstGeom>
              <a:noFill/>
              <a:ln w="3810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TextBox 57"/>
              <p:cNvSpPr txBox="1"/>
              <p:nvPr/>
            </p:nvSpPr>
            <p:spPr>
              <a:xfrm>
                <a:off x="5143922" y="3264084"/>
                <a:ext cx="649698" cy="24068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spcBef>
                    <a:spcPts val="0"/>
                  </a:spcBef>
                </a:pPr>
                <a:r>
                  <a:rPr lang="en-US" sz="1400" dirty="0" smtClean="0">
                    <a:solidFill>
                      <a:schemeClr val="bg1"/>
                    </a:solidFill>
                  </a:rPr>
                  <a:t>2.1</a:t>
                </a:r>
              </a:p>
              <a:p>
                <a:pPr>
                  <a:spcBef>
                    <a:spcPts val="0"/>
                  </a:spcBef>
                </a:pPr>
                <a:r>
                  <a:rPr lang="en-US" sz="1400" dirty="0" smtClean="0">
                    <a:solidFill>
                      <a:schemeClr val="bg1"/>
                    </a:solidFill>
                  </a:rPr>
                  <a:t>3.3</a:t>
                </a:r>
              </a:p>
            </p:txBody>
          </p:sp>
        </p:grpSp>
      </p:grpSp>
      <p:grpSp>
        <p:nvGrpSpPr>
          <p:cNvPr id="16" name="Group 73"/>
          <p:cNvGrpSpPr/>
          <p:nvPr/>
        </p:nvGrpSpPr>
        <p:grpSpPr>
          <a:xfrm>
            <a:off x="5378505" y="4076601"/>
            <a:ext cx="1249659" cy="711291"/>
            <a:chOff x="5378505" y="4330717"/>
            <a:chExt cx="1249659" cy="711291"/>
          </a:xfrm>
        </p:grpSpPr>
        <p:sp>
          <p:nvSpPr>
            <p:cNvPr id="59" name="TextBox 58"/>
            <p:cNvSpPr txBox="1"/>
            <p:nvPr/>
          </p:nvSpPr>
          <p:spPr>
            <a:xfrm>
              <a:off x="5378505" y="4542744"/>
              <a:ext cx="9028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Bef>
                  <a:spcPts val="0"/>
                </a:spcBef>
              </a:pPr>
              <a:r>
                <a:rPr lang="en-US" dirty="0" smtClean="0">
                  <a:solidFill>
                    <a:schemeClr val="bg1"/>
                  </a:solidFill>
                </a:rPr>
                <a:t>France</a:t>
              </a:r>
            </a:p>
          </p:txBody>
        </p:sp>
        <p:sp>
          <p:nvSpPr>
            <p:cNvPr id="60" name="Cross 59"/>
            <p:cNvSpPr/>
            <p:nvPr/>
          </p:nvSpPr>
          <p:spPr bwMode="auto">
            <a:xfrm rot="2722479">
              <a:off x="5379771" y="4330717"/>
              <a:ext cx="274320" cy="274320"/>
            </a:xfrm>
            <a:prstGeom prst="plus">
              <a:avLst>
                <a:gd name="adj" fmla="val 36534"/>
              </a:avLst>
            </a:prstGeom>
            <a:solidFill>
              <a:srgbClr val="FF0000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487" tIns="44450" rIns="90487" bIns="4445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Helvetica" pitchFamily="34" charset="0"/>
              </a:endParaRPr>
            </a:p>
          </p:txBody>
        </p:sp>
        <p:grpSp>
          <p:nvGrpSpPr>
            <p:cNvPr id="18" name="Group 60"/>
            <p:cNvGrpSpPr/>
            <p:nvPr/>
          </p:nvGrpSpPr>
          <p:grpSpPr>
            <a:xfrm>
              <a:off x="6195032" y="4465934"/>
              <a:ext cx="433132" cy="576074"/>
              <a:chOff x="5143905" y="3160165"/>
              <a:chExt cx="649698" cy="2649945"/>
            </a:xfrm>
          </p:grpSpPr>
          <p:sp>
            <p:nvSpPr>
              <p:cNvPr id="62" name="Double Bracket 61"/>
              <p:cNvSpPr/>
              <p:nvPr/>
            </p:nvSpPr>
            <p:spPr bwMode="auto">
              <a:xfrm>
                <a:off x="5186479" y="3160165"/>
                <a:ext cx="576075" cy="2649945"/>
              </a:xfrm>
              <a:prstGeom prst="bracketPair">
                <a:avLst/>
              </a:prstGeom>
              <a:noFill/>
              <a:ln w="3810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TextBox 62"/>
              <p:cNvSpPr txBox="1"/>
              <p:nvPr/>
            </p:nvSpPr>
            <p:spPr>
              <a:xfrm>
                <a:off x="5143905" y="3264084"/>
                <a:ext cx="649698" cy="24068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spcBef>
                    <a:spcPts val="0"/>
                  </a:spcBef>
                </a:pPr>
                <a:r>
                  <a:rPr lang="en-US" sz="1400" dirty="0" smtClean="0">
                    <a:solidFill>
                      <a:schemeClr val="bg1"/>
                    </a:solidFill>
                  </a:rPr>
                  <a:t>9.5</a:t>
                </a:r>
              </a:p>
              <a:p>
                <a:pPr>
                  <a:spcBef>
                    <a:spcPts val="0"/>
                  </a:spcBef>
                </a:pPr>
                <a:r>
                  <a:rPr lang="en-US" sz="1400" dirty="0" smtClean="0">
                    <a:solidFill>
                      <a:schemeClr val="bg1"/>
                    </a:solidFill>
                  </a:rPr>
                  <a:t>1.5</a:t>
                </a:r>
                <a:endParaRPr lang="en-US" sz="1400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25" name="Group 71"/>
          <p:cNvGrpSpPr/>
          <p:nvPr/>
        </p:nvGrpSpPr>
        <p:grpSpPr>
          <a:xfrm>
            <a:off x="4744025" y="2329973"/>
            <a:ext cx="1095340" cy="576074"/>
            <a:chOff x="4744025" y="2584089"/>
            <a:chExt cx="1095340" cy="576074"/>
          </a:xfrm>
        </p:grpSpPr>
        <p:sp>
          <p:nvSpPr>
            <p:cNvPr id="64" name="TextBox 63"/>
            <p:cNvSpPr txBox="1"/>
            <p:nvPr/>
          </p:nvSpPr>
          <p:spPr>
            <a:xfrm>
              <a:off x="5032860" y="2660899"/>
              <a:ext cx="4924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Bef>
                  <a:spcPts val="0"/>
                </a:spcBef>
              </a:pPr>
              <a:r>
                <a:rPr lang="en-US" dirty="0" smtClean="0">
                  <a:solidFill>
                    <a:schemeClr val="bg1"/>
                  </a:solidFill>
                </a:rPr>
                <a:t>On</a:t>
              </a:r>
            </a:p>
          </p:txBody>
        </p:sp>
        <p:sp>
          <p:nvSpPr>
            <p:cNvPr id="65" name="Cross 64"/>
            <p:cNvSpPr/>
            <p:nvPr/>
          </p:nvSpPr>
          <p:spPr bwMode="auto">
            <a:xfrm rot="2722479">
              <a:off x="4744025" y="2717708"/>
              <a:ext cx="274320" cy="274320"/>
            </a:xfrm>
            <a:prstGeom prst="plus">
              <a:avLst>
                <a:gd name="adj" fmla="val 36534"/>
              </a:avLst>
            </a:prstGeom>
            <a:solidFill>
              <a:srgbClr val="FF0000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487" tIns="44450" rIns="90487" bIns="4445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Helvetica" pitchFamily="34" charset="0"/>
              </a:endParaRPr>
            </a:p>
          </p:txBody>
        </p:sp>
        <p:grpSp>
          <p:nvGrpSpPr>
            <p:cNvPr id="35" name="Group 65"/>
            <p:cNvGrpSpPr/>
            <p:nvPr/>
          </p:nvGrpSpPr>
          <p:grpSpPr>
            <a:xfrm>
              <a:off x="5493720" y="2584089"/>
              <a:ext cx="345645" cy="576074"/>
              <a:chOff x="4418383" y="3160165"/>
              <a:chExt cx="576075" cy="2649945"/>
            </a:xfrm>
          </p:grpSpPr>
          <p:sp>
            <p:nvSpPr>
              <p:cNvPr id="67" name="Double Bracket 66"/>
              <p:cNvSpPr/>
              <p:nvPr/>
            </p:nvSpPr>
            <p:spPr bwMode="auto">
              <a:xfrm>
                <a:off x="4418383" y="3160165"/>
                <a:ext cx="576075" cy="2649945"/>
              </a:xfrm>
              <a:prstGeom prst="bracketPair">
                <a:avLst/>
              </a:prstGeom>
              <a:noFill/>
              <a:ln w="3810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TextBox 67"/>
              <p:cNvSpPr txBox="1"/>
              <p:nvPr/>
            </p:nvSpPr>
            <p:spPr>
              <a:xfrm>
                <a:off x="4487619" y="3264084"/>
                <a:ext cx="426078" cy="24068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spcBef>
                    <a:spcPts val="0"/>
                  </a:spcBef>
                </a:pPr>
                <a:r>
                  <a:rPr lang="en-US" sz="1400" dirty="0" smtClean="0">
                    <a:solidFill>
                      <a:schemeClr val="bg1"/>
                    </a:solidFill>
                  </a:rPr>
                  <a:t>8</a:t>
                </a:r>
              </a:p>
              <a:p>
                <a:pPr>
                  <a:spcBef>
                    <a:spcPts val="0"/>
                  </a:spcBef>
                </a:pPr>
                <a:r>
                  <a:rPr lang="en-US" sz="1400" dirty="0" smtClean="0">
                    <a:solidFill>
                      <a:schemeClr val="bg1"/>
                    </a:solidFill>
                  </a:rPr>
                  <a:t>5</a:t>
                </a:r>
                <a:endParaRPr lang="en-US" sz="1400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69" name="TextBox 68"/>
          <p:cNvSpPr txBox="1"/>
          <p:nvPr/>
        </p:nvSpPr>
        <p:spPr>
          <a:xfrm>
            <a:off x="424260" y="7269500"/>
            <a:ext cx="10918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Bef>
                <a:spcPts val="0"/>
              </a:spcBef>
            </a:pPr>
            <a:r>
              <a:rPr lang="en-US" dirty="0" smtClean="0">
                <a:solidFill>
                  <a:schemeClr val="bg1"/>
                </a:solidFill>
              </a:rPr>
              <a:t>E.g., LSA (</a:t>
            </a:r>
            <a:r>
              <a:rPr lang="en-US" dirty="0" err="1" smtClean="0">
                <a:solidFill>
                  <a:schemeClr val="bg1"/>
                </a:solidFill>
              </a:rPr>
              <a:t>Landauer</a:t>
            </a:r>
            <a:r>
              <a:rPr lang="en-US" dirty="0" smtClean="0">
                <a:solidFill>
                  <a:schemeClr val="bg1"/>
                </a:solidFill>
              </a:rPr>
              <a:t> &amp; Dumais, 1997); Distributional clustering (Brown et al., 1992; Pereira  et al., 1993);  </a:t>
            </a:r>
          </a:p>
        </p:txBody>
      </p:sp>
      <p:grpSp>
        <p:nvGrpSpPr>
          <p:cNvPr id="38" name="Group 89"/>
          <p:cNvGrpSpPr/>
          <p:nvPr/>
        </p:nvGrpSpPr>
        <p:grpSpPr>
          <a:xfrm>
            <a:off x="155425" y="5656490"/>
            <a:ext cx="4762842" cy="998529"/>
            <a:chOff x="155425" y="5656490"/>
            <a:chExt cx="4762842" cy="998529"/>
          </a:xfrm>
        </p:grpSpPr>
        <p:grpSp>
          <p:nvGrpSpPr>
            <p:cNvPr id="46" name="Group 75"/>
            <p:cNvGrpSpPr/>
            <p:nvPr/>
          </p:nvGrpSpPr>
          <p:grpSpPr>
            <a:xfrm>
              <a:off x="155425" y="5656490"/>
              <a:ext cx="4762842" cy="998529"/>
              <a:chOff x="3092610" y="2814519"/>
              <a:chExt cx="4762842" cy="998529"/>
            </a:xfrm>
          </p:grpSpPr>
          <p:sp>
            <p:nvSpPr>
              <p:cNvPr id="77" name="TextBox 76"/>
              <p:cNvSpPr txBox="1"/>
              <p:nvPr/>
            </p:nvSpPr>
            <p:spPr>
              <a:xfrm>
                <a:off x="3092610" y="2814519"/>
                <a:ext cx="4762842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>
                  <a:spcBef>
                    <a:spcPts val="0"/>
                  </a:spcBef>
                </a:pPr>
                <a:r>
                  <a:rPr lang="en-US" i="1" dirty="0" smtClean="0">
                    <a:solidFill>
                      <a:schemeClr val="bg1"/>
                    </a:solidFill>
                  </a:rPr>
                  <a:t>                              On    Monday,   Britain ….</a:t>
                </a:r>
              </a:p>
              <a:p>
                <a:pPr algn="l">
                  <a:spcBef>
                    <a:spcPts val="0"/>
                  </a:spcBef>
                </a:pPr>
                <a:endParaRPr lang="en-US" dirty="0" smtClean="0">
                  <a:solidFill>
                    <a:schemeClr val="bg1"/>
                  </a:solidFill>
                </a:endParaRPr>
              </a:p>
              <a:p>
                <a:pPr algn="l">
                  <a:spcBef>
                    <a:spcPts val="0"/>
                  </a:spcBef>
                </a:pPr>
                <a:r>
                  <a:rPr lang="en-US" dirty="0" smtClean="0">
                    <a:solidFill>
                      <a:schemeClr val="bg1"/>
                    </a:solidFill>
                  </a:rPr>
                  <a:t>  Representation: </a:t>
                </a:r>
              </a:p>
            </p:txBody>
          </p:sp>
          <p:grpSp>
            <p:nvGrpSpPr>
              <p:cNvPr id="50" name="Group 65"/>
              <p:cNvGrpSpPr/>
              <p:nvPr/>
            </p:nvGrpSpPr>
            <p:grpSpPr>
              <a:xfrm>
                <a:off x="5128075" y="3236974"/>
                <a:ext cx="345645" cy="576074"/>
                <a:chOff x="3808973" y="6163441"/>
                <a:chExt cx="576075" cy="2649945"/>
              </a:xfrm>
            </p:grpSpPr>
            <p:sp>
              <p:nvSpPr>
                <p:cNvPr id="80" name="Double Bracket 79"/>
                <p:cNvSpPr/>
                <p:nvPr/>
              </p:nvSpPr>
              <p:spPr bwMode="auto">
                <a:xfrm>
                  <a:off x="3808973" y="6163441"/>
                  <a:ext cx="576075" cy="2649945"/>
                </a:xfrm>
                <a:prstGeom prst="bracketPair">
                  <a:avLst/>
                </a:prstGeom>
                <a:noFill/>
                <a:ln w="38100" cap="flat" cmpd="sng" algn="ctr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" name="TextBox 80"/>
                <p:cNvSpPr txBox="1"/>
                <p:nvPr/>
              </p:nvSpPr>
              <p:spPr>
                <a:xfrm>
                  <a:off x="3878210" y="6267360"/>
                  <a:ext cx="426078" cy="240681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>
                    <a:spcBef>
                      <a:spcPts val="0"/>
                    </a:spcBef>
                  </a:pPr>
                  <a:r>
                    <a:rPr lang="en-US" sz="1400" dirty="0" smtClean="0">
                      <a:solidFill>
                        <a:schemeClr val="bg1"/>
                      </a:solidFill>
                    </a:rPr>
                    <a:t>8</a:t>
                  </a:r>
                </a:p>
                <a:p>
                  <a:pPr>
                    <a:spcBef>
                      <a:spcPts val="0"/>
                    </a:spcBef>
                  </a:pPr>
                  <a:r>
                    <a:rPr lang="en-US" sz="1400" dirty="0" smtClean="0">
                      <a:solidFill>
                        <a:schemeClr val="bg1"/>
                      </a:solidFill>
                    </a:rPr>
                    <a:t>5</a:t>
                  </a:r>
                  <a:endParaRPr lang="en-US" sz="1400" dirty="0">
                    <a:solidFill>
                      <a:schemeClr val="bg1"/>
                    </a:solidFill>
                  </a:endParaRPr>
                </a:p>
              </p:txBody>
            </p:sp>
          </p:grpSp>
        </p:grpSp>
        <p:grpSp>
          <p:nvGrpSpPr>
            <p:cNvPr id="53" name="Group 49"/>
            <p:cNvGrpSpPr/>
            <p:nvPr/>
          </p:nvGrpSpPr>
          <p:grpSpPr>
            <a:xfrm>
              <a:off x="3035800" y="6078945"/>
              <a:ext cx="384050" cy="576074"/>
              <a:chOff x="5186479" y="3160165"/>
              <a:chExt cx="576075" cy="2649945"/>
            </a:xfrm>
          </p:grpSpPr>
          <p:sp>
            <p:nvSpPr>
              <p:cNvPr id="86" name="Double Bracket 85"/>
              <p:cNvSpPr/>
              <p:nvPr/>
            </p:nvSpPr>
            <p:spPr bwMode="auto">
              <a:xfrm>
                <a:off x="5186479" y="3160165"/>
                <a:ext cx="576075" cy="2649945"/>
              </a:xfrm>
              <a:prstGeom prst="bracketPair">
                <a:avLst/>
              </a:prstGeom>
              <a:noFill/>
              <a:ln w="3810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TextBox 86"/>
              <p:cNvSpPr txBox="1"/>
              <p:nvPr/>
            </p:nvSpPr>
            <p:spPr>
              <a:xfrm>
                <a:off x="5275081" y="3264084"/>
                <a:ext cx="387344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spcBef>
                    <a:spcPts val="0"/>
                  </a:spcBef>
                </a:pPr>
                <a:r>
                  <a:rPr lang="en-US" sz="1400" dirty="0" smtClean="0">
                    <a:solidFill>
                      <a:schemeClr val="bg1"/>
                    </a:solidFill>
                  </a:rPr>
                  <a:t>2</a:t>
                </a:r>
              </a:p>
              <a:p>
                <a:pPr>
                  <a:spcBef>
                    <a:spcPts val="0"/>
                  </a:spcBef>
                </a:pPr>
                <a:r>
                  <a:rPr lang="en-US" sz="1400" dirty="0" smtClean="0">
                    <a:solidFill>
                      <a:schemeClr val="bg1"/>
                    </a:solidFill>
                  </a:rPr>
                  <a:t>4</a:t>
                </a:r>
                <a:endParaRPr lang="en-US" sz="14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88" name="Double Bracket 87"/>
            <p:cNvSpPr/>
            <p:nvPr/>
          </p:nvSpPr>
          <p:spPr bwMode="auto">
            <a:xfrm>
              <a:off x="3988174" y="6056354"/>
              <a:ext cx="384050" cy="576074"/>
            </a:xfrm>
            <a:prstGeom prst="bracketPair">
              <a:avLst/>
            </a:prstGeom>
            <a:noFill/>
            <a:ln w="381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4034330" y="6078945"/>
              <a:ext cx="28405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0"/>
                </a:spcBef>
              </a:pPr>
              <a:r>
                <a:rPr lang="en-US" sz="1400" dirty="0" smtClean="0">
                  <a:solidFill>
                    <a:schemeClr val="bg1"/>
                  </a:solidFill>
                </a:rPr>
                <a:t>9</a:t>
              </a:r>
            </a:p>
            <a:p>
              <a:pPr>
                <a:spcBef>
                  <a:spcPts val="0"/>
                </a:spcBef>
              </a:pPr>
              <a:r>
                <a:rPr lang="en-US" sz="1400" dirty="0" smtClean="0">
                  <a:solidFill>
                    <a:schemeClr val="bg1"/>
                  </a:solidFill>
                </a:rPr>
                <a:t>2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“Generic” hierarchy on text doesn’t make sense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6377035" y="1239915"/>
            <a:ext cx="25429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Bef>
                <a:spcPts val="0"/>
              </a:spcBef>
            </a:pPr>
            <a:r>
              <a:rPr lang="en-US" dirty="0" smtClean="0">
                <a:solidFill>
                  <a:schemeClr val="bg1"/>
                </a:solidFill>
              </a:rPr>
              <a:t>Node has to represent sentence fragment </a:t>
            </a:r>
            <a:r>
              <a:rPr lang="en-US" i="1" dirty="0" smtClean="0">
                <a:solidFill>
                  <a:schemeClr val="bg1"/>
                </a:solidFill>
              </a:rPr>
              <a:t>“cat sat on.”  </a:t>
            </a:r>
            <a:r>
              <a:rPr lang="en-US" dirty="0" smtClean="0">
                <a:solidFill>
                  <a:schemeClr val="bg1"/>
                </a:solidFill>
              </a:rPr>
              <a:t>Doesn’t make sense. </a:t>
            </a:r>
            <a:endParaRPr lang="en-US" i="1" dirty="0" smtClean="0">
              <a:solidFill>
                <a:schemeClr val="bg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2152485" y="5349250"/>
            <a:ext cx="4993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Bef>
                <a:spcPts val="0"/>
              </a:spcBef>
            </a:pPr>
            <a:r>
              <a:rPr lang="en-US" i="1" dirty="0" smtClean="0"/>
              <a:t>The            cat            </a:t>
            </a:r>
            <a:r>
              <a:rPr lang="en-US" i="1" dirty="0" smtClean="0">
                <a:solidFill>
                  <a:schemeClr val="bg1"/>
                </a:solidFill>
              </a:rPr>
              <a:t>on           the             mat.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1153955" y="5349250"/>
            <a:ext cx="2672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Bef>
                <a:spcPts val="0"/>
              </a:spcBef>
            </a:pPr>
            <a:r>
              <a:rPr lang="en-US" i="1" dirty="0" smtClean="0">
                <a:solidFill>
                  <a:schemeClr val="bg1"/>
                </a:solidFill>
              </a:rPr>
              <a:t>The            cat           sat</a:t>
            </a:r>
          </a:p>
        </p:txBody>
      </p:sp>
      <p:grpSp>
        <p:nvGrpSpPr>
          <p:cNvPr id="3" name="Group 55"/>
          <p:cNvGrpSpPr/>
          <p:nvPr/>
        </p:nvGrpSpPr>
        <p:grpSpPr>
          <a:xfrm>
            <a:off x="1297541" y="4734771"/>
            <a:ext cx="384049" cy="576074"/>
            <a:chOff x="5186479" y="3160165"/>
            <a:chExt cx="576075" cy="2649945"/>
          </a:xfrm>
        </p:grpSpPr>
        <p:sp>
          <p:nvSpPr>
            <p:cNvPr id="43" name="Double Bracket 42"/>
            <p:cNvSpPr/>
            <p:nvPr/>
          </p:nvSpPr>
          <p:spPr bwMode="auto">
            <a:xfrm>
              <a:off x="5186479" y="3160165"/>
              <a:ext cx="576075" cy="2649945"/>
            </a:xfrm>
            <a:prstGeom prst="bracketPair">
              <a:avLst/>
            </a:prstGeom>
            <a:noFill/>
            <a:ln w="381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5255733" y="3264084"/>
              <a:ext cx="426079" cy="24068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0"/>
                </a:spcBef>
              </a:pPr>
              <a:r>
                <a:rPr lang="en-US" sz="1400" dirty="0" smtClean="0">
                  <a:solidFill>
                    <a:schemeClr val="bg1"/>
                  </a:solidFill>
                </a:rPr>
                <a:t>9</a:t>
              </a:r>
            </a:p>
            <a:p>
              <a:pPr>
                <a:spcBef>
                  <a:spcPts val="0"/>
                </a:spcBef>
              </a:pPr>
              <a:r>
                <a:rPr lang="en-US" sz="1400" dirty="0" smtClean="0">
                  <a:solidFill>
                    <a:schemeClr val="bg1"/>
                  </a:solidFill>
                </a:rPr>
                <a:t>1</a:t>
              </a:r>
            </a:p>
          </p:txBody>
        </p:sp>
      </p:grpSp>
      <p:grpSp>
        <p:nvGrpSpPr>
          <p:cNvPr id="4" name="Group 55"/>
          <p:cNvGrpSpPr/>
          <p:nvPr/>
        </p:nvGrpSpPr>
        <p:grpSpPr>
          <a:xfrm>
            <a:off x="2382916" y="4773176"/>
            <a:ext cx="384049" cy="576074"/>
            <a:chOff x="5186479" y="3160165"/>
            <a:chExt cx="576075" cy="2649945"/>
          </a:xfrm>
        </p:grpSpPr>
        <p:sp>
          <p:nvSpPr>
            <p:cNvPr id="46" name="Double Bracket 45"/>
            <p:cNvSpPr/>
            <p:nvPr/>
          </p:nvSpPr>
          <p:spPr bwMode="auto">
            <a:xfrm>
              <a:off x="5186479" y="3160165"/>
              <a:ext cx="576075" cy="2649945"/>
            </a:xfrm>
            <a:prstGeom prst="bracketPair">
              <a:avLst/>
            </a:prstGeom>
            <a:noFill/>
            <a:ln w="381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5255733" y="3264084"/>
              <a:ext cx="426079" cy="24068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0"/>
                </a:spcBef>
              </a:pPr>
              <a:r>
                <a:rPr lang="en-US" sz="1400" dirty="0" smtClean="0">
                  <a:solidFill>
                    <a:schemeClr val="bg1"/>
                  </a:solidFill>
                </a:rPr>
                <a:t>5</a:t>
              </a:r>
            </a:p>
            <a:p>
              <a:pPr>
                <a:spcBef>
                  <a:spcPts val="0"/>
                </a:spcBef>
              </a:pPr>
              <a:r>
                <a:rPr lang="en-US" sz="1400" dirty="0" smtClean="0">
                  <a:solidFill>
                    <a:schemeClr val="bg1"/>
                  </a:solidFill>
                </a:rPr>
                <a:t>3</a:t>
              </a:r>
            </a:p>
          </p:txBody>
        </p:sp>
      </p:grpSp>
      <p:grpSp>
        <p:nvGrpSpPr>
          <p:cNvPr id="5" name="Group 55"/>
          <p:cNvGrpSpPr/>
          <p:nvPr/>
        </p:nvGrpSpPr>
        <p:grpSpPr>
          <a:xfrm>
            <a:off x="4379975" y="4773175"/>
            <a:ext cx="384049" cy="576074"/>
            <a:chOff x="5186479" y="3160165"/>
            <a:chExt cx="576075" cy="2649945"/>
          </a:xfrm>
        </p:grpSpPr>
        <p:sp>
          <p:nvSpPr>
            <p:cNvPr id="49" name="Double Bracket 48"/>
            <p:cNvSpPr/>
            <p:nvPr/>
          </p:nvSpPr>
          <p:spPr bwMode="auto">
            <a:xfrm>
              <a:off x="5186479" y="3160165"/>
              <a:ext cx="576075" cy="2649945"/>
            </a:xfrm>
            <a:prstGeom prst="bracketPair">
              <a:avLst/>
            </a:prstGeom>
            <a:noFill/>
            <a:ln w="381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5255733" y="3264084"/>
              <a:ext cx="426079" cy="24068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0"/>
                </a:spcBef>
              </a:pPr>
              <a:r>
                <a:rPr lang="en-US" sz="1400" dirty="0" smtClean="0">
                  <a:solidFill>
                    <a:schemeClr val="bg1"/>
                  </a:solidFill>
                </a:rPr>
                <a:t>8</a:t>
              </a:r>
            </a:p>
            <a:p>
              <a:pPr>
                <a:spcBef>
                  <a:spcPts val="0"/>
                </a:spcBef>
              </a:pPr>
              <a:r>
                <a:rPr lang="en-US" sz="1400" dirty="0" smtClean="0">
                  <a:solidFill>
                    <a:schemeClr val="bg1"/>
                  </a:solidFill>
                </a:rPr>
                <a:t>5</a:t>
              </a:r>
            </a:p>
          </p:txBody>
        </p:sp>
      </p:grpSp>
      <p:grpSp>
        <p:nvGrpSpPr>
          <p:cNvPr id="6" name="Group 55"/>
          <p:cNvGrpSpPr/>
          <p:nvPr/>
        </p:nvGrpSpPr>
        <p:grpSpPr>
          <a:xfrm>
            <a:off x="5378506" y="4773175"/>
            <a:ext cx="384049" cy="576074"/>
            <a:chOff x="5186479" y="3160165"/>
            <a:chExt cx="576075" cy="2649945"/>
          </a:xfrm>
        </p:grpSpPr>
        <p:sp>
          <p:nvSpPr>
            <p:cNvPr id="52" name="Double Bracket 51"/>
            <p:cNvSpPr/>
            <p:nvPr/>
          </p:nvSpPr>
          <p:spPr bwMode="auto">
            <a:xfrm>
              <a:off x="5186479" y="3160165"/>
              <a:ext cx="576075" cy="2649945"/>
            </a:xfrm>
            <a:prstGeom prst="bracketPair">
              <a:avLst/>
            </a:prstGeom>
            <a:noFill/>
            <a:ln w="381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5255733" y="3264084"/>
              <a:ext cx="426079" cy="24068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0"/>
                </a:spcBef>
              </a:pPr>
              <a:r>
                <a:rPr lang="en-US" sz="1400" dirty="0" smtClean="0">
                  <a:solidFill>
                    <a:schemeClr val="bg1"/>
                  </a:solidFill>
                </a:rPr>
                <a:t>9</a:t>
              </a:r>
            </a:p>
            <a:p>
              <a:pPr>
                <a:spcBef>
                  <a:spcPts val="0"/>
                </a:spcBef>
              </a:pPr>
              <a:r>
                <a:rPr lang="en-US" sz="1400" dirty="0" smtClean="0">
                  <a:solidFill>
                    <a:schemeClr val="bg1"/>
                  </a:solidFill>
                </a:rPr>
                <a:t>1</a:t>
              </a:r>
            </a:p>
          </p:txBody>
        </p:sp>
      </p:grpSp>
      <p:grpSp>
        <p:nvGrpSpPr>
          <p:cNvPr id="7" name="Group 55"/>
          <p:cNvGrpSpPr/>
          <p:nvPr/>
        </p:nvGrpSpPr>
        <p:grpSpPr>
          <a:xfrm>
            <a:off x="6530655" y="4773175"/>
            <a:ext cx="384049" cy="576074"/>
            <a:chOff x="5186479" y="3160165"/>
            <a:chExt cx="576075" cy="2649945"/>
          </a:xfrm>
        </p:grpSpPr>
        <p:sp>
          <p:nvSpPr>
            <p:cNvPr id="59" name="Double Bracket 58"/>
            <p:cNvSpPr/>
            <p:nvPr/>
          </p:nvSpPr>
          <p:spPr bwMode="auto">
            <a:xfrm>
              <a:off x="5186479" y="3160165"/>
              <a:ext cx="576075" cy="2649945"/>
            </a:xfrm>
            <a:prstGeom prst="bracketPair">
              <a:avLst/>
            </a:prstGeom>
            <a:noFill/>
            <a:ln w="381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5255733" y="3264084"/>
              <a:ext cx="426079" cy="24068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0"/>
                </a:spcBef>
              </a:pPr>
              <a:r>
                <a:rPr lang="en-US" sz="1400" dirty="0" smtClean="0">
                  <a:solidFill>
                    <a:schemeClr val="bg1"/>
                  </a:solidFill>
                </a:rPr>
                <a:t>4</a:t>
              </a:r>
            </a:p>
            <a:p>
              <a:pPr>
                <a:spcBef>
                  <a:spcPts val="0"/>
                </a:spcBef>
              </a:pPr>
              <a:r>
                <a:rPr lang="en-US" sz="1400" dirty="0" smtClean="0">
                  <a:solidFill>
                    <a:schemeClr val="bg1"/>
                  </a:solidFill>
                </a:rPr>
                <a:t>3</a:t>
              </a:r>
            </a:p>
          </p:txBody>
        </p:sp>
      </p:grpSp>
      <p:grpSp>
        <p:nvGrpSpPr>
          <p:cNvPr id="8" name="Group 55"/>
          <p:cNvGrpSpPr/>
          <p:nvPr/>
        </p:nvGrpSpPr>
        <p:grpSpPr>
          <a:xfrm>
            <a:off x="3381445" y="4773175"/>
            <a:ext cx="384049" cy="576074"/>
            <a:chOff x="5186479" y="3160165"/>
            <a:chExt cx="576075" cy="2649945"/>
          </a:xfrm>
        </p:grpSpPr>
        <p:sp>
          <p:nvSpPr>
            <p:cNvPr id="62" name="Double Bracket 61"/>
            <p:cNvSpPr/>
            <p:nvPr/>
          </p:nvSpPr>
          <p:spPr bwMode="auto">
            <a:xfrm>
              <a:off x="5186479" y="3160165"/>
              <a:ext cx="576075" cy="2649945"/>
            </a:xfrm>
            <a:prstGeom prst="bracketPair">
              <a:avLst/>
            </a:prstGeom>
            <a:noFill/>
            <a:ln w="381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5255733" y="3264084"/>
              <a:ext cx="426079" cy="24068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0"/>
                </a:spcBef>
              </a:pPr>
              <a:r>
                <a:rPr lang="en-US" sz="1400" dirty="0" smtClean="0">
                  <a:solidFill>
                    <a:schemeClr val="bg1"/>
                  </a:solidFill>
                </a:rPr>
                <a:t>7</a:t>
              </a:r>
            </a:p>
            <a:p>
              <a:pPr>
                <a:spcBef>
                  <a:spcPts val="0"/>
                </a:spcBef>
              </a:pPr>
              <a:r>
                <a:rPr lang="en-US" sz="1400" dirty="0" smtClean="0">
                  <a:solidFill>
                    <a:schemeClr val="bg1"/>
                  </a:solidFill>
                </a:rPr>
                <a:t>1</a:t>
              </a:r>
            </a:p>
          </p:txBody>
        </p:sp>
      </p:grpSp>
      <p:grpSp>
        <p:nvGrpSpPr>
          <p:cNvPr id="9" name="Group 75"/>
          <p:cNvGrpSpPr/>
          <p:nvPr/>
        </p:nvGrpSpPr>
        <p:grpSpPr>
          <a:xfrm>
            <a:off x="1485736" y="2814520"/>
            <a:ext cx="5233114" cy="1981247"/>
            <a:chOff x="1485736" y="2814520"/>
            <a:chExt cx="5233114" cy="1981247"/>
          </a:xfrm>
        </p:grpSpPr>
        <p:cxnSp>
          <p:nvCxnSpPr>
            <p:cNvPr id="31" name="Straight Connector 30"/>
            <p:cNvCxnSpPr>
              <a:stCxn id="20" idx="0"/>
              <a:endCxn id="41" idx="4"/>
            </p:cNvCxnSpPr>
            <p:nvPr/>
          </p:nvCxnSpPr>
          <p:spPr bwMode="auto">
            <a:xfrm rot="5400000" flipH="1" flipV="1">
              <a:off x="4933239" y="4139272"/>
              <a:ext cx="1289956" cy="23032"/>
            </a:xfrm>
            <a:prstGeom prst="line">
              <a:avLst/>
            </a:prstGeom>
            <a:noFill/>
            <a:ln w="381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2" name="Straight Connector 31"/>
            <p:cNvCxnSpPr>
              <a:stCxn id="23" idx="0"/>
              <a:endCxn id="41" idx="4"/>
            </p:cNvCxnSpPr>
            <p:nvPr/>
          </p:nvCxnSpPr>
          <p:spPr bwMode="auto">
            <a:xfrm rot="16200000" flipV="1">
              <a:off x="5509314" y="3586229"/>
              <a:ext cx="1289956" cy="1129117"/>
            </a:xfrm>
            <a:prstGeom prst="line">
              <a:avLst/>
            </a:prstGeom>
            <a:noFill/>
            <a:ln w="381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" name="Straight Connector 29"/>
            <p:cNvCxnSpPr>
              <a:stCxn id="17" idx="0"/>
              <a:endCxn id="41" idx="4"/>
            </p:cNvCxnSpPr>
            <p:nvPr/>
          </p:nvCxnSpPr>
          <p:spPr bwMode="auto">
            <a:xfrm rot="5400000" flipH="1" flipV="1">
              <a:off x="4433973" y="3640007"/>
              <a:ext cx="1289956" cy="1021563"/>
            </a:xfrm>
            <a:prstGeom prst="line">
              <a:avLst/>
            </a:prstGeom>
            <a:noFill/>
            <a:ln w="381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1" name="Oval 40"/>
            <p:cNvSpPr/>
            <p:nvPr/>
          </p:nvSpPr>
          <p:spPr bwMode="auto">
            <a:xfrm>
              <a:off x="5263290" y="2852925"/>
              <a:ext cx="652885" cy="652885"/>
            </a:xfrm>
            <a:prstGeom prst="ellipse">
              <a:avLst/>
            </a:prstGeom>
            <a:noFill/>
            <a:ln w="38100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487" tIns="44450" rIns="90487" bIns="4445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Helvetica" pitchFamily="34" charset="0"/>
              </a:endParaRPr>
            </a:p>
          </p:txBody>
        </p:sp>
        <p:cxnSp>
          <p:nvCxnSpPr>
            <p:cNvPr id="54" name="Straight Connector 53"/>
            <p:cNvCxnSpPr>
              <a:stCxn id="14" idx="0"/>
              <a:endCxn id="57" idx="4"/>
            </p:cNvCxnSpPr>
            <p:nvPr/>
          </p:nvCxnSpPr>
          <p:spPr bwMode="auto">
            <a:xfrm rot="16200000" flipV="1">
              <a:off x="2859368" y="4123900"/>
              <a:ext cx="1328362" cy="15372"/>
            </a:xfrm>
            <a:prstGeom prst="line">
              <a:avLst/>
            </a:prstGeom>
            <a:noFill/>
            <a:ln w="381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5" name="Straight Connector 54"/>
            <p:cNvCxnSpPr>
              <a:stCxn id="17" idx="0"/>
              <a:endCxn id="57" idx="4"/>
            </p:cNvCxnSpPr>
            <p:nvPr/>
          </p:nvCxnSpPr>
          <p:spPr bwMode="auto">
            <a:xfrm rot="16200000" flipV="1">
              <a:off x="3377837" y="3605432"/>
              <a:ext cx="1328361" cy="1052307"/>
            </a:xfrm>
            <a:prstGeom prst="line">
              <a:avLst/>
            </a:prstGeom>
            <a:noFill/>
            <a:ln w="381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6" name="Straight Connector 55"/>
            <p:cNvCxnSpPr>
              <a:stCxn id="47" idx="0"/>
              <a:endCxn id="57" idx="4"/>
            </p:cNvCxnSpPr>
            <p:nvPr/>
          </p:nvCxnSpPr>
          <p:spPr bwMode="auto">
            <a:xfrm rot="5400000" flipH="1" flipV="1">
              <a:off x="2379306" y="3659210"/>
              <a:ext cx="1328362" cy="944752"/>
            </a:xfrm>
            <a:prstGeom prst="line">
              <a:avLst/>
            </a:prstGeom>
            <a:noFill/>
            <a:ln w="381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57" name="Oval 56"/>
            <p:cNvSpPr/>
            <p:nvPr/>
          </p:nvSpPr>
          <p:spPr bwMode="auto">
            <a:xfrm>
              <a:off x="3189420" y="2814520"/>
              <a:ext cx="652885" cy="652885"/>
            </a:xfrm>
            <a:prstGeom prst="ellipse">
              <a:avLst/>
            </a:prstGeom>
            <a:noFill/>
            <a:ln w="38100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487" tIns="44450" rIns="90487" bIns="4445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Helvetica" pitchFamily="34" charset="0"/>
              </a:endParaRPr>
            </a:p>
          </p:txBody>
        </p:sp>
        <p:cxnSp>
          <p:nvCxnSpPr>
            <p:cNvPr id="64" name="Straight Connector 63"/>
            <p:cNvCxnSpPr>
              <a:stCxn id="17" idx="0"/>
              <a:endCxn id="67" idx="4"/>
            </p:cNvCxnSpPr>
            <p:nvPr/>
          </p:nvCxnSpPr>
          <p:spPr bwMode="auto">
            <a:xfrm rot="5400000" flipH="1" flipV="1">
              <a:off x="3915506" y="4120070"/>
              <a:ext cx="1328361" cy="23033"/>
            </a:xfrm>
            <a:prstGeom prst="line">
              <a:avLst/>
            </a:prstGeom>
            <a:noFill/>
            <a:ln w="381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5" name="Straight Connector 64"/>
            <p:cNvCxnSpPr>
              <a:stCxn id="20" idx="0"/>
              <a:endCxn id="67" idx="4"/>
            </p:cNvCxnSpPr>
            <p:nvPr/>
          </p:nvCxnSpPr>
          <p:spPr bwMode="auto">
            <a:xfrm rot="16200000" flipV="1">
              <a:off x="4414772" y="3643837"/>
              <a:ext cx="1328361" cy="975498"/>
            </a:xfrm>
            <a:prstGeom prst="line">
              <a:avLst/>
            </a:prstGeom>
            <a:noFill/>
            <a:ln w="381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6" name="Straight Connector 65"/>
            <p:cNvCxnSpPr>
              <a:stCxn id="14" idx="0"/>
              <a:endCxn id="67" idx="4"/>
            </p:cNvCxnSpPr>
            <p:nvPr/>
          </p:nvCxnSpPr>
          <p:spPr bwMode="auto">
            <a:xfrm rot="5400000" flipH="1" flipV="1">
              <a:off x="3397038" y="3601602"/>
              <a:ext cx="1328362" cy="1059968"/>
            </a:xfrm>
            <a:prstGeom prst="line">
              <a:avLst/>
            </a:prstGeom>
            <a:noFill/>
            <a:ln w="381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67" name="Oval 66"/>
            <p:cNvSpPr/>
            <p:nvPr/>
          </p:nvSpPr>
          <p:spPr bwMode="auto">
            <a:xfrm>
              <a:off x="4264760" y="2814520"/>
              <a:ext cx="652885" cy="652885"/>
            </a:xfrm>
            <a:prstGeom prst="ellipse">
              <a:avLst/>
            </a:prstGeom>
            <a:noFill/>
            <a:ln w="38100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487" tIns="44450" rIns="90487" bIns="4445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Helvetica" pitchFamily="34" charset="0"/>
              </a:endParaRPr>
            </a:p>
          </p:txBody>
        </p:sp>
        <p:cxnSp>
          <p:nvCxnSpPr>
            <p:cNvPr id="68" name="Straight Connector 67"/>
            <p:cNvCxnSpPr>
              <a:stCxn id="47" idx="0"/>
              <a:endCxn id="71" idx="4"/>
            </p:cNvCxnSpPr>
            <p:nvPr/>
          </p:nvCxnSpPr>
          <p:spPr bwMode="auto">
            <a:xfrm rot="16200000" flipV="1">
              <a:off x="1905507" y="4130163"/>
              <a:ext cx="1328362" cy="2846"/>
            </a:xfrm>
            <a:prstGeom prst="line">
              <a:avLst/>
            </a:prstGeom>
            <a:noFill/>
            <a:ln w="381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9" name="Straight Connector 68"/>
            <p:cNvCxnSpPr>
              <a:stCxn id="63" idx="0"/>
              <a:endCxn id="71" idx="4"/>
            </p:cNvCxnSpPr>
            <p:nvPr/>
          </p:nvCxnSpPr>
          <p:spPr bwMode="auto">
            <a:xfrm rot="16200000" flipV="1">
              <a:off x="2404773" y="3630898"/>
              <a:ext cx="1328361" cy="1001375"/>
            </a:xfrm>
            <a:prstGeom prst="line">
              <a:avLst/>
            </a:prstGeom>
            <a:noFill/>
            <a:ln w="381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0" name="Straight Connector 69"/>
            <p:cNvCxnSpPr>
              <a:stCxn id="44" idx="0"/>
              <a:endCxn id="71" idx="4"/>
            </p:cNvCxnSpPr>
            <p:nvPr/>
          </p:nvCxnSpPr>
          <p:spPr bwMode="auto">
            <a:xfrm rot="5400000" flipH="1" flipV="1">
              <a:off x="1382022" y="3571120"/>
              <a:ext cx="1289957" cy="1082529"/>
            </a:xfrm>
            <a:prstGeom prst="line">
              <a:avLst/>
            </a:prstGeom>
            <a:noFill/>
            <a:ln w="381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71" name="Oval 70"/>
            <p:cNvSpPr/>
            <p:nvPr/>
          </p:nvSpPr>
          <p:spPr bwMode="auto">
            <a:xfrm>
              <a:off x="2241822" y="2814520"/>
              <a:ext cx="652885" cy="652885"/>
            </a:xfrm>
            <a:prstGeom prst="ellipse">
              <a:avLst/>
            </a:prstGeom>
            <a:noFill/>
            <a:ln w="38100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487" tIns="44450" rIns="90487" bIns="4445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Helvetica" pitchFamily="34" charset="0"/>
              </a:endParaRPr>
            </a:p>
          </p:txBody>
        </p:sp>
      </p:grpSp>
      <p:grpSp>
        <p:nvGrpSpPr>
          <p:cNvPr id="10" name="Group 92"/>
          <p:cNvGrpSpPr/>
          <p:nvPr/>
        </p:nvGrpSpPr>
        <p:grpSpPr>
          <a:xfrm>
            <a:off x="2568264" y="1163105"/>
            <a:ext cx="3021469" cy="1689820"/>
            <a:chOff x="2568264" y="1163105"/>
            <a:chExt cx="3021469" cy="1689820"/>
          </a:xfrm>
        </p:grpSpPr>
        <p:grpSp>
          <p:nvGrpSpPr>
            <p:cNvPr id="11" name="Group 91"/>
            <p:cNvGrpSpPr/>
            <p:nvPr/>
          </p:nvGrpSpPr>
          <p:grpSpPr>
            <a:xfrm>
              <a:off x="2568264" y="1163105"/>
              <a:ext cx="3021469" cy="1689820"/>
              <a:chOff x="2568264" y="1163105"/>
              <a:chExt cx="3021469" cy="1689820"/>
            </a:xfrm>
          </p:grpSpPr>
          <p:grpSp>
            <p:nvGrpSpPr>
              <p:cNvPr id="12" name="Group 37"/>
              <p:cNvGrpSpPr/>
              <p:nvPr/>
            </p:nvGrpSpPr>
            <p:grpSpPr>
              <a:xfrm>
                <a:off x="3515864" y="1201510"/>
                <a:ext cx="2073869" cy="1651415"/>
                <a:chOff x="3515864" y="1201510"/>
                <a:chExt cx="2073869" cy="1651415"/>
              </a:xfrm>
            </p:grpSpPr>
            <p:cxnSp>
              <p:nvCxnSpPr>
                <p:cNvPr id="83" name="Straight Connector 82"/>
                <p:cNvCxnSpPr>
                  <a:stCxn id="67" idx="0"/>
                  <a:endCxn id="86" idx="4"/>
                </p:cNvCxnSpPr>
                <p:nvPr/>
              </p:nvCxnSpPr>
              <p:spPr bwMode="auto">
                <a:xfrm rot="5400000" flipH="1" flipV="1">
                  <a:off x="4111141" y="2334458"/>
                  <a:ext cx="960125" cy="0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84" name="Straight Connector 83"/>
                <p:cNvCxnSpPr>
                  <a:stCxn id="41" idx="0"/>
                  <a:endCxn id="86" idx="4"/>
                </p:cNvCxnSpPr>
                <p:nvPr/>
              </p:nvCxnSpPr>
              <p:spPr bwMode="auto">
                <a:xfrm rot="16200000" flipV="1">
                  <a:off x="4591203" y="1854395"/>
                  <a:ext cx="998530" cy="998530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85" name="Straight Connector 84"/>
                <p:cNvCxnSpPr>
                  <a:stCxn id="57" idx="0"/>
                  <a:endCxn id="86" idx="4"/>
                </p:cNvCxnSpPr>
                <p:nvPr/>
              </p:nvCxnSpPr>
              <p:spPr bwMode="auto">
                <a:xfrm rot="5400000" flipH="1" flipV="1">
                  <a:off x="3573471" y="1796788"/>
                  <a:ext cx="960125" cy="1075340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86" name="Oval 85"/>
                <p:cNvSpPr/>
                <p:nvPr/>
              </p:nvSpPr>
              <p:spPr bwMode="auto">
                <a:xfrm>
                  <a:off x="4264760" y="1201510"/>
                  <a:ext cx="652885" cy="652885"/>
                </a:xfrm>
                <a:prstGeom prst="ellipse">
                  <a:avLst/>
                </a:prstGeom>
                <a:noFill/>
                <a:ln w="38100" cap="flat" cmpd="sng" algn="ctr">
                  <a:solidFill>
                    <a:srgbClr val="FFFF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0487" tIns="44450" rIns="90487" bIns="44450" numCol="1" rtlCol="0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 smtClean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Helvetica" pitchFamily="34" charset="0"/>
                  </a:endParaRPr>
                </a:p>
              </p:txBody>
            </p:sp>
          </p:grpSp>
          <p:grpSp>
            <p:nvGrpSpPr>
              <p:cNvPr id="13" name="Group 76"/>
              <p:cNvGrpSpPr/>
              <p:nvPr/>
            </p:nvGrpSpPr>
            <p:grpSpPr>
              <a:xfrm>
                <a:off x="2568264" y="1163105"/>
                <a:ext cx="1274346" cy="1651416"/>
                <a:chOff x="3662806" y="1163105"/>
                <a:chExt cx="1274346" cy="1651416"/>
              </a:xfrm>
            </p:grpSpPr>
            <p:cxnSp>
              <p:nvCxnSpPr>
                <p:cNvPr id="78" name="Straight Connector 77"/>
                <p:cNvCxnSpPr>
                  <a:stCxn id="57" idx="0"/>
                  <a:endCxn id="81" idx="4"/>
                </p:cNvCxnSpPr>
                <p:nvPr/>
              </p:nvCxnSpPr>
              <p:spPr bwMode="auto">
                <a:xfrm rot="5400000" flipH="1" flipV="1">
                  <a:off x="4111292" y="2315103"/>
                  <a:ext cx="998530" cy="305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80" name="Straight Connector 79"/>
                <p:cNvCxnSpPr>
                  <a:stCxn id="71" idx="0"/>
                  <a:endCxn id="81" idx="4"/>
                </p:cNvCxnSpPr>
                <p:nvPr/>
              </p:nvCxnSpPr>
              <p:spPr bwMode="auto">
                <a:xfrm rot="5400000" flipH="1" flipV="1">
                  <a:off x="3637493" y="1841304"/>
                  <a:ext cx="998530" cy="947903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81" name="Oval 80"/>
                <p:cNvSpPr/>
                <p:nvPr/>
              </p:nvSpPr>
              <p:spPr bwMode="auto">
                <a:xfrm>
                  <a:off x="4284267" y="1163105"/>
                  <a:ext cx="652885" cy="652885"/>
                </a:xfrm>
                <a:prstGeom prst="ellipse">
                  <a:avLst/>
                </a:prstGeom>
                <a:noFill/>
                <a:ln w="38100" cap="flat" cmpd="sng" algn="ctr">
                  <a:solidFill>
                    <a:srgbClr val="FFFF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0487" tIns="44450" rIns="90487" bIns="44450" numCol="1" rtlCol="0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 smtClean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Helvetica" pitchFamily="34" charset="0"/>
                  </a:endParaRPr>
                </a:p>
              </p:txBody>
            </p:sp>
          </p:grpSp>
        </p:grpSp>
        <p:cxnSp>
          <p:nvCxnSpPr>
            <p:cNvPr id="72" name="Straight Connector 71"/>
            <p:cNvCxnSpPr>
              <a:stCxn id="67" idx="0"/>
              <a:endCxn id="81" idx="4"/>
            </p:cNvCxnSpPr>
            <p:nvPr/>
          </p:nvCxnSpPr>
          <p:spPr bwMode="auto">
            <a:xfrm rot="16200000" flipV="1">
              <a:off x="3554421" y="1777737"/>
              <a:ext cx="998530" cy="1075035"/>
            </a:xfrm>
            <a:prstGeom prst="line">
              <a:avLst/>
            </a:prstGeom>
            <a:noFill/>
            <a:ln w="381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35" name="Down Arrow 34"/>
          <p:cNvSpPr/>
          <p:nvPr/>
        </p:nvSpPr>
        <p:spPr bwMode="auto">
          <a:xfrm rot="3743134">
            <a:off x="4890203" y="1002470"/>
            <a:ext cx="402712" cy="2695733"/>
          </a:xfrm>
          <a:prstGeom prst="downArrow">
            <a:avLst>
              <a:gd name="adj1" fmla="val 50000"/>
              <a:gd name="adj2" fmla="val 68538"/>
            </a:avLst>
          </a:prstGeom>
          <a:solidFill>
            <a:srgbClr val="FF000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487" tIns="44450" rIns="90487" bIns="4445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Helvetica" pitchFamily="34" charset="0"/>
            </a:endParaRPr>
          </a:p>
        </p:txBody>
      </p:sp>
      <p:sp>
        <p:nvSpPr>
          <p:cNvPr id="94" name="Right Brace 93"/>
          <p:cNvSpPr/>
          <p:nvPr/>
        </p:nvSpPr>
        <p:spPr bwMode="auto">
          <a:xfrm rot="5400000">
            <a:off x="3429831" y="4552728"/>
            <a:ext cx="307241" cy="2573135"/>
          </a:xfrm>
          <a:prstGeom prst="rightBrac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99"/>
          <p:cNvGrpSpPr/>
          <p:nvPr/>
        </p:nvGrpSpPr>
        <p:grpSpPr>
          <a:xfrm flipH="1">
            <a:off x="7221945" y="5042010"/>
            <a:ext cx="460860" cy="1097280"/>
            <a:chOff x="616285" y="5116235"/>
            <a:chExt cx="499265" cy="1097280"/>
          </a:xfrm>
        </p:grpSpPr>
        <p:cxnSp>
          <p:nvCxnSpPr>
            <p:cNvPr id="93" name="Straight Arrow Connector 92"/>
            <p:cNvCxnSpPr/>
            <p:nvPr/>
          </p:nvCxnSpPr>
          <p:spPr bwMode="auto">
            <a:xfrm>
              <a:off x="616285" y="5118820"/>
              <a:ext cx="499265" cy="1588"/>
            </a:xfrm>
            <a:prstGeom prst="straightConnector1">
              <a:avLst/>
            </a:prstGeom>
            <a:noFill/>
            <a:ln w="28575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95" name="Straight Arrow Connector 94"/>
            <p:cNvCxnSpPr/>
            <p:nvPr/>
          </p:nvCxnSpPr>
          <p:spPr bwMode="auto">
            <a:xfrm rot="16200000" flipH="1">
              <a:off x="87000" y="5664875"/>
              <a:ext cx="1097280" cy="0"/>
            </a:xfrm>
            <a:prstGeom prst="straightConnector1">
              <a:avLst/>
            </a:prstGeom>
            <a:noFill/>
            <a:ln w="28575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98" name="TextBox 97"/>
          <p:cNvSpPr txBox="1"/>
          <p:nvPr/>
        </p:nvSpPr>
        <p:spPr>
          <a:xfrm>
            <a:off x="6762889" y="6117350"/>
            <a:ext cx="23811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Bef>
                <a:spcPts val="0"/>
              </a:spcBef>
            </a:pPr>
            <a:r>
              <a:rPr lang="en-US" sz="1600" dirty="0" smtClean="0">
                <a:solidFill>
                  <a:schemeClr val="bg1"/>
                </a:solidFill>
                <a:latin typeface="+mn-lt"/>
              </a:rPr>
              <a:t>Feature representation for words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5" grpId="0" animBg="1"/>
      <p:bldP spid="94" grpId="0" animBg="1"/>
      <p:bldP spid="9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 representations</a:t>
            </a:r>
            <a:endParaRPr lang="en-US" dirty="0"/>
          </a:p>
        </p:txBody>
      </p:sp>
      <p:sp>
        <p:nvSpPr>
          <p:cNvPr id="10" name="AutoShape 4"/>
          <p:cNvSpPr>
            <a:spLocks noChangeArrowheads="1"/>
          </p:cNvSpPr>
          <p:nvPr/>
        </p:nvSpPr>
        <p:spPr bwMode="auto">
          <a:xfrm>
            <a:off x="6463747" y="2727180"/>
            <a:ext cx="1658880" cy="829527"/>
          </a:xfrm>
          <a:prstGeom prst="roundRect">
            <a:avLst>
              <a:gd name="adj" fmla="val 171"/>
            </a:avLst>
          </a:prstGeom>
          <a:solidFill>
            <a:srgbClr val="E6E6FF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lIns="81615" tIns="40807" rIns="81615" bIns="40807" anchor="ctr" anchorCtr="1"/>
          <a:lstStyle/>
          <a:p>
            <a:pPr defTabSz="407399">
              <a:lnSpc>
                <a:spcPct val="93000"/>
              </a:lnSpc>
              <a:spcBef>
                <a:spcPts val="0"/>
              </a:spcBef>
              <a:buClr>
                <a:srgbClr val="000000"/>
              </a:buClr>
              <a:buSzPct val="45000"/>
              <a:tabLst>
                <a:tab pos="656446" algn="l"/>
                <a:tab pos="1312888" algn="l"/>
              </a:tabLst>
            </a:pPr>
            <a:r>
              <a:rPr lang="en-GB" sz="2200" dirty="0" smtClean="0">
                <a:solidFill>
                  <a:srgbClr val="000000"/>
                </a:solidFill>
                <a:latin typeface="Arial" charset="0"/>
              </a:rPr>
              <a:t>Learning</a:t>
            </a:r>
          </a:p>
          <a:p>
            <a:pPr defTabSz="407399">
              <a:lnSpc>
                <a:spcPct val="93000"/>
              </a:lnSpc>
              <a:spcBef>
                <a:spcPts val="0"/>
              </a:spcBef>
              <a:buClr>
                <a:srgbClr val="000000"/>
              </a:buClr>
              <a:buSzPct val="45000"/>
              <a:tabLst>
                <a:tab pos="656446" algn="l"/>
                <a:tab pos="1312888" algn="l"/>
              </a:tabLst>
            </a:pPr>
            <a:r>
              <a:rPr lang="en-GB" sz="2200" dirty="0" smtClean="0">
                <a:solidFill>
                  <a:srgbClr val="000000"/>
                </a:solidFill>
                <a:latin typeface="Arial" charset="0"/>
              </a:rPr>
              <a:t>algorithm</a:t>
            </a:r>
          </a:p>
        </p:txBody>
      </p:sp>
      <p:sp>
        <p:nvSpPr>
          <p:cNvPr id="11" name="AutoShape 6"/>
          <p:cNvSpPr>
            <a:spLocks noChangeArrowheads="1"/>
          </p:cNvSpPr>
          <p:nvPr/>
        </p:nvSpPr>
        <p:spPr bwMode="auto">
          <a:xfrm>
            <a:off x="3713606" y="2729273"/>
            <a:ext cx="1625521" cy="829527"/>
          </a:xfrm>
          <a:prstGeom prst="roundRect">
            <a:avLst>
              <a:gd name="adj" fmla="val 171"/>
            </a:avLst>
          </a:prstGeom>
          <a:solidFill>
            <a:srgbClr val="FFFFCC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lIns="81615" tIns="40807" rIns="81615" bIns="40807" anchor="ctr" anchorCtr="1"/>
          <a:lstStyle/>
          <a:p>
            <a:pPr defTabSz="407399">
              <a:lnSpc>
                <a:spcPct val="93000"/>
              </a:lnSpc>
              <a:buClr>
                <a:srgbClr val="000000"/>
              </a:buClr>
              <a:buSzPct val="45000"/>
              <a:tabLst>
                <a:tab pos="656446" algn="l"/>
                <a:tab pos="1312888" algn="l"/>
              </a:tabLst>
            </a:pPr>
            <a:r>
              <a:rPr lang="en-GB" sz="1600" dirty="0" smtClean="0">
                <a:solidFill>
                  <a:srgbClr val="000000"/>
                </a:solidFill>
                <a:latin typeface="Arial" charset="0"/>
              </a:rPr>
              <a:t>Feature Representation</a:t>
            </a:r>
          </a:p>
        </p:txBody>
      </p:sp>
      <p:cxnSp>
        <p:nvCxnSpPr>
          <p:cNvPr id="12" name="AutoShape 26"/>
          <p:cNvCxnSpPr>
            <a:cxnSpLocks noChangeShapeType="1"/>
            <a:endCxn id="11" idx="1"/>
          </p:cNvCxnSpPr>
          <p:nvPr/>
        </p:nvCxnSpPr>
        <p:spPr bwMode="auto">
          <a:xfrm>
            <a:off x="2431298" y="3133955"/>
            <a:ext cx="1282308" cy="10082"/>
          </a:xfrm>
          <a:prstGeom prst="curvedConnector3">
            <a:avLst>
              <a:gd name="adj1" fmla="val 50000"/>
            </a:avLst>
          </a:prstGeom>
          <a:noFill/>
          <a:ln w="57150">
            <a:solidFill>
              <a:srgbClr val="00B0F0"/>
            </a:solidFill>
            <a:round/>
            <a:headEnd/>
            <a:tailEnd type="triangle" w="med" len="med"/>
          </a:ln>
          <a:effectLst/>
        </p:spPr>
      </p:cxnSp>
      <p:cxnSp>
        <p:nvCxnSpPr>
          <p:cNvPr id="13" name="AutoShape 26"/>
          <p:cNvCxnSpPr>
            <a:cxnSpLocks noChangeShapeType="1"/>
            <a:stCxn id="11" idx="3"/>
            <a:endCxn id="10" idx="1"/>
          </p:cNvCxnSpPr>
          <p:nvPr/>
        </p:nvCxnSpPr>
        <p:spPr bwMode="auto">
          <a:xfrm flipV="1">
            <a:off x="5339127" y="3141944"/>
            <a:ext cx="1124620" cy="2093"/>
          </a:xfrm>
          <a:prstGeom prst="curvedConnector3">
            <a:avLst>
              <a:gd name="adj1" fmla="val 50000"/>
            </a:avLst>
          </a:prstGeom>
          <a:noFill/>
          <a:ln w="57150">
            <a:solidFill>
              <a:srgbClr val="00B0F0"/>
            </a:solidFill>
            <a:round/>
            <a:headEnd/>
            <a:tailEnd type="triangle" w="med" len="med"/>
          </a:ln>
          <a:effectLst/>
        </p:spPr>
      </p:cxnSp>
      <p:pic>
        <p:nvPicPr>
          <p:cNvPr id="14" name="Picture 8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1500" y="2699305"/>
            <a:ext cx="1600200" cy="932150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</p:pic>
      <p:sp>
        <p:nvSpPr>
          <p:cNvPr id="16" name="Text Box 572"/>
          <p:cNvSpPr txBox="1">
            <a:spLocks noChangeArrowheads="1"/>
          </p:cNvSpPr>
          <p:nvPr/>
        </p:nvSpPr>
        <p:spPr bwMode="auto">
          <a:xfrm>
            <a:off x="1073537" y="3700084"/>
            <a:ext cx="962080" cy="523200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none" lIns="91419" tIns="45710" rIns="91419" bIns="4571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Input</a:t>
            </a: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3352770" y="2624007"/>
            <a:ext cx="2317898" cy="1041991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487" tIns="44450" rIns="90487" bIns="4445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l" eaLnBrk="0" hangingPunct="0">
              <a:spcBef>
                <a:spcPct val="0"/>
              </a:spcBef>
            </a:pPr>
            <a:endParaRPr lang="en-US" smtClean="0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extBox 66"/>
          <p:cNvSpPr txBox="1"/>
          <p:nvPr/>
        </p:nvSpPr>
        <p:spPr>
          <a:xfrm>
            <a:off x="2152485" y="5349250"/>
            <a:ext cx="4993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Bef>
                <a:spcPts val="0"/>
              </a:spcBef>
            </a:pPr>
            <a:r>
              <a:rPr lang="en-US" i="1" dirty="0" smtClean="0"/>
              <a:t>The            cat            </a:t>
            </a:r>
            <a:r>
              <a:rPr lang="en-US" i="1" dirty="0" smtClean="0">
                <a:solidFill>
                  <a:schemeClr val="bg1"/>
                </a:solidFill>
              </a:rPr>
              <a:t>on           the             mat.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we want (illustration)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53955" y="5349250"/>
            <a:ext cx="2672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Bef>
                <a:spcPts val="0"/>
              </a:spcBef>
            </a:pPr>
            <a:r>
              <a:rPr lang="en-US" i="1" dirty="0" smtClean="0">
                <a:solidFill>
                  <a:schemeClr val="bg1"/>
                </a:solidFill>
              </a:rPr>
              <a:t>The            cat           sat</a:t>
            </a:r>
          </a:p>
        </p:txBody>
      </p:sp>
      <p:grpSp>
        <p:nvGrpSpPr>
          <p:cNvPr id="3" name="Group 55"/>
          <p:cNvGrpSpPr/>
          <p:nvPr/>
        </p:nvGrpSpPr>
        <p:grpSpPr>
          <a:xfrm>
            <a:off x="1297541" y="4734771"/>
            <a:ext cx="384049" cy="576074"/>
            <a:chOff x="5186479" y="3160165"/>
            <a:chExt cx="576075" cy="2649945"/>
          </a:xfrm>
        </p:grpSpPr>
        <p:sp>
          <p:nvSpPr>
            <p:cNvPr id="10" name="Double Bracket 9"/>
            <p:cNvSpPr/>
            <p:nvPr/>
          </p:nvSpPr>
          <p:spPr bwMode="auto">
            <a:xfrm>
              <a:off x="5186479" y="3160165"/>
              <a:ext cx="576075" cy="2649945"/>
            </a:xfrm>
            <a:prstGeom prst="bracketPair">
              <a:avLst/>
            </a:prstGeom>
            <a:noFill/>
            <a:ln w="381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255733" y="3264084"/>
              <a:ext cx="426079" cy="24068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0"/>
                </a:spcBef>
              </a:pPr>
              <a:r>
                <a:rPr lang="en-US" sz="1400" dirty="0" smtClean="0">
                  <a:solidFill>
                    <a:schemeClr val="bg1"/>
                  </a:solidFill>
                </a:rPr>
                <a:t>9</a:t>
              </a:r>
            </a:p>
            <a:p>
              <a:pPr>
                <a:spcBef>
                  <a:spcPts val="0"/>
                </a:spcBef>
              </a:pPr>
              <a:r>
                <a:rPr lang="en-US" sz="1400" dirty="0" smtClean="0">
                  <a:solidFill>
                    <a:schemeClr val="bg1"/>
                  </a:solidFill>
                </a:rPr>
                <a:t>1</a:t>
              </a:r>
            </a:p>
          </p:txBody>
        </p:sp>
      </p:grpSp>
      <p:grpSp>
        <p:nvGrpSpPr>
          <p:cNvPr id="5" name="Group 55"/>
          <p:cNvGrpSpPr/>
          <p:nvPr/>
        </p:nvGrpSpPr>
        <p:grpSpPr>
          <a:xfrm>
            <a:off x="2382916" y="4773176"/>
            <a:ext cx="384049" cy="576074"/>
            <a:chOff x="5186479" y="3160165"/>
            <a:chExt cx="576075" cy="2649945"/>
          </a:xfrm>
        </p:grpSpPr>
        <p:sp>
          <p:nvSpPr>
            <p:cNvPr id="13" name="Double Bracket 12"/>
            <p:cNvSpPr/>
            <p:nvPr/>
          </p:nvSpPr>
          <p:spPr bwMode="auto">
            <a:xfrm>
              <a:off x="5186479" y="3160165"/>
              <a:ext cx="576075" cy="2649945"/>
            </a:xfrm>
            <a:prstGeom prst="bracketPair">
              <a:avLst/>
            </a:prstGeom>
            <a:noFill/>
            <a:ln w="381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255733" y="3264084"/>
              <a:ext cx="426079" cy="24068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0"/>
                </a:spcBef>
              </a:pPr>
              <a:r>
                <a:rPr lang="en-US" sz="1400" dirty="0" smtClean="0">
                  <a:solidFill>
                    <a:schemeClr val="bg1"/>
                  </a:solidFill>
                </a:rPr>
                <a:t>5</a:t>
              </a:r>
            </a:p>
            <a:p>
              <a:pPr>
                <a:spcBef>
                  <a:spcPts val="0"/>
                </a:spcBef>
              </a:pPr>
              <a:r>
                <a:rPr lang="en-US" sz="1400" dirty="0" smtClean="0">
                  <a:solidFill>
                    <a:schemeClr val="bg1"/>
                  </a:solidFill>
                </a:rPr>
                <a:t>3</a:t>
              </a:r>
            </a:p>
          </p:txBody>
        </p:sp>
      </p:grpSp>
      <p:grpSp>
        <p:nvGrpSpPr>
          <p:cNvPr id="6" name="Group 55"/>
          <p:cNvGrpSpPr/>
          <p:nvPr/>
        </p:nvGrpSpPr>
        <p:grpSpPr>
          <a:xfrm>
            <a:off x="4379975" y="4773175"/>
            <a:ext cx="384049" cy="576074"/>
            <a:chOff x="5186479" y="3160165"/>
            <a:chExt cx="576075" cy="2649945"/>
          </a:xfrm>
        </p:grpSpPr>
        <p:sp>
          <p:nvSpPr>
            <p:cNvPr id="16" name="Double Bracket 15"/>
            <p:cNvSpPr/>
            <p:nvPr/>
          </p:nvSpPr>
          <p:spPr bwMode="auto">
            <a:xfrm>
              <a:off x="5186479" y="3160165"/>
              <a:ext cx="576075" cy="2649945"/>
            </a:xfrm>
            <a:prstGeom prst="bracketPair">
              <a:avLst/>
            </a:prstGeom>
            <a:noFill/>
            <a:ln w="381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255733" y="3264084"/>
              <a:ext cx="426079" cy="24068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0"/>
                </a:spcBef>
              </a:pPr>
              <a:r>
                <a:rPr lang="en-US" sz="1400" dirty="0" smtClean="0">
                  <a:solidFill>
                    <a:schemeClr val="bg1"/>
                  </a:solidFill>
                </a:rPr>
                <a:t>8</a:t>
              </a:r>
            </a:p>
            <a:p>
              <a:pPr>
                <a:spcBef>
                  <a:spcPts val="0"/>
                </a:spcBef>
              </a:pPr>
              <a:r>
                <a:rPr lang="en-US" sz="1400" dirty="0" smtClean="0">
                  <a:solidFill>
                    <a:schemeClr val="bg1"/>
                  </a:solidFill>
                </a:rPr>
                <a:t>5</a:t>
              </a:r>
            </a:p>
          </p:txBody>
        </p:sp>
      </p:grpSp>
      <p:grpSp>
        <p:nvGrpSpPr>
          <p:cNvPr id="7" name="Group 55"/>
          <p:cNvGrpSpPr/>
          <p:nvPr/>
        </p:nvGrpSpPr>
        <p:grpSpPr>
          <a:xfrm>
            <a:off x="5378506" y="4773175"/>
            <a:ext cx="384049" cy="576074"/>
            <a:chOff x="5186479" y="3160165"/>
            <a:chExt cx="576075" cy="2649945"/>
          </a:xfrm>
        </p:grpSpPr>
        <p:sp>
          <p:nvSpPr>
            <p:cNvPr id="19" name="Double Bracket 18"/>
            <p:cNvSpPr/>
            <p:nvPr/>
          </p:nvSpPr>
          <p:spPr bwMode="auto">
            <a:xfrm>
              <a:off x="5186479" y="3160165"/>
              <a:ext cx="576075" cy="2649945"/>
            </a:xfrm>
            <a:prstGeom prst="bracketPair">
              <a:avLst/>
            </a:prstGeom>
            <a:noFill/>
            <a:ln w="381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255733" y="3264084"/>
              <a:ext cx="426079" cy="24068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0"/>
                </a:spcBef>
              </a:pPr>
              <a:r>
                <a:rPr lang="en-US" sz="1400" dirty="0" smtClean="0">
                  <a:solidFill>
                    <a:schemeClr val="bg1"/>
                  </a:solidFill>
                </a:rPr>
                <a:t>9</a:t>
              </a:r>
            </a:p>
            <a:p>
              <a:pPr>
                <a:spcBef>
                  <a:spcPts val="0"/>
                </a:spcBef>
              </a:pPr>
              <a:r>
                <a:rPr lang="en-US" sz="1400" dirty="0" smtClean="0">
                  <a:solidFill>
                    <a:schemeClr val="bg1"/>
                  </a:solidFill>
                </a:rPr>
                <a:t>1</a:t>
              </a:r>
            </a:p>
          </p:txBody>
        </p:sp>
      </p:grpSp>
      <p:grpSp>
        <p:nvGrpSpPr>
          <p:cNvPr id="8" name="Group 55"/>
          <p:cNvGrpSpPr/>
          <p:nvPr/>
        </p:nvGrpSpPr>
        <p:grpSpPr>
          <a:xfrm>
            <a:off x="6530655" y="4773175"/>
            <a:ext cx="384049" cy="576074"/>
            <a:chOff x="5186479" y="3160165"/>
            <a:chExt cx="576075" cy="2649945"/>
          </a:xfrm>
        </p:grpSpPr>
        <p:sp>
          <p:nvSpPr>
            <p:cNvPr id="22" name="Double Bracket 21"/>
            <p:cNvSpPr/>
            <p:nvPr/>
          </p:nvSpPr>
          <p:spPr bwMode="auto">
            <a:xfrm>
              <a:off x="5186479" y="3160165"/>
              <a:ext cx="576075" cy="2649945"/>
            </a:xfrm>
            <a:prstGeom prst="bracketPair">
              <a:avLst/>
            </a:prstGeom>
            <a:noFill/>
            <a:ln w="381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5255733" y="3264084"/>
              <a:ext cx="426079" cy="24068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0"/>
                </a:spcBef>
              </a:pPr>
              <a:r>
                <a:rPr lang="en-US" sz="1400" dirty="0" smtClean="0">
                  <a:solidFill>
                    <a:schemeClr val="bg1"/>
                  </a:solidFill>
                </a:rPr>
                <a:t>4</a:t>
              </a:r>
            </a:p>
            <a:p>
              <a:pPr>
                <a:spcBef>
                  <a:spcPts val="0"/>
                </a:spcBef>
              </a:pPr>
              <a:r>
                <a:rPr lang="en-US" sz="1400" dirty="0" smtClean="0">
                  <a:solidFill>
                    <a:schemeClr val="bg1"/>
                  </a:solidFill>
                </a:rPr>
                <a:t>3</a:t>
              </a:r>
            </a:p>
          </p:txBody>
        </p:sp>
      </p:grpSp>
      <p:grpSp>
        <p:nvGrpSpPr>
          <p:cNvPr id="9" name="Group 88"/>
          <p:cNvGrpSpPr/>
          <p:nvPr/>
        </p:nvGrpSpPr>
        <p:grpSpPr>
          <a:xfrm>
            <a:off x="1485736" y="3236975"/>
            <a:ext cx="1440851" cy="1558792"/>
            <a:chOff x="1485736" y="3236975"/>
            <a:chExt cx="1440851" cy="1558792"/>
          </a:xfrm>
        </p:grpSpPr>
        <p:cxnSp>
          <p:nvCxnSpPr>
            <p:cNvPr id="54" name="Straight Connector 53"/>
            <p:cNvCxnSpPr>
              <a:stCxn id="14" idx="0"/>
              <a:endCxn id="57" idx="4"/>
            </p:cNvCxnSpPr>
            <p:nvPr/>
          </p:nvCxnSpPr>
          <p:spPr bwMode="auto">
            <a:xfrm rot="16200000" flipV="1">
              <a:off x="1880042" y="4104697"/>
              <a:ext cx="905907" cy="476233"/>
            </a:xfrm>
            <a:prstGeom prst="line">
              <a:avLst/>
            </a:prstGeom>
            <a:noFill/>
            <a:ln w="381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6" name="Straight Connector 55"/>
            <p:cNvCxnSpPr>
              <a:stCxn id="11" idx="0"/>
              <a:endCxn id="57" idx="4"/>
            </p:cNvCxnSpPr>
            <p:nvPr/>
          </p:nvCxnSpPr>
          <p:spPr bwMode="auto">
            <a:xfrm rot="5400000" flipH="1" flipV="1">
              <a:off x="1356556" y="4019040"/>
              <a:ext cx="867502" cy="609142"/>
            </a:xfrm>
            <a:prstGeom prst="line">
              <a:avLst/>
            </a:prstGeom>
            <a:noFill/>
            <a:ln w="381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57" name="Oval 56"/>
            <p:cNvSpPr/>
            <p:nvPr/>
          </p:nvSpPr>
          <p:spPr bwMode="auto">
            <a:xfrm>
              <a:off x="1768435" y="3236975"/>
              <a:ext cx="652885" cy="652885"/>
            </a:xfrm>
            <a:prstGeom prst="ellipse">
              <a:avLst/>
            </a:prstGeom>
            <a:noFill/>
            <a:ln w="38100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487" tIns="44450" rIns="90487" bIns="4445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Helvetica" pitchFamily="34" charset="0"/>
              </a:endParaRP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2421320" y="3390595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Bef>
                  <a:spcPts val="0"/>
                </a:spcBef>
              </a:pPr>
              <a:r>
                <a:rPr lang="en-US" dirty="0" smtClean="0">
                  <a:solidFill>
                    <a:schemeClr val="bg1"/>
                  </a:solidFill>
                </a:rPr>
                <a:t>NP</a:t>
              </a:r>
            </a:p>
          </p:txBody>
        </p:sp>
      </p:grpSp>
      <p:grpSp>
        <p:nvGrpSpPr>
          <p:cNvPr id="12" name="Group 89"/>
          <p:cNvGrpSpPr/>
          <p:nvPr/>
        </p:nvGrpSpPr>
        <p:grpSpPr>
          <a:xfrm>
            <a:off x="5566700" y="3467405"/>
            <a:ext cx="1546032" cy="1328362"/>
            <a:chOff x="5566700" y="3467405"/>
            <a:chExt cx="1546032" cy="1328362"/>
          </a:xfrm>
        </p:grpSpPr>
        <p:cxnSp>
          <p:nvCxnSpPr>
            <p:cNvPr id="31" name="Straight Connector 30"/>
            <p:cNvCxnSpPr>
              <a:stCxn id="20" idx="0"/>
              <a:endCxn id="41" idx="4"/>
            </p:cNvCxnSpPr>
            <p:nvPr/>
          </p:nvCxnSpPr>
          <p:spPr bwMode="auto">
            <a:xfrm rot="5400000" flipH="1" flipV="1">
              <a:off x="5566921" y="4120070"/>
              <a:ext cx="675476" cy="675917"/>
            </a:xfrm>
            <a:prstGeom prst="line">
              <a:avLst/>
            </a:prstGeom>
            <a:noFill/>
            <a:ln w="381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2" name="Straight Connector 31"/>
            <p:cNvCxnSpPr>
              <a:stCxn id="23" idx="0"/>
              <a:endCxn id="41" idx="4"/>
            </p:cNvCxnSpPr>
            <p:nvPr/>
          </p:nvCxnSpPr>
          <p:spPr bwMode="auto">
            <a:xfrm rot="16200000" flipV="1">
              <a:off x="6142996" y="4219912"/>
              <a:ext cx="675476" cy="476232"/>
            </a:xfrm>
            <a:prstGeom prst="line">
              <a:avLst/>
            </a:prstGeom>
            <a:noFill/>
            <a:ln w="381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1" name="Oval 40"/>
            <p:cNvSpPr/>
            <p:nvPr/>
          </p:nvSpPr>
          <p:spPr bwMode="auto">
            <a:xfrm>
              <a:off x="5916175" y="3467405"/>
              <a:ext cx="652885" cy="652885"/>
            </a:xfrm>
            <a:prstGeom prst="ellipse">
              <a:avLst/>
            </a:prstGeom>
            <a:noFill/>
            <a:ln w="38100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487" tIns="44450" rIns="90487" bIns="4445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Helvetica" pitchFamily="34" charset="0"/>
              </a:endParaRPr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6607465" y="3621025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Bef>
                  <a:spcPts val="0"/>
                </a:spcBef>
              </a:pPr>
              <a:r>
                <a:rPr lang="en-US" dirty="0" smtClean="0">
                  <a:solidFill>
                    <a:schemeClr val="bg1"/>
                  </a:solidFill>
                </a:rPr>
                <a:t>NP</a:t>
              </a:r>
            </a:p>
          </p:txBody>
        </p:sp>
      </p:grpSp>
      <p:grpSp>
        <p:nvGrpSpPr>
          <p:cNvPr id="15" name="Group 90"/>
          <p:cNvGrpSpPr/>
          <p:nvPr/>
        </p:nvGrpSpPr>
        <p:grpSpPr>
          <a:xfrm>
            <a:off x="4568169" y="2238445"/>
            <a:ext cx="1725234" cy="2557322"/>
            <a:chOff x="4568169" y="2238445"/>
            <a:chExt cx="1725234" cy="2557322"/>
          </a:xfrm>
        </p:grpSpPr>
        <p:cxnSp>
          <p:nvCxnSpPr>
            <p:cNvPr id="83" name="Straight Connector 82"/>
            <p:cNvCxnSpPr>
              <a:stCxn id="17" idx="0"/>
              <a:endCxn id="86" idx="4"/>
            </p:cNvCxnSpPr>
            <p:nvPr/>
          </p:nvCxnSpPr>
          <p:spPr bwMode="auto">
            <a:xfrm rot="5400000" flipH="1" flipV="1">
              <a:off x="4049923" y="3409577"/>
              <a:ext cx="1904436" cy="867943"/>
            </a:xfrm>
            <a:prstGeom prst="line">
              <a:avLst/>
            </a:prstGeom>
            <a:noFill/>
            <a:ln w="381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4" name="Straight Connector 83"/>
            <p:cNvCxnSpPr>
              <a:stCxn id="41" idx="0"/>
              <a:endCxn id="86" idx="4"/>
            </p:cNvCxnSpPr>
            <p:nvPr/>
          </p:nvCxnSpPr>
          <p:spPr bwMode="auto">
            <a:xfrm rot="16200000" flipV="1">
              <a:off x="5551329" y="2776115"/>
              <a:ext cx="576075" cy="806505"/>
            </a:xfrm>
            <a:prstGeom prst="line">
              <a:avLst/>
            </a:prstGeom>
            <a:noFill/>
            <a:ln w="381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86" name="Oval 85"/>
            <p:cNvSpPr/>
            <p:nvPr/>
          </p:nvSpPr>
          <p:spPr bwMode="auto">
            <a:xfrm>
              <a:off x="5109670" y="2238445"/>
              <a:ext cx="652885" cy="652885"/>
            </a:xfrm>
            <a:prstGeom prst="ellipse">
              <a:avLst/>
            </a:prstGeom>
            <a:noFill/>
            <a:ln w="38100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487" tIns="44450" rIns="90487" bIns="4445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Helvetica" pitchFamily="34" charset="0"/>
              </a:endParaRPr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5800960" y="2392065"/>
              <a:ext cx="4924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Bef>
                  <a:spcPts val="0"/>
                </a:spcBef>
              </a:pPr>
              <a:r>
                <a:rPr lang="en-US" dirty="0" smtClean="0">
                  <a:solidFill>
                    <a:schemeClr val="bg1"/>
                  </a:solidFill>
                </a:rPr>
                <a:t>PP</a:t>
              </a:r>
            </a:p>
          </p:txBody>
        </p:sp>
      </p:grpSp>
      <p:grpSp>
        <p:nvGrpSpPr>
          <p:cNvPr id="18" name="Group 92"/>
          <p:cNvGrpSpPr/>
          <p:nvPr/>
        </p:nvGrpSpPr>
        <p:grpSpPr>
          <a:xfrm>
            <a:off x="2094879" y="625435"/>
            <a:ext cx="2534730" cy="2611540"/>
            <a:chOff x="2094879" y="625435"/>
            <a:chExt cx="2534730" cy="2611540"/>
          </a:xfrm>
        </p:grpSpPr>
        <p:grpSp>
          <p:nvGrpSpPr>
            <p:cNvPr id="21" name="Group 91"/>
            <p:cNvGrpSpPr/>
            <p:nvPr/>
          </p:nvGrpSpPr>
          <p:grpSpPr>
            <a:xfrm>
              <a:off x="2094879" y="625435"/>
              <a:ext cx="2534730" cy="2611540"/>
              <a:chOff x="2094879" y="625435"/>
              <a:chExt cx="2534730" cy="2611540"/>
            </a:xfrm>
          </p:grpSpPr>
          <p:cxnSp>
            <p:nvCxnSpPr>
              <p:cNvPr id="85" name="Straight Connector 84"/>
              <p:cNvCxnSpPr>
                <a:stCxn id="57" idx="0"/>
                <a:endCxn id="60" idx="4"/>
              </p:cNvCxnSpPr>
              <p:nvPr/>
            </p:nvCxnSpPr>
            <p:spPr bwMode="auto">
              <a:xfrm rot="5400000" flipH="1" flipV="1">
                <a:off x="1883651" y="1489548"/>
                <a:ext cx="1958655" cy="1536200"/>
              </a:xfrm>
              <a:prstGeom prst="line">
                <a:avLst/>
              </a:prstGeom>
              <a:noFill/>
              <a:ln w="38100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9" name="Straight Connector 58"/>
              <p:cNvCxnSpPr>
                <a:stCxn id="49" idx="0"/>
                <a:endCxn id="60" idx="4"/>
              </p:cNvCxnSpPr>
              <p:nvPr/>
            </p:nvCxnSpPr>
            <p:spPr bwMode="auto">
              <a:xfrm rot="16200000" flipV="1">
                <a:off x="4034331" y="875068"/>
                <a:ext cx="192025" cy="998530"/>
              </a:xfrm>
              <a:prstGeom prst="line">
                <a:avLst/>
              </a:prstGeom>
              <a:noFill/>
              <a:ln w="38100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60" name="Oval 59"/>
              <p:cNvSpPr/>
              <p:nvPr/>
            </p:nvSpPr>
            <p:spPr bwMode="auto">
              <a:xfrm>
                <a:off x="3304635" y="625435"/>
                <a:ext cx="652885" cy="652885"/>
              </a:xfrm>
              <a:prstGeom prst="ellipse">
                <a:avLst/>
              </a:prstGeom>
              <a:noFill/>
              <a:ln w="38100" cap="flat" cmpd="sng" algn="ctr">
                <a:solidFill>
                  <a:srgbClr val="FFFF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0487" tIns="44450" rIns="90487" bIns="4445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Helvetica" pitchFamily="34" charset="0"/>
                </a:endParaRPr>
              </a:p>
            </p:txBody>
          </p:sp>
        </p:grpSp>
        <p:sp>
          <p:nvSpPr>
            <p:cNvPr id="88" name="TextBox 87"/>
            <p:cNvSpPr txBox="1"/>
            <p:nvPr/>
          </p:nvSpPr>
          <p:spPr>
            <a:xfrm>
              <a:off x="4034330" y="740650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Bef>
                  <a:spcPts val="0"/>
                </a:spcBef>
              </a:pPr>
              <a:r>
                <a:rPr lang="en-US" dirty="0" smtClean="0">
                  <a:solidFill>
                    <a:schemeClr val="bg1"/>
                  </a:solidFill>
                </a:rPr>
                <a:t>S</a:t>
              </a:r>
            </a:p>
          </p:txBody>
        </p:sp>
      </p:grpSp>
      <p:sp>
        <p:nvSpPr>
          <p:cNvPr id="96" name="Down Arrow 95"/>
          <p:cNvSpPr/>
          <p:nvPr/>
        </p:nvSpPr>
        <p:spPr bwMode="auto">
          <a:xfrm rot="2600443">
            <a:off x="6041393" y="1069347"/>
            <a:ext cx="402712" cy="1419443"/>
          </a:xfrm>
          <a:prstGeom prst="downArrow">
            <a:avLst>
              <a:gd name="adj1" fmla="val 50000"/>
              <a:gd name="adj2" fmla="val 68538"/>
            </a:avLst>
          </a:prstGeom>
          <a:solidFill>
            <a:srgbClr val="FF000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487" tIns="44450" rIns="90487" bIns="4445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Helvetica" pitchFamily="34" charset="0"/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6831445" y="779055"/>
            <a:ext cx="23125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Bef>
                <a:spcPts val="0"/>
              </a:spcBef>
            </a:pPr>
            <a:r>
              <a:rPr lang="en-US" dirty="0" smtClean="0">
                <a:solidFill>
                  <a:schemeClr val="bg1"/>
                </a:solidFill>
              </a:rPr>
              <a:t>This node’s job is   to represent </a:t>
            </a:r>
          </a:p>
          <a:p>
            <a:pPr algn="l">
              <a:spcBef>
                <a:spcPts val="0"/>
              </a:spcBef>
            </a:pPr>
            <a:r>
              <a:rPr lang="en-US" i="1" dirty="0" smtClean="0">
                <a:solidFill>
                  <a:schemeClr val="bg1"/>
                </a:solidFill>
              </a:rPr>
              <a:t>“on the mat.”</a:t>
            </a:r>
          </a:p>
        </p:txBody>
      </p:sp>
      <p:grpSp>
        <p:nvGrpSpPr>
          <p:cNvPr id="24" name="Group 55"/>
          <p:cNvGrpSpPr/>
          <p:nvPr/>
        </p:nvGrpSpPr>
        <p:grpSpPr>
          <a:xfrm>
            <a:off x="3381445" y="4773175"/>
            <a:ext cx="384049" cy="576074"/>
            <a:chOff x="5186479" y="3160165"/>
            <a:chExt cx="576075" cy="2649945"/>
          </a:xfrm>
        </p:grpSpPr>
        <p:sp>
          <p:nvSpPr>
            <p:cNvPr id="44" name="Double Bracket 43"/>
            <p:cNvSpPr/>
            <p:nvPr/>
          </p:nvSpPr>
          <p:spPr bwMode="auto">
            <a:xfrm>
              <a:off x="5186479" y="3160165"/>
              <a:ext cx="576075" cy="2649945"/>
            </a:xfrm>
            <a:prstGeom prst="bracketPair">
              <a:avLst/>
            </a:prstGeom>
            <a:noFill/>
            <a:ln w="381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5255733" y="3264084"/>
              <a:ext cx="426079" cy="24068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0"/>
                </a:spcBef>
              </a:pPr>
              <a:r>
                <a:rPr lang="en-US" sz="1400" dirty="0" smtClean="0">
                  <a:solidFill>
                    <a:schemeClr val="bg1"/>
                  </a:solidFill>
                </a:rPr>
                <a:t>7</a:t>
              </a:r>
            </a:p>
            <a:p>
              <a:pPr>
                <a:spcBef>
                  <a:spcPts val="0"/>
                </a:spcBef>
              </a:pPr>
              <a:r>
                <a:rPr lang="en-US" sz="1400" dirty="0" smtClean="0">
                  <a:solidFill>
                    <a:schemeClr val="bg1"/>
                  </a:solidFill>
                </a:rPr>
                <a:t>1</a:t>
              </a:r>
            </a:p>
          </p:txBody>
        </p:sp>
      </p:grpSp>
      <p:grpSp>
        <p:nvGrpSpPr>
          <p:cNvPr id="25" name="Group 45"/>
          <p:cNvGrpSpPr/>
          <p:nvPr/>
        </p:nvGrpSpPr>
        <p:grpSpPr>
          <a:xfrm>
            <a:off x="3569640" y="1470345"/>
            <a:ext cx="1955663" cy="3325421"/>
            <a:chOff x="4525934" y="1547155"/>
            <a:chExt cx="1955663" cy="3325421"/>
          </a:xfrm>
        </p:grpSpPr>
        <p:cxnSp>
          <p:nvCxnSpPr>
            <p:cNvPr id="47" name="Straight Connector 46"/>
            <p:cNvCxnSpPr>
              <a:stCxn id="45" idx="0"/>
              <a:endCxn id="49" idx="4"/>
            </p:cNvCxnSpPr>
            <p:nvPr/>
          </p:nvCxnSpPr>
          <p:spPr bwMode="auto">
            <a:xfrm rot="5400000" flipH="1" flipV="1">
              <a:off x="3719650" y="3006324"/>
              <a:ext cx="2672536" cy="1059968"/>
            </a:xfrm>
            <a:prstGeom prst="line">
              <a:avLst/>
            </a:prstGeom>
            <a:noFill/>
            <a:ln w="381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8" name="Straight Connector 47"/>
            <p:cNvCxnSpPr>
              <a:stCxn id="86" idx="0"/>
              <a:endCxn id="49" idx="4"/>
            </p:cNvCxnSpPr>
            <p:nvPr/>
          </p:nvCxnSpPr>
          <p:spPr bwMode="auto">
            <a:xfrm rot="16200000" flipV="1">
              <a:off x="5931548" y="1854395"/>
              <a:ext cx="115215" cy="806505"/>
            </a:xfrm>
            <a:prstGeom prst="line">
              <a:avLst/>
            </a:prstGeom>
            <a:noFill/>
            <a:ln w="381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9" name="Oval 48"/>
            <p:cNvSpPr/>
            <p:nvPr/>
          </p:nvSpPr>
          <p:spPr bwMode="auto">
            <a:xfrm>
              <a:off x="5259459" y="1547155"/>
              <a:ext cx="652885" cy="652885"/>
            </a:xfrm>
            <a:prstGeom prst="ellipse">
              <a:avLst/>
            </a:prstGeom>
            <a:noFill/>
            <a:ln w="38100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487" tIns="44450" rIns="90487" bIns="4445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Helvetica" pitchFamily="34" charset="0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5989154" y="1547155"/>
              <a:ext cx="4924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Bef>
                  <a:spcPts val="0"/>
                </a:spcBef>
              </a:pPr>
              <a:r>
                <a:rPr lang="en-US" dirty="0" smtClean="0">
                  <a:solidFill>
                    <a:schemeClr val="bg1"/>
                  </a:solidFill>
                </a:rPr>
                <a:t>VP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" grpId="0" animBg="1"/>
      <p:bldP spid="97" grpId="0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extBox 66"/>
          <p:cNvSpPr txBox="1"/>
          <p:nvPr/>
        </p:nvSpPr>
        <p:spPr>
          <a:xfrm>
            <a:off x="2152485" y="5349250"/>
            <a:ext cx="4993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Bef>
                <a:spcPts val="0"/>
              </a:spcBef>
            </a:pPr>
            <a:r>
              <a:rPr lang="en-US" i="1" dirty="0" smtClean="0"/>
              <a:t>The            cat            </a:t>
            </a:r>
            <a:r>
              <a:rPr lang="en-US" i="1" dirty="0" smtClean="0">
                <a:solidFill>
                  <a:schemeClr val="bg1"/>
                </a:solidFill>
              </a:rPr>
              <a:t>on           the             mat.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we want (illustration)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53955" y="5349250"/>
            <a:ext cx="2672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Bef>
                <a:spcPts val="0"/>
              </a:spcBef>
            </a:pPr>
            <a:r>
              <a:rPr lang="en-US" i="1" dirty="0" smtClean="0">
                <a:solidFill>
                  <a:schemeClr val="bg1"/>
                </a:solidFill>
              </a:rPr>
              <a:t>The            cat           sat</a:t>
            </a:r>
          </a:p>
        </p:txBody>
      </p:sp>
      <p:grpSp>
        <p:nvGrpSpPr>
          <p:cNvPr id="3" name="Group 55"/>
          <p:cNvGrpSpPr/>
          <p:nvPr/>
        </p:nvGrpSpPr>
        <p:grpSpPr>
          <a:xfrm>
            <a:off x="1297541" y="4734771"/>
            <a:ext cx="384049" cy="576074"/>
            <a:chOff x="5186479" y="3160165"/>
            <a:chExt cx="576075" cy="2649945"/>
          </a:xfrm>
        </p:grpSpPr>
        <p:sp>
          <p:nvSpPr>
            <p:cNvPr id="10" name="Double Bracket 9"/>
            <p:cNvSpPr/>
            <p:nvPr/>
          </p:nvSpPr>
          <p:spPr bwMode="auto">
            <a:xfrm>
              <a:off x="5186479" y="3160165"/>
              <a:ext cx="576075" cy="2649945"/>
            </a:xfrm>
            <a:prstGeom prst="bracketPair">
              <a:avLst/>
            </a:prstGeom>
            <a:noFill/>
            <a:ln w="381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255733" y="3264084"/>
              <a:ext cx="426079" cy="24068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0"/>
                </a:spcBef>
              </a:pPr>
              <a:r>
                <a:rPr lang="en-US" sz="1400" dirty="0" smtClean="0">
                  <a:solidFill>
                    <a:schemeClr val="bg1"/>
                  </a:solidFill>
                </a:rPr>
                <a:t>9</a:t>
              </a:r>
            </a:p>
            <a:p>
              <a:pPr>
                <a:spcBef>
                  <a:spcPts val="0"/>
                </a:spcBef>
              </a:pPr>
              <a:r>
                <a:rPr lang="en-US" sz="1400" dirty="0" smtClean="0">
                  <a:solidFill>
                    <a:schemeClr val="bg1"/>
                  </a:solidFill>
                </a:rPr>
                <a:t>1</a:t>
              </a:r>
            </a:p>
          </p:txBody>
        </p:sp>
      </p:grpSp>
      <p:grpSp>
        <p:nvGrpSpPr>
          <p:cNvPr id="5" name="Group 55"/>
          <p:cNvGrpSpPr/>
          <p:nvPr/>
        </p:nvGrpSpPr>
        <p:grpSpPr>
          <a:xfrm>
            <a:off x="2382916" y="4773176"/>
            <a:ext cx="384049" cy="576074"/>
            <a:chOff x="5186479" y="3160165"/>
            <a:chExt cx="576075" cy="2649945"/>
          </a:xfrm>
        </p:grpSpPr>
        <p:sp>
          <p:nvSpPr>
            <p:cNvPr id="13" name="Double Bracket 12"/>
            <p:cNvSpPr/>
            <p:nvPr/>
          </p:nvSpPr>
          <p:spPr bwMode="auto">
            <a:xfrm>
              <a:off x="5186479" y="3160165"/>
              <a:ext cx="576075" cy="2649945"/>
            </a:xfrm>
            <a:prstGeom prst="bracketPair">
              <a:avLst/>
            </a:prstGeom>
            <a:noFill/>
            <a:ln w="381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255733" y="3264084"/>
              <a:ext cx="426079" cy="24068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0"/>
                </a:spcBef>
              </a:pPr>
              <a:r>
                <a:rPr lang="en-US" sz="1400" dirty="0" smtClean="0">
                  <a:solidFill>
                    <a:schemeClr val="bg1"/>
                  </a:solidFill>
                </a:rPr>
                <a:t>5</a:t>
              </a:r>
            </a:p>
            <a:p>
              <a:pPr>
                <a:spcBef>
                  <a:spcPts val="0"/>
                </a:spcBef>
              </a:pPr>
              <a:r>
                <a:rPr lang="en-US" sz="1400" dirty="0" smtClean="0">
                  <a:solidFill>
                    <a:schemeClr val="bg1"/>
                  </a:solidFill>
                </a:rPr>
                <a:t>3</a:t>
              </a:r>
            </a:p>
          </p:txBody>
        </p:sp>
      </p:grpSp>
      <p:grpSp>
        <p:nvGrpSpPr>
          <p:cNvPr id="6" name="Group 55"/>
          <p:cNvGrpSpPr/>
          <p:nvPr/>
        </p:nvGrpSpPr>
        <p:grpSpPr>
          <a:xfrm>
            <a:off x="4379975" y="4773175"/>
            <a:ext cx="384049" cy="576074"/>
            <a:chOff x="5186479" y="3160165"/>
            <a:chExt cx="576075" cy="2649945"/>
          </a:xfrm>
        </p:grpSpPr>
        <p:sp>
          <p:nvSpPr>
            <p:cNvPr id="16" name="Double Bracket 15"/>
            <p:cNvSpPr/>
            <p:nvPr/>
          </p:nvSpPr>
          <p:spPr bwMode="auto">
            <a:xfrm>
              <a:off x="5186479" y="3160165"/>
              <a:ext cx="576075" cy="2649945"/>
            </a:xfrm>
            <a:prstGeom prst="bracketPair">
              <a:avLst/>
            </a:prstGeom>
            <a:noFill/>
            <a:ln w="381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255733" y="3264084"/>
              <a:ext cx="426079" cy="24068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0"/>
                </a:spcBef>
              </a:pPr>
              <a:r>
                <a:rPr lang="en-US" sz="1400" dirty="0" smtClean="0">
                  <a:solidFill>
                    <a:schemeClr val="bg1"/>
                  </a:solidFill>
                </a:rPr>
                <a:t>8</a:t>
              </a:r>
            </a:p>
            <a:p>
              <a:pPr>
                <a:spcBef>
                  <a:spcPts val="0"/>
                </a:spcBef>
              </a:pPr>
              <a:r>
                <a:rPr lang="en-US" sz="1400" dirty="0" smtClean="0">
                  <a:solidFill>
                    <a:schemeClr val="bg1"/>
                  </a:solidFill>
                </a:rPr>
                <a:t>5</a:t>
              </a:r>
            </a:p>
          </p:txBody>
        </p:sp>
      </p:grpSp>
      <p:grpSp>
        <p:nvGrpSpPr>
          <p:cNvPr id="7" name="Group 55"/>
          <p:cNvGrpSpPr/>
          <p:nvPr/>
        </p:nvGrpSpPr>
        <p:grpSpPr>
          <a:xfrm>
            <a:off x="5378506" y="4773175"/>
            <a:ext cx="384049" cy="576074"/>
            <a:chOff x="5186479" y="3160165"/>
            <a:chExt cx="576075" cy="2649945"/>
          </a:xfrm>
        </p:grpSpPr>
        <p:sp>
          <p:nvSpPr>
            <p:cNvPr id="19" name="Double Bracket 18"/>
            <p:cNvSpPr/>
            <p:nvPr/>
          </p:nvSpPr>
          <p:spPr bwMode="auto">
            <a:xfrm>
              <a:off x="5186479" y="3160165"/>
              <a:ext cx="576075" cy="2649945"/>
            </a:xfrm>
            <a:prstGeom prst="bracketPair">
              <a:avLst/>
            </a:prstGeom>
            <a:noFill/>
            <a:ln w="381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255733" y="3264084"/>
              <a:ext cx="426079" cy="24068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0"/>
                </a:spcBef>
              </a:pPr>
              <a:r>
                <a:rPr lang="en-US" sz="1400" dirty="0" smtClean="0">
                  <a:solidFill>
                    <a:schemeClr val="bg1"/>
                  </a:solidFill>
                </a:rPr>
                <a:t>9</a:t>
              </a:r>
            </a:p>
            <a:p>
              <a:pPr>
                <a:spcBef>
                  <a:spcPts val="0"/>
                </a:spcBef>
              </a:pPr>
              <a:r>
                <a:rPr lang="en-US" sz="1400" dirty="0" smtClean="0">
                  <a:solidFill>
                    <a:schemeClr val="bg1"/>
                  </a:solidFill>
                </a:rPr>
                <a:t>1</a:t>
              </a:r>
            </a:p>
          </p:txBody>
        </p:sp>
      </p:grpSp>
      <p:grpSp>
        <p:nvGrpSpPr>
          <p:cNvPr id="8" name="Group 55"/>
          <p:cNvGrpSpPr/>
          <p:nvPr/>
        </p:nvGrpSpPr>
        <p:grpSpPr>
          <a:xfrm>
            <a:off x="6530655" y="4773175"/>
            <a:ext cx="384049" cy="576074"/>
            <a:chOff x="5186479" y="3160165"/>
            <a:chExt cx="576075" cy="2649945"/>
          </a:xfrm>
        </p:grpSpPr>
        <p:sp>
          <p:nvSpPr>
            <p:cNvPr id="22" name="Double Bracket 21"/>
            <p:cNvSpPr/>
            <p:nvPr/>
          </p:nvSpPr>
          <p:spPr bwMode="auto">
            <a:xfrm>
              <a:off x="5186479" y="3160165"/>
              <a:ext cx="576075" cy="2649945"/>
            </a:xfrm>
            <a:prstGeom prst="bracketPair">
              <a:avLst/>
            </a:prstGeom>
            <a:noFill/>
            <a:ln w="381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5255733" y="3264084"/>
              <a:ext cx="426079" cy="24068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0"/>
                </a:spcBef>
              </a:pPr>
              <a:r>
                <a:rPr lang="en-US" sz="1400" dirty="0" smtClean="0">
                  <a:solidFill>
                    <a:schemeClr val="bg1"/>
                  </a:solidFill>
                </a:rPr>
                <a:t>4</a:t>
              </a:r>
            </a:p>
            <a:p>
              <a:pPr>
                <a:spcBef>
                  <a:spcPts val="0"/>
                </a:spcBef>
              </a:pPr>
              <a:r>
                <a:rPr lang="en-US" sz="1400" dirty="0" smtClean="0">
                  <a:solidFill>
                    <a:schemeClr val="bg1"/>
                  </a:solidFill>
                </a:rPr>
                <a:t>3</a:t>
              </a:r>
            </a:p>
          </p:txBody>
        </p:sp>
      </p:grpSp>
      <p:grpSp>
        <p:nvGrpSpPr>
          <p:cNvPr id="9" name="Group 88"/>
          <p:cNvGrpSpPr/>
          <p:nvPr/>
        </p:nvGrpSpPr>
        <p:grpSpPr>
          <a:xfrm>
            <a:off x="1485736" y="3236975"/>
            <a:ext cx="1440851" cy="1558792"/>
            <a:chOff x="1485736" y="3236975"/>
            <a:chExt cx="1440851" cy="1558792"/>
          </a:xfrm>
        </p:grpSpPr>
        <p:cxnSp>
          <p:nvCxnSpPr>
            <p:cNvPr id="54" name="Straight Connector 53"/>
            <p:cNvCxnSpPr>
              <a:stCxn id="14" idx="0"/>
              <a:endCxn id="57" idx="4"/>
            </p:cNvCxnSpPr>
            <p:nvPr/>
          </p:nvCxnSpPr>
          <p:spPr bwMode="auto">
            <a:xfrm rot="16200000" flipV="1">
              <a:off x="1880042" y="4104697"/>
              <a:ext cx="905907" cy="476233"/>
            </a:xfrm>
            <a:prstGeom prst="line">
              <a:avLst/>
            </a:prstGeom>
            <a:noFill/>
            <a:ln w="381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6" name="Straight Connector 55"/>
            <p:cNvCxnSpPr>
              <a:stCxn id="11" idx="0"/>
              <a:endCxn id="57" idx="4"/>
            </p:cNvCxnSpPr>
            <p:nvPr/>
          </p:nvCxnSpPr>
          <p:spPr bwMode="auto">
            <a:xfrm rot="5400000" flipH="1" flipV="1">
              <a:off x="1356556" y="4019040"/>
              <a:ext cx="867502" cy="609142"/>
            </a:xfrm>
            <a:prstGeom prst="line">
              <a:avLst/>
            </a:prstGeom>
            <a:noFill/>
            <a:ln w="381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57" name="Oval 56"/>
            <p:cNvSpPr/>
            <p:nvPr/>
          </p:nvSpPr>
          <p:spPr bwMode="auto">
            <a:xfrm>
              <a:off x="1768435" y="3236975"/>
              <a:ext cx="652885" cy="652885"/>
            </a:xfrm>
            <a:prstGeom prst="ellipse">
              <a:avLst/>
            </a:prstGeom>
            <a:noFill/>
            <a:ln w="38100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487" tIns="44450" rIns="90487" bIns="4445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Helvetica" pitchFamily="34" charset="0"/>
              </a:endParaRP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2421320" y="3390595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Bef>
                  <a:spcPts val="0"/>
                </a:spcBef>
              </a:pPr>
              <a:r>
                <a:rPr lang="en-US" dirty="0" smtClean="0">
                  <a:solidFill>
                    <a:schemeClr val="bg1"/>
                  </a:solidFill>
                </a:rPr>
                <a:t>NP</a:t>
              </a:r>
            </a:p>
          </p:txBody>
        </p:sp>
      </p:grpSp>
      <p:grpSp>
        <p:nvGrpSpPr>
          <p:cNvPr id="12" name="Group 89"/>
          <p:cNvGrpSpPr/>
          <p:nvPr/>
        </p:nvGrpSpPr>
        <p:grpSpPr>
          <a:xfrm>
            <a:off x="5566700" y="3467405"/>
            <a:ext cx="1546032" cy="1328362"/>
            <a:chOff x="5566700" y="3467405"/>
            <a:chExt cx="1546032" cy="1328362"/>
          </a:xfrm>
        </p:grpSpPr>
        <p:cxnSp>
          <p:nvCxnSpPr>
            <p:cNvPr id="31" name="Straight Connector 30"/>
            <p:cNvCxnSpPr>
              <a:stCxn id="20" idx="0"/>
              <a:endCxn id="41" idx="4"/>
            </p:cNvCxnSpPr>
            <p:nvPr/>
          </p:nvCxnSpPr>
          <p:spPr bwMode="auto">
            <a:xfrm rot="5400000" flipH="1" flipV="1">
              <a:off x="5566921" y="4120070"/>
              <a:ext cx="675476" cy="675917"/>
            </a:xfrm>
            <a:prstGeom prst="line">
              <a:avLst/>
            </a:prstGeom>
            <a:noFill/>
            <a:ln w="381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2" name="Straight Connector 31"/>
            <p:cNvCxnSpPr>
              <a:stCxn id="23" idx="0"/>
              <a:endCxn id="41" idx="4"/>
            </p:cNvCxnSpPr>
            <p:nvPr/>
          </p:nvCxnSpPr>
          <p:spPr bwMode="auto">
            <a:xfrm rot="16200000" flipV="1">
              <a:off x="6142996" y="4219912"/>
              <a:ext cx="675476" cy="476232"/>
            </a:xfrm>
            <a:prstGeom prst="line">
              <a:avLst/>
            </a:prstGeom>
            <a:noFill/>
            <a:ln w="381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1" name="Oval 40"/>
            <p:cNvSpPr/>
            <p:nvPr/>
          </p:nvSpPr>
          <p:spPr bwMode="auto">
            <a:xfrm>
              <a:off x="5916175" y="3467405"/>
              <a:ext cx="652885" cy="652885"/>
            </a:xfrm>
            <a:prstGeom prst="ellipse">
              <a:avLst/>
            </a:prstGeom>
            <a:noFill/>
            <a:ln w="38100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487" tIns="44450" rIns="90487" bIns="4445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Helvetica" pitchFamily="34" charset="0"/>
              </a:endParaRPr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6607465" y="3621025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Bef>
                  <a:spcPts val="0"/>
                </a:spcBef>
              </a:pPr>
              <a:r>
                <a:rPr lang="en-US" dirty="0" smtClean="0">
                  <a:solidFill>
                    <a:schemeClr val="bg1"/>
                  </a:solidFill>
                </a:rPr>
                <a:t>NP</a:t>
              </a:r>
            </a:p>
          </p:txBody>
        </p:sp>
      </p:grpSp>
      <p:grpSp>
        <p:nvGrpSpPr>
          <p:cNvPr id="15" name="Group 90"/>
          <p:cNvGrpSpPr/>
          <p:nvPr/>
        </p:nvGrpSpPr>
        <p:grpSpPr>
          <a:xfrm>
            <a:off x="4568169" y="2238445"/>
            <a:ext cx="1725234" cy="2557322"/>
            <a:chOff x="4568169" y="2238445"/>
            <a:chExt cx="1725234" cy="2557322"/>
          </a:xfrm>
        </p:grpSpPr>
        <p:cxnSp>
          <p:nvCxnSpPr>
            <p:cNvPr id="83" name="Straight Connector 82"/>
            <p:cNvCxnSpPr>
              <a:stCxn id="17" idx="0"/>
              <a:endCxn id="86" idx="4"/>
            </p:cNvCxnSpPr>
            <p:nvPr/>
          </p:nvCxnSpPr>
          <p:spPr bwMode="auto">
            <a:xfrm rot="5400000" flipH="1" flipV="1">
              <a:off x="4049923" y="3409577"/>
              <a:ext cx="1904436" cy="867943"/>
            </a:xfrm>
            <a:prstGeom prst="line">
              <a:avLst/>
            </a:prstGeom>
            <a:noFill/>
            <a:ln w="381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4" name="Straight Connector 83"/>
            <p:cNvCxnSpPr>
              <a:stCxn id="41" idx="0"/>
              <a:endCxn id="86" idx="4"/>
            </p:cNvCxnSpPr>
            <p:nvPr/>
          </p:nvCxnSpPr>
          <p:spPr bwMode="auto">
            <a:xfrm rot="16200000" flipV="1">
              <a:off x="5551329" y="2776115"/>
              <a:ext cx="576075" cy="806505"/>
            </a:xfrm>
            <a:prstGeom prst="line">
              <a:avLst/>
            </a:prstGeom>
            <a:noFill/>
            <a:ln w="381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86" name="Oval 85"/>
            <p:cNvSpPr/>
            <p:nvPr/>
          </p:nvSpPr>
          <p:spPr bwMode="auto">
            <a:xfrm>
              <a:off x="5109670" y="2238445"/>
              <a:ext cx="652885" cy="652885"/>
            </a:xfrm>
            <a:prstGeom prst="ellipse">
              <a:avLst/>
            </a:prstGeom>
            <a:noFill/>
            <a:ln w="38100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487" tIns="44450" rIns="90487" bIns="4445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Helvetica" pitchFamily="34" charset="0"/>
              </a:endParaRPr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5800960" y="2392065"/>
              <a:ext cx="4924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Bef>
                  <a:spcPts val="0"/>
                </a:spcBef>
              </a:pPr>
              <a:r>
                <a:rPr lang="en-US" dirty="0" smtClean="0">
                  <a:solidFill>
                    <a:schemeClr val="bg1"/>
                  </a:solidFill>
                </a:rPr>
                <a:t>PP</a:t>
              </a:r>
            </a:p>
          </p:txBody>
        </p:sp>
      </p:grpSp>
      <p:grpSp>
        <p:nvGrpSpPr>
          <p:cNvPr id="18" name="Group 92"/>
          <p:cNvGrpSpPr/>
          <p:nvPr/>
        </p:nvGrpSpPr>
        <p:grpSpPr>
          <a:xfrm>
            <a:off x="2094879" y="625435"/>
            <a:ext cx="2534730" cy="2611540"/>
            <a:chOff x="2094879" y="625435"/>
            <a:chExt cx="2534730" cy="2611540"/>
          </a:xfrm>
        </p:grpSpPr>
        <p:grpSp>
          <p:nvGrpSpPr>
            <p:cNvPr id="21" name="Group 91"/>
            <p:cNvGrpSpPr/>
            <p:nvPr/>
          </p:nvGrpSpPr>
          <p:grpSpPr>
            <a:xfrm>
              <a:off x="2094879" y="625435"/>
              <a:ext cx="2534730" cy="2611540"/>
              <a:chOff x="2094879" y="625435"/>
              <a:chExt cx="2534730" cy="2611540"/>
            </a:xfrm>
          </p:grpSpPr>
          <p:cxnSp>
            <p:nvCxnSpPr>
              <p:cNvPr id="85" name="Straight Connector 84"/>
              <p:cNvCxnSpPr>
                <a:stCxn id="57" idx="0"/>
                <a:endCxn id="60" idx="4"/>
              </p:cNvCxnSpPr>
              <p:nvPr/>
            </p:nvCxnSpPr>
            <p:spPr bwMode="auto">
              <a:xfrm rot="5400000" flipH="1" flipV="1">
                <a:off x="1883651" y="1489548"/>
                <a:ext cx="1958655" cy="1536200"/>
              </a:xfrm>
              <a:prstGeom prst="line">
                <a:avLst/>
              </a:prstGeom>
              <a:noFill/>
              <a:ln w="38100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9" name="Straight Connector 58"/>
              <p:cNvCxnSpPr>
                <a:stCxn id="49" idx="0"/>
                <a:endCxn id="60" idx="4"/>
              </p:cNvCxnSpPr>
              <p:nvPr/>
            </p:nvCxnSpPr>
            <p:spPr bwMode="auto">
              <a:xfrm rot="16200000" flipV="1">
                <a:off x="4034331" y="875068"/>
                <a:ext cx="192025" cy="998530"/>
              </a:xfrm>
              <a:prstGeom prst="line">
                <a:avLst/>
              </a:prstGeom>
              <a:noFill/>
              <a:ln w="38100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60" name="Oval 59"/>
              <p:cNvSpPr/>
              <p:nvPr/>
            </p:nvSpPr>
            <p:spPr bwMode="auto">
              <a:xfrm>
                <a:off x="3304635" y="625435"/>
                <a:ext cx="652885" cy="652885"/>
              </a:xfrm>
              <a:prstGeom prst="ellipse">
                <a:avLst/>
              </a:prstGeom>
              <a:noFill/>
              <a:ln w="38100" cap="flat" cmpd="sng" algn="ctr">
                <a:solidFill>
                  <a:srgbClr val="FFFF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0487" tIns="44450" rIns="90487" bIns="4445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Helvetica" pitchFamily="34" charset="0"/>
                </a:endParaRPr>
              </a:p>
            </p:txBody>
          </p:sp>
        </p:grpSp>
        <p:sp>
          <p:nvSpPr>
            <p:cNvPr id="88" name="TextBox 87"/>
            <p:cNvSpPr txBox="1"/>
            <p:nvPr/>
          </p:nvSpPr>
          <p:spPr>
            <a:xfrm>
              <a:off x="4034330" y="740650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Bef>
                  <a:spcPts val="0"/>
                </a:spcBef>
              </a:pPr>
              <a:r>
                <a:rPr lang="en-US" dirty="0" smtClean="0">
                  <a:solidFill>
                    <a:schemeClr val="bg1"/>
                  </a:solidFill>
                </a:rPr>
                <a:t>S</a:t>
              </a:r>
            </a:p>
          </p:txBody>
        </p:sp>
      </p:grpSp>
      <p:sp>
        <p:nvSpPr>
          <p:cNvPr id="96" name="Down Arrow 95"/>
          <p:cNvSpPr/>
          <p:nvPr/>
        </p:nvSpPr>
        <p:spPr bwMode="auto">
          <a:xfrm rot="2600443">
            <a:off x="6041393" y="1069347"/>
            <a:ext cx="402712" cy="1419443"/>
          </a:xfrm>
          <a:prstGeom prst="downArrow">
            <a:avLst>
              <a:gd name="adj1" fmla="val 50000"/>
              <a:gd name="adj2" fmla="val 68538"/>
            </a:avLst>
          </a:prstGeom>
          <a:solidFill>
            <a:srgbClr val="FF000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487" tIns="44450" rIns="90487" bIns="4445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Helvetica" pitchFamily="34" charset="0"/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6831445" y="779055"/>
            <a:ext cx="23125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Bef>
                <a:spcPts val="0"/>
              </a:spcBef>
            </a:pPr>
            <a:r>
              <a:rPr lang="en-US" dirty="0" smtClean="0">
                <a:solidFill>
                  <a:schemeClr val="bg1"/>
                </a:solidFill>
              </a:rPr>
              <a:t>This node’s job is   to represent </a:t>
            </a:r>
          </a:p>
          <a:p>
            <a:pPr algn="l">
              <a:spcBef>
                <a:spcPts val="0"/>
              </a:spcBef>
            </a:pPr>
            <a:r>
              <a:rPr lang="en-US" i="1" dirty="0" smtClean="0">
                <a:solidFill>
                  <a:schemeClr val="bg1"/>
                </a:solidFill>
              </a:rPr>
              <a:t>“on the mat.”</a:t>
            </a:r>
          </a:p>
        </p:txBody>
      </p:sp>
      <p:grpSp>
        <p:nvGrpSpPr>
          <p:cNvPr id="24" name="Group 55"/>
          <p:cNvGrpSpPr/>
          <p:nvPr/>
        </p:nvGrpSpPr>
        <p:grpSpPr>
          <a:xfrm>
            <a:off x="3381445" y="4773175"/>
            <a:ext cx="384049" cy="576074"/>
            <a:chOff x="5186479" y="3160165"/>
            <a:chExt cx="576075" cy="2649945"/>
          </a:xfrm>
        </p:grpSpPr>
        <p:sp>
          <p:nvSpPr>
            <p:cNvPr id="44" name="Double Bracket 43"/>
            <p:cNvSpPr/>
            <p:nvPr/>
          </p:nvSpPr>
          <p:spPr bwMode="auto">
            <a:xfrm>
              <a:off x="5186479" y="3160165"/>
              <a:ext cx="576075" cy="2649945"/>
            </a:xfrm>
            <a:prstGeom prst="bracketPair">
              <a:avLst/>
            </a:prstGeom>
            <a:noFill/>
            <a:ln w="381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5255733" y="3264084"/>
              <a:ext cx="426079" cy="24068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0"/>
                </a:spcBef>
              </a:pPr>
              <a:r>
                <a:rPr lang="en-US" sz="1400" dirty="0" smtClean="0">
                  <a:solidFill>
                    <a:schemeClr val="bg1"/>
                  </a:solidFill>
                </a:rPr>
                <a:t>7</a:t>
              </a:r>
            </a:p>
            <a:p>
              <a:pPr>
                <a:spcBef>
                  <a:spcPts val="0"/>
                </a:spcBef>
              </a:pPr>
              <a:r>
                <a:rPr lang="en-US" sz="1400" dirty="0" smtClean="0">
                  <a:solidFill>
                    <a:schemeClr val="bg1"/>
                  </a:solidFill>
                </a:rPr>
                <a:t>1</a:t>
              </a:r>
            </a:p>
          </p:txBody>
        </p:sp>
      </p:grpSp>
      <p:grpSp>
        <p:nvGrpSpPr>
          <p:cNvPr id="25" name="Group 45"/>
          <p:cNvGrpSpPr/>
          <p:nvPr/>
        </p:nvGrpSpPr>
        <p:grpSpPr>
          <a:xfrm>
            <a:off x="3569640" y="1470345"/>
            <a:ext cx="1955663" cy="3325421"/>
            <a:chOff x="4525934" y="1547155"/>
            <a:chExt cx="1955663" cy="3325421"/>
          </a:xfrm>
        </p:grpSpPr>
        <p:cxnSp>
          <p:nvCxnSpPr>
            <p:cNvPr id="47" name="Straight Connector 46"/>
            <p:cNvCxnSpPr>
              <a:stCxn id="45" idx="0"/>
              <a:endCxn id="49" idx="4"/>
            </p:cNvCxnSpPr>
            <p:nvPr/>
          </p:nvCxnSpPr>
          <p:spPr bwMode="auto">
            <a:xfrm rot="5400000" flipH="1" flipV="1">
              <a:off x="3719650" y="3006324"/>
              <a:ext cx="2672536" cy="1059968"/>
            </a:xfrm>
            <a:prstGeom prst="line">
              <a:avLst/>
            </a:prstGeom>
            <a:noFill/>
            <a:ln w="381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8" name="Straight Connector 47"/>
            <p:cNvCxnSpPr>
              <a:stCxn id="86" idx="0"/>
              <a:endCxn id="49" idx="4"/>
            </p:cNvCxnSpPr>
            <p:nvPr/>
          </p:nvCxnSpPr>
          <p:spPr bwMode="auto">
            <a:xfrm rot="16200000" flipV="1">
              <a:off x="5931548" y="1854395"/>
              <a:ext cx="115215" cy="806505"/>
            </a:xfrm>
            <a:prstGeom prst="line">
              <a:avLst/>
            </a:prstGeom>
            <a:noFill/>
            <a:ln w="381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9" name="Oval 48"/>
            <p:cNvSpPr/>
            <p:nvPr/>
          </p:nvSpPr>
          <p:spPr bwMode="auto">
            <a:xfrm>
              <a:off x="5259459" y="1547155"/>
              <a:ext cx="652885" cy="652885"/>
            </a:xfrm>
            <a:prstGeom prst="ellipse">
              <a:avLst/>
            </a:prstGeom>
            <a:noFill/>
            <a:ln w="38100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487" tIns="44450" rIns="90487" bIns="4445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Helvetica" pitchFamily="34" charset="0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5989154" y="1547155"/>
              <a:ext cx="4924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Bef>
                  <a:spcPts val="0"/>
                </a:spcBef>
              </a:pPr>
              <a:r>
                <a:rPr lang="en-US" dirty="0" smtClean="0">
                  <a:solidFill>
                    <a:schemeClr val="bg1"/>
                  </a:solidFill>
                </a:rPr>
                <a:t>VP</a:t>
              </a:r>
            </a:p>
          </p:txBody>
        </p:sp>
      </p:grpSp>
      <p:grpSp>
        <p:nvGrpSpPr>
          <p:cNvPr id="26" name="Group 55"/>
          <p:cNvGrpSpPr/>
          <p:nvPr/>
        </p:nvGrpSpPr>
        <p:grpSpPr>
          <a:xfrm>
            <a:off x="1883650" y="3275380"/>
            <a:ext cx="384049" cy="576074"/>
            <a:chOff x="5186479" y="3160165"/>
            <a:chExt cx="576075" cy="2649945"/>
          </a:xfrm>
        </p:grpSpPr>
        <p:sp>
          <p:nvSpPr>
            <p:cNvPr id="53" name="Double Bracket 52"/>
            <p:cNvSpPr/>
            <p:nvPr/>
          </p:nvSpPr>
          <p:spPr bwMode="auto">
            <a:xfrm>
              <a:off x="5186479" y="3160165"/>
              <a:ext cx="576075" cy="2649945"/>
            </a:xfrm>
            <a:prstGeom prst="bracketPair">
              <a:avLst/>
            </a:prstGeom>
            <a:noFill/>
            <a:ln w="381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5255733" y="3264084"/>
              <a:ext cx="426079" cy="24068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0"/>
                </a:spcBef>
              </a:pPr>
              <a:r>
                <a:rPr lang="en-US" sz="1400" dirty="0" smtClean="0">
                  <a:solidFill>
                    <a:schemeClr val="bg1"/>
                  </a:solidFill>
                </a:rPr>
                <a:t>5</a:t>
              </a:r>
            </a:p>
            <a:p>
              <a:pPr>
                <a:spcBef>
                  <a:spcPts val="0"/>
                </a:spcBef>
              </a:pPr>
              <a:r>
                <a:rPr lang="en-US" sz="1400" dirty="0" smtClean="0">
                  <a:solidFill>
                    <a:schemeClr val="bg1"/>
                  </a:solidFill>
                </a:rPr>
                <a:t>2</a:t>
              </a:r>
            </a:p>
          </p:txBody>
        </p:sp>
      </p:grpSp>
      <p:grpSp>
        <p:nvGrpSpPr>
          <p:cNvPr id="27" name="Group 55"/>
          <p:cNvGrpSpPr/>
          <p:nvPr/>
        </p:nvGrpSpPr>
        <p:grpSpPr>
          <a:xfrm>
            <a:off x="6031390" y="3505810"/>
            <a:ext cx="384049" cy="576074"/>
            <a:chOff x="5186479" y="3160165"/>
            <a:chExt cx="576075" cy="2649945"/>
          </a:xfrm>
        </p:grpSpPr>
        <p:sp>
          <p:nvSpPr>
            <p:cNvPr id="61" name="Double Bracket 60"/>
            <p:cNvSpPr/>
            <p:nvPr/>
          </p:nvSpPr>
          <p:spPr bwMode="auto">
            <a:xfrm>
              <a:off x="5186479" y="3160165"/>
              <a:ext cx="576075" cy="2649945"/>
            </a:xfrm>
            <a:prstGeom prst="bracketPair">
              <a:avLst/>
            </a:prstGeom>
            <a:noFill/>
            <a:ln w="381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5255733" y="3264084"/>
              <a:ext cx="426079" cy="24068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0"/>
                </a:spcBef>
              </a:pPr>
              <a:r>
                <a:rPr lang="en-US" sz="1400" dirty="0" smtClean="0">
                  <a:solidFill>
                    <a:schemeClr val="bg1"/>
                  </a:solidFill>
                </a:rPr>
                <a:t>3</a:t>
              </a:r>
            </a:p>
            <a:p>
              <a:pPr>
                <a:spcBef>
                  <a:spcPts val="0"/>
                </a:spcBef>
              </a:pPr>
              <a:r>
                <a:rPr lang="en-US" sz="1400" dirty="0" smtClean="0">
                  <a:solidFill>
                    <a:schemeClr val="bg1"/>
                  </a:solidFill>
                </a:rPr>
                <a:t>3</a:t>
              </a:r>
            </a:p>
          </p:txBody>
        </p:sp>
      </p:grpSp>
      <p:grpSp>
        <p:nvGrpSpPr>
          <p:cNvPr id="28" name="Group 55"/>
          <p:cNvGrpSpPr/>
          <p:nvPr/>
        </p:nvGrpSpPr>
        <p:grpSpPr>
          <a:xfrm>
            <a:off x="5263290" y="2276850"/>
            <a:ext cx="384049" cy="576074"/>
            <a:chOff x="5186479" y="3160165"/>
            <a:chExt cx="576075" cy="2649945"/>
          </a:xfrm>
        </p:grpSpPr>
        <p:sp>
          <p:nvSpPr>
            <p:cNvPr id="64" name="Double Bracket 63"/>
            <p:cNvSpPr/>
            <p:nvPr/>
          </p:nvSpPr>
          <p:spPr bwMode="auto">
            <a:xfrm>
              <a:off x="5186479" y="3160165"/>
              <a:ext cx="576075" cy="2649945"/>
            </a:xfrm>
            <a:prstGeom prst="bracketPair">
              <a:avLst/>
            </a:prstGeom>
            <a:noFill/>
            <a:ln w="381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5255733" y="3264084"/>
              <a:ext cx="426079" cy="24068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0"/>
                </a:spcBef>
              </a:pPr>
              <a:r>
                <a:rPr lang="en-US" sz="1400" dirty="0" smtClean="0">
                  <a:solidFill>
                    <a:schemeClr val="bg1"/>
                  </a:solidFill>
                </a:rPr>
                <a:t>8</a:t>
              </a:r>
            </a:p>
            <a:p>
              <a:pPr>
                <a:spcBef>
                  <a:spcPts val="0"/>
                </a:spcBef>
              </a:pPr>
              <a:r>
                <a:rPr lang="en-US" sz="1400" dirty="0" smtClean="0">
                  <a:solidFill>
                    <a:schemeClr val="bg1"/>
                  </a:solidFill>
                </a:rPr>
                <a:t>3</a:t>
              </a:r>
            </a:p>
          </p:txBody>
        </p:sp>
      </p:grpSp>
      <p:grpSp>
        <p:nvGrpSpPr>
          <p:cNvPr id="29" name="Group 55"/>
          <p:cNvGrpSpPr/>
          <p:nvPr/>
        </p:nvGrpSpPr>
        <p:grpSpPr>
          <a:xfrm>
            <a:off x="3458255" y="663840"/>
            <a:ext cx="384049" cy="576074"/>
            <a:chOff x="5186479" y="3160165"/>
            <a:chExt cx="576075" cy="2649945"/>
          </a:xfrm>
        </p:grpSpPr>
        <p:sp>
          <p:nvSpPr>
            <p:cNvPr id="68" name="Double Bracket 67"/>
            <p:cNvSpPr/>
            <p:nvPr/>
          </p:nvSpPr>
          <p:spPr bwMode="auto">
            <a:xfrm>
              <a:off x="5186479" y="3160165"/>
              <a:ext cx="576075" cy="2649945"/>
            </a:xfrm>
            <a:prstGeom prst="bracketPair">
              <a:avLst/>
            </a:prstGeom>
            <a:noFill/>
            <a:ln w="381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5255733" y="3264084"/>
              <a:ext cx="426079" cy="24068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0"/>
                </a:spcBef>
              </a:pPr>
              <a:r>
                <a:rPr lang="en-US" sz="1400" dirty="0" smtClean="0">
                  <a:solidFill>
                    <a:schemeClr val="bg1"/>
                  </a:solidFill>
                </a:rPr>
                <a:t>5</a:t>
              </a:r>
            </a:p>
            <a:p>
              <a:pPr>
                <a:spcBef>
                  <a:spcPts val="0"/>
                </a:spcBef>
              </a:pPr>
              <a:r>
                <a:rPr lang="en-US" sz="1400" dirty="0" smtClean="0">
                  <a:solidFill>
                    <a:schemeClr val="bg1"/>
                  </a:solidFill>
                </a:rPr>
                <a:t>4</a:t>
              </a:r>
            </a:p>
          </p:txBody>
        </p:sp>
      </p:grpSp>
      <p:grpSp>
        <p:nvGrpSpPr>
          <p:cNvPr id="30" name="Group 55"/>
          <p:cNvGrpSpPr/>
          <p:nvPr/>
        </p:nvGrpSpPr>
        <p:grpSpPr>
          <a:xfrm>
            <a:off x="4456785" y="1508750"/>
            <a:ext cx="384049" cy="576074"/>
            <a:chOff x="5186479" y="3160165"/>
            <a:chExt cx="576075" cy="2649945"/>
          </a:xfrm>
        </p:grpSpPr>
        <p:sp>
          <p:nvSpPr>
            <p:cNvPr id="71" name="Double Bracket 70"/>
            <p:cNvSpPr/>
            <p:nvPr/>
          </p:nvSpPr>
          <p:spPr bwMode="auto">
            <a:xfrm>
              <a:off x="5186479" y="3160165"/>
              <a:ext cx="576075" cy="2649945"/>
            </a:xfrm>
            <a:prstGeom prst="bracketPair">
              <a:avLst/>
            </a:prstGeom>
            <a:noFill/>
            <a:ln w="381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5255733" y="3264084"/>
              <a:ext cx="426079" cy="24068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0"/>
                </a:spcBef>
              </a:pPr>
              <a:r>
                <a:rPr lang="en-US" sz="1400" dirty="0" smtClean="0">
                  <a:solidFill>
                    <a:schemeClr val="bg1"/>
                  </a:solidFill>
                </a:rPr>
                <a:t>7</a:t>
              </a:r>
            </a:p>
            <a:p>
              <a:pPr>
                <a:spcBef>
                  <a:spcPts val="0"/>
                </a:spcBef>
              </a:pPr>
              <a:r>
                <a:rPr lang="en-US" sz="1400" dirty="0" smtClean="0">
                  <a:solidFill>
                    <a:schemeClr val="bg1"/>
                  </a:solidFill>
                </a:rPr>
                <a:t>3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Rectangle 227"/>
          <p:cNvSpPr/>
          <p:nvPr/>
        </p:nvSpPr>
        <p:spPr bwMode="auto">
          <a:xfrm>
            <a:off x="8374095" y="6040540"/>
            <a:ext cx="1267365" cy="1036935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487" tIns="44450" rIns="90487" bIns="4445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Helvetica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we want (illustration)</a:t>
            </a:r>
            <a:endParaRPr lang="en-US" dirty="0"/>
          </a:p>
        </p:txBody>
      </p:sp>
      <p:grpSp>
        <p:nvGrpSpPr>
          <p:cNvPr id="3" name="Group 73"/>
          <p:cNvGrpSpPr/>
          <p:nvPr/>
        </p:nvGrpSpPr>
        <p:grpSpPr>
          <a:xfrm>
            <a:off x="232235" y="855867"/>
            <a:ext cx="5272874" cy="2943455"/>
            <a:chOff x="232235" y="855866"/>
            <a:chExt cx="6374669" cy="3558506"/>
          </a:xfrm>
        </p:grpSpPr>
        <p:cxnSp>
          <p:nvCxnSpPr>
            <p:cNvPr id="11" name="Straight Arrow Connector 10"/>
            <p:cNvCxnSpPr/>
            <p:nvPr/>
          </p:nvCxnSpPr>
          <p:spPr bwMode="auto">
            <a:xfrm rot="16200000" flipV="1">
              <a:off x="-420650" y="2392066"/>
              <a:ext cx="3110806" cy="38405"/>
            </a:xfrm>
            <a:prstGeom prst="straightConnector1">
              <a:avLst/>
            </a:prstGeom>
            <a:noFill/>
            <a:ln w="381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14" name="Straight Arrow Connector 13"/>
            <p:cNvCxnSpPr/>
            <p:nvPr/>
          </p:nvCxnSpPr>
          <p:spPr bwMode="auto">
            <a:xfrm flipV="1">
              <a:off x="923525" y="3659431"/>
              <a:ext cx="5530320" cy="17139"/>
            </a:xfrm>
            <a:prstGeom prst="straightConnector1">
              <a:avLst/>
            </a:prstGeom>
            <a:noFill/>
            <a:ln w="381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17" name="TextBox 16"/>
            <p:cNvSpPr txBox="1"/>
            <p:nvPr/>
          </p:nvSpPr>
          <p:spPr>
            <a:xfrm>
              <a:off x="232235" y="1815990"/>
              <a:ext cx="460860" cy="4092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Bef>
                  <a:spcPts val="0"/>
                </a:spcBef>
              </a:pPr>
              <a:r>
                <a:rPr lang="en-US" sz="1600" dirty="0" smtClean="0">
                  <a:solidFill>
                    <a:schemeClr val="bg1"/>
                  </a:solidFill>
                </a:rPr>
                <a:t>x</a:t>
              </a:r>
              <a:r>
                <a:rPr lang="en-US" sz="1600" baseline="-25000" dirty="0" smtClean="0">
                  <a:solidFill>
                    <a:schemeClr val="bg1"/>
                  </a:solidFill>
                </a:rPr>
                <a:t>2</a:t>
              </a:r>
            </a:p>
          </p:txBody>
        </p:sp>
        <p:cxnSp>
          <p:nvCxnSpPr>
            <p:cNvPr id="19" name="Straight Connector 18"/>
            <p:cNvCxnSpPr/>
            <p:nvPr/>
          </p:nvCxnSpPr>
          <p:spPr bwMode="auto">
            <a:xfrm>
              <a:off x="1038740" y="1393536"/>
              <a:ext cx="182880" cy="0"/>
            </a:xfrm>
            <a:prstGeom prst="line">
              <a:avLst/>
            </a:prstGeom>
            <a:noFill/>
            <a:ln w="381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0" name="Straight Connector 19"/>
            <p:cNvCxnSpPr/>
            <p:nvPr/>
          </p:nvCxnSpPr>
          <p:spPr bwMode="auto">
            <a:xfrm>
              <a:off x="1047885" y="3236976"/>
              <a:ext cx="182880" cy="0"/>
            </a:xfrm>
            <a:prstGeom prst="line">
              <a:avLst/>
            </a:prstGeom>
            <a:noFill/>
            <a:ln w="381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1" name="Straight Connector 20"/>
            <p:cNvCxnSpPr/>
            <p:nvPr/>
          </p:nvCxnSpPr>
          <p:spPr bwMode="auto">
            <a:xfrm>
              <a:off x="1038740" y="2776116"/>
              <a:ext cx="182880" cy="0"/>
            </a:xfrm>
            <a:prstGeom prst="line">
              <a:avLst/>
            </a:prstGeom>
            <a:noFill/>
            <a:ln w="381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2" name="Straight Connector 21"/>
            <p:cNvCxnSpPr/>
            <p:nvPr/>
          </p:nvCxnSpPr>
          <p:spPr bwMode="auto">
            <a:xfrm>
              <a:off x="1038740" y="2315256"/>
              <a:ext cx="182880" cy="0"/>
            </a:xfrm>
            <a:prstGeom prst="line">
              <a:avLst/>
            </a:prstGeom>
            <a:noFill/>
            <a:ln w="381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3" name="Straight Connector 22"/>
            <p:cNvCxnSpPr/>
            <p:nvPr/>
          </p:nvCxnSpPr>
          <p:spPr bwMode="auto">
            <a:xfrm>
              <a:off x="1038740" y="1854396"/>
              <a:ext cx="182880" cy="0"/>
            </a:xfrm>
            <a:prstGeom prst="line">
              <a:avLst/>
            </a:prstGeom>
            <a:noFill/>
            <a:ln w="381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4" name="Straight Connector 23"/>
            <p:cNvCxnSpPr/>
            <p:nvPr/>
          </p:nvCxnSpPr>
          <p:spPr bwMode="auto">
            <a:xfrm rot="16200000" flipH="1">
              <a:off x="1522765" y="3665715"/>
              <a:ext cx="182880" cy="1220"/>
            </a:xfrm>
            <a:prstGeom prst="line">
              <a:avLst/>
            </a:prstGeom>
            <a:noFill/>
            <a:ln w="381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6" name="Straight Connector 25"/>
            <p:cNvCxnSpPr/>
            <p:nvPr/>
          </p:nvCxnSpPr>
          <p:spPr bwMode="auto">
            <a:xfrm rot="16200000" flipH="1">
              <a:off x="1983625" y="3665715"/>
              <a:ext cx="182880" cy="1220"/>
            </a:xfrm>
            <a:prstGeom prst="line">
              <a:avLst/>
            </a:prstGeom>
            <a:noFill/>
            <a:ln w="381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7" name="Straight Connector 26"/>
            <p:cNvCxnSpPr/>
            <p:nvPr/>
          </p:nvCxnSpPr>
          <p:spPr bwMode="auto">
            <a:xfrm rot="16200000" flipH="1">
              <a:off x="2444484" y="3665715"/>
              <a:ext cx="182880" cy="1220"/>
            </a:xfrm>
            <a:prstGeom prst="line">
              <a:avLst/>
            </a:prstGeom>
            <a:noFill/>
            <a:ln w="381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8" name="Straight Connector 27"/>
            <p:cNvCxnSpPr/>
            <p:nvPr/>
          </p:nvCxnSpPr>
          <p:spPr bwMode="auto">
            <a:xfrm rot="16200000" flipH="1">
              <a:off x="2905344" y="3665715"/>
              <a:ext cx="182880" cy="1220"/>
            </a:xfrm>
            <a:prstGeom prst="line">
              <a:avLst/>
            </a:prstGeom>
            <a:noFill/>
            <a:ln w="381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9" name="Straight Connector 28"/>
            <p:cNvCxnSpPr/>
            <p:nvPr/>
          </p:nvCxnSpPr>
          <p:spPr bwMode="auto">
            <a:xfrm rot="16200000" flipH="1">
              <a:off x="3366204" y="3665715"/>
              <a:ext cx="182880" cy="1220"/>
            </a:xfrm>
            <a:prstGeom prst="line">
              <a:avLst/>
            </a:prstGeom>
            <a:noFill/>
            <a:ln w="381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" name="Straight Connector 29"/>
            <p:cNvCxnSpPr/>
            <p:nvPr/>
          </p:nvCxnSpPr>
          <p:spPr bwMode="auto">
            <a:xfrm rot="16200000" flipH="1">
              <a:off x="3827065" y="3665715"/>
              <a:ext cx="182880" cy="1220"/>
            </a:xfrm>
            <a:prstGeom prst="line">
              <a:avLst/>
            </a:prstGeom>
            <a:noFill/>
            <a:ln w="381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1" name="Straight Connector 30"/>
            <p:cNvCxnSpPr/>
            <p:nvPr/>
          </p:nvCxnSpPr>
          <p:spPr bwMode="auto">
            <a:xfrm rot="16200000" flipH="1">
              <a:off x="4289145" y="3665715"/>
              <a:ext cx="182880" cy="1220"/>
            </a:xfrm>
            <a:prstGeom prst="line">
              <a:avLst/>
            </a:prstGeom>
            <a:noFill/>
            <a:ln w="381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2" name="Straight Connector 31"/>
            <p:cNvCxnSpPr/>
            <p:nvPr/>
          </p:nvCxnSpPr>
          <p:spPr bwMode="auto">
            <a:xfrm rot="16200000" flipH="1">
              <a:off x="4748785" y="3665715"/>
              <a:ext cx="182880" cy="1220"/>
            </a:xfrm>
            <a:prstGeom prst="line">
              <a:avLst/>
            </a:prstGeom>
            <a:noFill/>
            <a:ln w="381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3" name="Straight Connector 32"/>
            <p:cNvCxnSpPr/>
            <p:nvPr/>
          </p:nvCxnSpPr>
          <p:spPr bwMode="auto">
            <a:xfrm rot="16200000" flipH="1">
              <a:off x="5209645" y="3665715"/>
              <a:ext cx="182880" cy="1220"/>
            </a:xfrm>
            <a:prstGeom prst="line">
              <a:avLst/>
            </a:prstGeom>
            <a:noFill/>
            <a:ln w="381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4" name="Straight Connector 33"/>
            <p:cNvCxnSpPr/>
            <p:nvPr/>
          </p:nvCxnSpPr>
          <p:spPr bwMode="auto">
            <a:xfrm rot="16200000" flipH="1">
              <a:off x="5670505" y="3665715"/>
              <a:ext cx="182880" cy="1220"/>
            </a:xfrm>
            <a:prstGeom prst="line">
              <a:avLst/>
            </a:prstGeom>
            <a:noFill/>
            <a:ln w="381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6" name="TextBox 35"/>
            <p:cNvSpPr txBox="1"/>
            <p:nvPr/>
          </p:nvSpPr>
          <p:spPr>
            <a:xfrm>
              <a:off x="3688685" y="4005075"/>
              <a:ext cx="460860" cy="4092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Bef>
                  <a:spcPts val="0"/>
                </a:spcBef>
              </a:pPr>
              <a:r>
                <a:rPr lang="en-US" sz="1600" dirty="0" smtClean="0">
                  <a:solidFill>
                    <a:schemeClr val="bg1"/>
                  </a:solidFill>
                </a:rPr>
                <a:t>x</a:t>
              </a:r>
              <a:r>
                <a:rPr lang="en-US" sz="1600" baseline="-25000" dirty="0" smtClean="0"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616285" y="3736241"/>
              <a:ext cx="5990619" cy="4092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Bef>
                  <a:spcPts val="0"/>
                </a:spcBef>
              </a:pPr>
              <a:r>
                <a:rPr lang="en-US" sz="1600" dirty="0" smtClean="0">
                  <a:solidFill>
                    <a:schemeClr val="bg1"/>
                  </a:solidFill>
                </a:rPr>
                <a:t>   0        1      2     3     4      5     6     7     8      9     10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695389" y="1184222"/>
              <a:ext cx="378289" cy="26542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0"/>
                </a:spcBef>
                <a:spcAft>
                  <a:spcPts val="1400"/>
                </a:spcAft>
              </a:pPr>
              <a:r>
                <a:rPr lang="en-US" dirty="0" smtClean="0">
                  <a:solidFill>
                    <a:schemeClr val="bg1"/>
                  </a:solidFill>
                </a:rPr>
                <a:t>5</a:t>
              </a:r>
            </a:p>
            <a:p>
              <a:pPr>
                <a:spcBef>
                  <a:spcPts val="0"/>
                </a:spcBef>
                <a:spcAft>
                  <a:spcPts val="1400"/>
                </a:spcAft>
              </a:pPr>
              <a:r>
                <a:rPr lang="en-US" dirty="0" smtClean="0">
                  <a:solidFill>
                    <a:schemeClr val="bg1"/>
                  </a:solidFill>
                </a:rPr>
                <a:t>4</a:t>
              </a:r>
            </a:p>
            <a:p>
              <a:pPr>
                <a:spcBef>
                  <a:spcPts val="0"/>
                </a:spcBef>
                <a:spcAft>
                  <a:spcPts val="1400"/>
                </a:spcAft>
              </a:pPr>
              <a:r>
                <a:rPr lang="en-US" dirty="0" smtClean="0">
                  <a:solidFill>
                    <a:schemeClr val="bg1"/>
                  </a:solidFill>
                </a:rPr>
                <a:t>3</a:t>
              </a:r>
            </a:p>
            <a:p>
              <a:pPr>
                <a:spcBef>
                  <a:spcPts val="0"/>
                </a:spcBef>
                <a:spcAft>
                  <a:spcPts val="1400"/>
                </a:spcAft>
              </a:pPr>
              <a:r>
                <a:rPr lang="en-US" dirty="0" smtClean="0">
                  <a:solidFill>
                    <a:schemeClr val="bg1"/>
                  </a:solidFill>
                </a:rPr>
                <a:t>2</a:t>
              </a:r>
            </a:p>
            <a:p>
              <a:pPr>
                <a:spcBef>
                  <a:spcPts val="0"/>
                </a:spcBef>
                <a:spcAft>
                  <a:spcPts val="1400"/>
                </a:spcAft>
              </a:pPr>
              <a:r>
                <a:rPr lang="en-US" dirty="0" smtClean="0">
                  <a:solidFill>
                    <a:schemeClr val="bg1"/>
                  </a:solidFill>
                </a:rPr>
                <a:t>1</a:t>
              </a:r>
            </a:p>
          </p:txBody>
        </p:sp>
        <p:grpSp>
          <p:nvGrpSpPr>
            <p:cNvPr id="4" name="Group 69"/>
            <p:cNvGrpSpPr/>
            <p:nvPr/>
          </p:nvGrpSpPr>
          <p:grpSpPr>
            <a:xfrm>
              <a:off x="1936570" y="1662370"/>
              <a:ext cx="1320941" cy="409296"/>
              <a:chOff x="1936570" y="3121759"/>
              <a:chExt cx="1320941" cy="409296"/>
            </a:xfrm>
          </p:grpSpPr>
          <p:sp>
            <p:nvSpPr>
              <p:cNvPr id="40" name="Cross 39"/>
              <p:cNvSpPr/>
              <p:nvPr/>
            </p:nvSpPr>
            <p:spPr bwMode="auto">
              <a:xfrm rot="2722479">
                <a:off x="1936570" y="3178568"/>
                <a:ext cx="274320" cy="274320"/>
              </a:xfrm>
              <a:prstGeom prst="plus">
                <a:avLst>
                  <a:gd name="adj" fmla="val 36534"/>
                </a:avLst>
              </a:prstGeom>
              <a:solidFill>
                <a:srgbClr val="FF0000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0487" tIns="44450" rIns="90487" bIns="4445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Helvetica" pitchFamily="34" charset="0"/>
                </a:endParaRPr>
              </a:p>
            </p:txBody>
          </p:sp>
          <p:sp>
            <p:nvSpPr>
              <p:cNvPr id="41" name="TextBox 40"/>
              <p:cNvSpPr txBox="1"/>
              <p:nvPr/>
            </p:nvSpPr>
            <p:spPr>
              <a:xfrm>
                <a:off x="2152486" y="3121759"/>
                <a:ext cx="1105025" cy="4092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>
                  <a:spcBef>
                    <a:spcPts val="0"/>
                  </a:spcBef>
                </a:pPr>
                <a:r>
                  <a:rPr lang="en-US" sz="1600" dirty="0" smtClean="0">
                    <a:solidFill>
                      <a:schemeClr val="bg1"/>
                    </a:solidFill>
                  </a:rPr>
                  <a:t>Monday</a:t>
                </a:r>
              </a:p>
            </p:txBody>
          </p:sp>
        </p:grpSp>
        <p:grpSp>
          <p:nvGrpSpPr>
            <p:cNvPr id="5" name="Group 72"/>
            <p:cNvGrpSpPr/>
            <p:nvPr/>
          </p:nvGrpSpPr>
          <p:grpSpPr>
            <a:xfrm>
              <a:off x="5089670" y="2545685"/>
              <a:ext cx="1175224" cy="409296"/>
              <a:chOff x="5089670" y="4005074"/>
              <a:chExt cx="1175224" cy="409296"/>
            </a:xfrm>
          </p:grpSpPr>
          <p:sp>
            <p:nvSpPr>
              <p:cNvPr id="42" name="Cross 41"/>
              <p:cNvSpPr/>
              <p:nvPr/>
            </p:nvSpPr>
            <p:spPr bwMode="auto">
              <a:xfrm rot="2722479">
                <a:off x="5089670" y="4061884"/>
                <a:ext cx="274320" cy="274320"/>
              </a:xfrm>
              <a:prstGeom prst="plus">
                <a:avLst>
                  <a:gd name="adj" fmla="val 36534"/>
                </a:avLst>
              </a:prstGeom>
              <a:solidFill>
                <a:srgbClr val="FF0000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0487" tIns="44450" rIns="90487" bIns="4445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Helvetica" pitchFamily="34" charset="0"/>
                </a:endParaRPr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5340100" y="4005074"/>
                <a:ext cx="924794" cy="4092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>
                  <a:spcBef>
                    <a:spcPts val="0"/>
                  </a:spcBef>
                </a:pPr>
                <a:r>
                  <a:rPr lang="en-US" sz="1600" dirty="0" smtClean="0">
                    <a:solidFill>
                      <a:schemeClr val="bg1"/>
                    </a:solidFill>
                  </a:rPr>
                  <a:t>Britain</a:t>
                </a:r>
              </a:p>
            </p:txBody>
          </p:sp>
        </p:grpSp>
        <p:grpSp>
          <p:nvGrpSpPr>
            <p:cNvPr id="6" name="Group 70"/>
            <p:cNvGrpSpPr/>
            <p:nvPr/>
          </p:nvGrpSpPr>
          <p:grpSpPr>
            <a:xfrm>
              <a:off x="1978864" y="1988014"/>
              <a:ext cx="1375657" cy="444017"/>
              <a:chOff x="1978864" y="3447403"/>
              <a:chExt cx="1375657" cy="444017"/>
            </a:xfrm>
          </p:grpSpPr>
          <p:sp>
            <p:nvSpPr>
              <p:cNvPr id="44" name="Cross 43"/>
              <p:cNvSpPr/>
              <p:nvPr/>
            </p:nvSpPr>
            <p:spPr bwMode="auto">
              <a:xfrm rot="2722479">
                <a:off x="1978864" y="3447403"/>
                <a:ext cx="274320" cy="274320"/>
              </a:xfrm>
              <a:prstGeom prst="plus">
                <a:avLst>
                  <a:gd name="adj" fmla="val 36534"/>
                </a:avLst>
              </a:prstGeom>
              <a:solidFill>
                <a:srgbClr val="FF0000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0487" tIns="44450" rIns="90487" bIns="4445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Helvetica" pitchFamily="34" charset="0"/>
                </a:endParaRPr>
              </a:p>
            </p:txBody>
          </p:sp>
          <p:sp>
            <p:nvSpPr>
              <p:cNvPr id="45" name="TextBox 44"/>
              <p:cNvSpPr txBox="1"/>
              <p:nvPr/>
            </p:nvSpPr>
            <p:spPr>
              <a:xfrm>
                <a:off x="2190892" y="3482123"/>
                <a:ext cx="1163629" cy="4092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>
                  <a:spcBef>
                    <a:spcPts val="0"/>
                  </a:spcBef>
                </a:pPr>
                <a:r>
                  <a:rPr lang="en-US" sz="1600" dirty="0" smtClean="0">
                    <a:solidFill>
                      <a:schemeClr val="bg1"/>
                    </a:solidFill>
                  </a:rPr>
                  <a:t>Tuesday</a:t>
                </a:r>
              </a:p>
            </p:txBody>
          </p:sp>
        </p:grpSp>
        <p:grpSp>
          <p:nvGrpSpPr>
            <p:cNvPr id="7" name="Group 73"/>
            <p:cNvGrpSpPr/>
            <p:nvPr/>
          </p:nvGrpSpPr>
          <p:grpSpPr>
            <a:xfrm>
              <a:off x="5378505" y="2871328"/>
              <a:ext cx="994560" cy="621324"/>
              <a:chOff x="5378505" y="4330717"/>
              <a:chExt cx="994560" cy="621324"/>
            </a:xfrm>
          </p:grpSpPr>
          <p:sp>
            <p:nvSpPr>
              <p:cNvPr id="59" name="TextBox 58"/>
              <p:cNvSpPr txBox="1"/>
              <p:nvPr/>
            </p:nvSpPr>
            <p:spPr>
              <a:xfrm>
                <a:off x="5378505" y="4542744"/>
                <a:ext cx="994560" cy="4092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>
                  <a:spcBef>
                    <a:spcPts val="0"/>
                  </a:spcBef>
                </a:pPr>
                <a:r>
                  <a:rPr lang="en-US" sz="1600" dirty="0" smtClean="0">
                    <a:solidFill>
                      <a:schemeClr val="bg1"/>
                    </a:solidFill>
                  </a:rPr>
                  <a:t>France</a:t>
                </a:r>
              </a:p>
            </p:txBody>
          </p:sp>
          <p:sp>
            <p:nvSpPr>
              <p:cNvPr id="60" name="Cross 59"/>
              <p:cNvSpPr/>
              <p:nvPr/>
            </p:nvSpPr>
            <p:spPr bwMode="auto">
              <a:xfrm rot="2722479">
                <a:off x="5379771" y="4330717"/>
                <a:ext cx="274320" cy="274320"/>
              </a:xfrm>
              <a:prstGeom prst="plus">
                <a:avLst>
                  <a:gd name="adj" fmla="val 36534"/>
                </a:avLst>
              </a:prstGeom>
              <a:solidFill>
                <a:srgbClr val="FF0000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0487" tIns="44450" rIns="90487" bIns="4445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Helvetica" pitchFamily="34" charset="0"/>
                </a:endParaRPr>
              </a:p>
            </p:txBody>
          </p:sp>
        </p:grpSp>
      </p:grpSp>
      <p:sp>
        <p:nvSpPr>
          <p:cNvPr id="77" name="TextBox 76"/>
          <p:cNvSpPr txBox="1"/>
          <p:nvPr/>
        </p:nvSpPr>
        <p:spPr>
          <a:xfrm>
            <a:off x="155425" y="6477713"/>
            <a:ext cx="4168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Bef>
                <a:spcPts val="0"/>
              </a:spcBef>
            </a:pPr>
            <a:r>
              <a:rPr lang="en-US" i="1" dirty="0" smtClean="0">
                <a:solidFill>
                  <a:schemeClr val="bg1"/>
                </a:solidFill>
              </a:rPr>
              <a:t>The      day     after     my    birthday, …</a:t>
            </a:r>
          </a:p>
        </p:txBody>
      </p:sp>
      <p:grpSp>
        <p:nvGrpSpPr>
          <p:cNvPr id="8" name="Group 65"/>
          <p:cNvGrpSpPr/>
          <p:nvPr/>
        </p:nvGrpSpPr>
        <p:grpSpPr>
          <a:xfrm>
            <a:off x="347451" y="6021652"/>
            <a:ext cx="317855" cy="497688"/>
            <a:chOff x="3808973" y="6163441"/>
            <a:chExt cx="576075" cy="2649945"/>
          </a:xfrm>
        </p:grpSpPr>
        <p:sp>
          <p:nvSpPr>
            <p:cNvPr id="80" name="Double Bracket 79"/>
            <p:cNvSpPr/>
            <p:nvPr/>
          </p:nvSpPr>
          <p:spPr bwMode="auto">
            <a:xfrm>
              <a:off x="3808973" y="6163441"/>
              <a:ext cx="576075" cy="2649945"/>
            </a:xfrm>
            <a:prstGeom prst="bracketPair">
              <a:avLst/>
            </a:prstGeom>
            <a:noFill/>
            <a:ln w="381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r>
                <a:rPr lang="en-US" sz="1600" dirty="0" smtClean="0"/>
                <a:t>g</a:t>
              </a:r>
              <a:endParaRPr lang="en-US" sz="1600" dirty="0"/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3849558" y="6267361"/>
              <a:ext cx="483384" cy="22843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0"/>
                </a:spcBef>
              </a:pPr>
              <a:r>
                <a:rPr lang="en-US" sz="1200" dirty="0" smtClean="0">
                  <a:solidFill>
                    <a:schemeClr val="bg1"/>
                  </a:solidFill>
                </a:rPr>
                <a:t>8</a:t>
              </a:r>
            </a:p>
            <a:p>
              <a:pPr>
                <a:spcBef>
                  <a:spcPts val="0"/>
                </a:spcBef>
              </a:pPr>
              <a:r>
                <a:rPr lang="en-US" sz="1200" dirty="0" smtClean="0">
                  <a:solidFill>
                    <a:schemeClr val="bg1"/>
                  </a:solidFill>
                </a:rPr>
                <a:t>5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86" name="Double Bracket 85"/>
          <p:cNvSpPr/>
          <p:nvPr/>
        </p:nvSpPr>
        <p:spPr bwMode="auto">
          <a:xfrm>
            <a:off x="1069618" y="6021652"/>
            <a:ext cx="353172" cy="497688"/>
          </a:xfrm>
          <a:prstGeom prst="bracketPair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7" name="TextBox 86"/>
          <p:cNvSpPr txBox="1"/>
          <p:nvPr/>
        </p:nvSpPr>
        <p:spPr>
          <a:xfrm>
            <a:off x="1109314" y="6041169"/>
            <a:ext cx="266711" cy="4290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1200" dirty="0" smtClean="0">
                <a:solidFill>
                  <a:schemeClr val="bg1"/>
                </a:solidFill>
              </a:rPr>
              <a:t>2</a:t>
            </a:r>
          </a:p>
          <a:p>
            <a:pPr>
              <a:spcBef>
                <a:spcPts val="0"/>
              </a:spcBef>
            </a:pPr>
            <a:r>
              <a:rPr lang="en-US" sz="1200" dirty="0" smtClean="0">
                <a:solidFill>
                  <a:schemeClr val="bg1"/>
                </a:solidFill>
              </a:rPr>
              <a:t>4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88" name="Double Bracket 87"/>
          <p:cNvSpPr/>
          <p:nvPr/>
        </p:nvSpPr>
        <p:spPr bwMode="auto">
          <a:xfrm>
            <a:off x="1730030" y="6002135"/>
            <a:ext cx="353172" cy="497688"/>
          </a:xfrm>
          <a:prstGeom prst="bracketPair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9" name="TextBox 88"/>
          <p:cNvSpPr txBox="1"/>
          <p:nvPr/>
        </p:nvSpPr>
        <p:spPr>
          <a:xfrm>
            <a:off x="1769727" y="6021652"/>
            <a:ext cx="266711" cy="4290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1200" dirty="0" smtClean="0">
                <a:solidFill>
                  <a:schemeClr val="bg1"/>
                </a:solidFill>
              </a:rPr>
              <a:t>9</a:t>
            </a:r>
          </a:p>
          <a:p>
            <a:pPr>
              <a:spcBef>
                <a:spcPts val="0"/>
              </a:spcBef>
            </a:pPr>
            <a:r>
              <a:rPr lang="en-US" sz="1200" dirty="0" smtClean="0">
                <a:solidFill>
                  <a:schemeClr val="bg1"/>
                </a:solidFill>
              </a:rPr>
              <a:t>2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76" name="Double Bracket 75"/>
          <p:cNvSpPr/>
          <p:nvPr/>
        </p:nvSpPr>
        <p:spPr bwMode="auto">
          <a:xfrm>
            <a:off x="2498130" y="6008936"/>
            <a:ext cx="353172" cy="497688"/>
          </a:xfrm>
          <a:prstGeom prst="bracketPair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78" name="TextBox 77"/>
          <p:cNvSpPr txBox="1"/>
          <p:nvPr/>
        </p:nvSpPr>
        <p:spPr>
          <a:xfrm>
            <a:off x="2536370" y="6028453"/>
            <a:ext cx="2696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1200" dirty="0" smtClean="0">
                <a:solidFill>
                  <a:schemeClr val="bg1"/>
                </a:solidFill>
              </a:rPr>
              <a:t>3</a:t>
            </a:r>
          </a:p>
          <a:p>
            <a:pPr>
              <a:spcBef>
                <a:spcPts val="0"/>
              </a:spcBef>
            </a:pPr>
            <a:r>
              <a:rPr lang="en-US" sz="1200" dirty="0" smtClean="0">
                <a:solidFill>
                  <a:schemeClr val="bg1"/>
                </a:solidFill>
              </a:rPr>
              <a:t>2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79" name="Double Bracket 78"/>
          <p:cNvSpPr/>
          <p:nvPr/>
        </p:nvSpPr>
        <p:spPr bwMode="auto">
          <a:xfrm>
            <a:off x="3343040" y="6042116"/>
            <a:ext cx="353172" cy="497688"/>
          </a:xfrm>
          <a:prstGeom prst="bracketPair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2" name="TextBox 81"/>
          <p:cNvSpPr txBox="1"/>
          <p:nvPr/>
        </p:nvSpPr>
        <p:spPr>
          <a:xfrm>
            <a:off x="3382737" y="6061633"/>
            <a:ext cx="266711" cy="4290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1200" dirty="0" smtClean="0">
                <a:solidFill>
                  <a:schemeClr val="bg1"/>
                </a:solidFill>
              </a:rPr>
              <a:t>9</a:t>
            </a:r>
          </a:p>
          <a:p>
            <a:pPr>
              <a:spcBef>
                <a:spcPts val="0"/>
              </a:spcBef>
            </a:pPr>
            <a:r>
              <a:rPr lang="en-US" sz="1200" dirty="0" smtClean="0">
                <a:solidFill>
                  <a:schemeClr val="bg1"/>
                </a:solidFill>
              </a:rPr>
              <a:t>2</a:t>
            </a:r>
            <a:endParaRPr lang="en-US" sz="1200" dirty="0">
              <a:solidFill>
                <a:schemeClr val="bg1"/>
              </a:solidFill>
            </a:endParaRPr>
          </a:p>
        </p:txBody>
      </p:sp>
      <p:grpSp>
        <p:nvGrpSpPr>
          <p:cNvPr id="9" name="Group 88"/>
          <p:cNvGrpSpPr/>
          <p:nvPr/>
        </p:nvGrpSpPr>
        <p:grpSpPr>
          <a:xfrm>
            <a:off x="474014" y="5118817"/>
            <a:ext cx="768656" cy="922353"/>
            <a:chOff x="2278536" y="3762006"/>
            <a:chExt cx="1044832" cy="1253757"/>
          </a:xfrm>
        </p:grpSpPr>
        <p:cxnSp>
          <p:nvCxnSpPr>
            <p:cNvPr id="84" name="Straight Connector 83"/>
            <p:cNvCxnSpPr>
              <a:stCxn id="87" idx="0"/>
              <a:endCxn id="90" idx="4"/>
            </p:cNvCxnSpPr>
            <p:nvPr/>
          </p:nvCxnSpPr>
          <p:spPr bwMode="auto">
            <a:xfrm rot="16200000" flipV="1">
              <a:off x="2799602" y="4491996"/>
              <a:ext cx="600872" cy="446660"/>
            </a:xfrm>
            <a:prstGeom prst="line">
              <a:avLst/>
            </a:prstGeom>
            <a:noFill/>
            <a:ln w="381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5" name="Straight Connector 84"/>
            <p:cNvCxnSpPr>
              <a:stCxn id="81" idx="0"/>
              <a:endCxn id="90" idx="4"/>
            </p:cNvCxnSpPr>
            <p:nvPr/>
          </p:nvCxnSpPr>
          <p:spPr bwMode="auto">
            <a:xfrm rot="5400000" flipH="1" flipV="1">
              <a:off x="2277188" y="4416239"/>
              <a:ext cx="600872" cy="598175"/>
            </a:xfrm>
            <a:prstGeom prst="line">
              <a:avLst/>
            </a:prstGeom>
            <a:noFill/>
            <a:ln w="381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90" name="Oval 89"/>
            <p:cNvSpPr/>
            <p:nvPr/>
          </p:nvSpPr>
          <p:spPr bwMode="auto">
            <a:xfrm>
              <a:off x="2550268" y="3762006"/>
              <a:ext cx="652886" cy="652884"/>
            </a:xfrm>
            <a:prstGeom prst="ellipse">
              <a:avLst/>
            </a:prstGeom>
            <a:noFill/>
            <a:ln w="38100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487" tIns="44450" rIns="90487" bIns="4445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Helvetica" pitchFamily="34" charset="0"/>
              </a:endParaRPr>
            </a:p>
          </p:txBody>
        </p:sp>
      </p:grpSp>
      <p:grpSp>
        <p:nvGrpSpPr>
          <p:cNvPr id="10" name="Group 89"/>
          <p:cNvGrpSpPr/>
          <p:nvPr/>
        </p:nvGrpSpPr>
        <p:grpSpPr>
          <a:xfrm>
            <a:off x="2671184" y="5042011"/>
            <a:ext cx="806505" cy="1019623"/>
            <a:chOff x="5635115" y="3467404"/>
            <a:chExt cx="1096288" cy="1385974"/>
          </a:xfrm>
        </p:grpSpPr>
        <p:cxnSp>
          <p:nvCxnSpPr>
            <p:cNvPr id="93" name="Straight Connector 92"/>
            <p:cNvCxnSpPr>
              <a:stCxn id="78" idx="0"/>
              <a:endCxn id="95" idx="4"/>
            </p:cNvCxnSpPr>
            <p:nvPr/>
          </p:nvCxnSpPr>
          <p:spPr bwMode="auto">
            <a:xfrm rot="5400000" flipH="1" flipV="1">
              <a:off x="5594874" y="4160530"/>
              <a:ext cx="687987" cy="607506"/>
            </a:xfrm>
            <a:prstGeom prst="line">
              <a:avLst/>
            </a:prstGeom>
            <a:noFill/>
            <a:ln w="381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4" name="Straight Connector 93"/>
            <p:cNvCxnSpPr>
              <a:stCxn id="82" idx="0"/>
              <a:endCxn id="95" idx="4"/>
            </p:cNvCxnSpPr>
            <p:nvPr/>
          </p:nvCxnSpPr>
          <p:spPr bwMode="auto">
            <a:xfrm rot="16200000" flipV="1">
              <a:off x="6120467" y="4242442"/>
              <a:ext cx="733090" cy="488782"/>
            </a:xfrm>
            <a:prstGeom prst="line">
              <a:avLst/>
            </a:prstGeom>
            <a:noFill/>
            <a:ln w="381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95" name="Oval 94"/>
            <p:cNvSpPr/>
            <p:nvPr/>
          </p:nvSpPr>
          <p:spPr bwMode="auto">
            <a:xfrm>
              <a:off x="5916178" y="3467404"/>
              <a:ext cx="652885" cy="652884"/>
            </a:xfrm>
            <a:prstGeom prst="ellipse">
              <a:avLst/>
            </a:prstGeom>
            <a:noFill/>
            <a:ln w="38100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487" tIns="44450" rIns="90487" bIns="4445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Helvetica" pitchFamily="34" charset="0"/>
              </a:endParaRPr>
            </a:p>
          </p:txBody>
        </p:sp>
      </p:grpSp>
      <p:grpSp>
        <p:nvGrpSpPr>
          <p:cNvPr id="12" name="Group 90"/>
          <p:cNvGrpSpPr/>
          <p:nvPr/>
        </p:nvGrpSpPr>
        <p:grpSpPr>
          <a:xfrm>
            <a:off x="1864676" y="4389125"/>
            <a:ext cx="1215024" cy="1632527"/>
            <a:chOff x="4688752" y="2238445"/>
            <a:chExt cx="1651581" cy="2219095"/>
          </a:xfrm>
        </p:grpSpPr>
        <p:cxnSp>
          <p:nvCxnSpPr>
            <p:cNvPr id="98" name="Straight Connector 97"/>
            <p:cNvCxnSpPr>
              <a:stCxn id="89" idx="0"/>
              <a:endCxn id="100" idx="4"/>
            </p:cNvCxnSpPr>
            <p:nvPr/>
          </p:nvCxnSpPr>
          <p:spPr bwMode="auto">
            <a:xfrm rot="5400000" flipH="1" flipV="1">
              <a:off x="4279326" y="3300755"/>
              <a:ext cx="1566211" cy="747360"/>
            </a:xfrm>
            <a:prstGeom prst="line">
              <a:avLst/>
            </a:prstGeom>
            <a:noFill/>
            <a:ln w="381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9" name="Straight Connector 98"/>
            <p:cNvCxnSpPr>
              <a:stCxn id="95" idx="0"/>
              <a:endCxn id="100" idx="4"/>
            </p:cNvCxnSpPr>
            <p:nvPr/>
          </p:nvCxnSpPr>
          <p:spPr bwMode="auto">
            <a:xfrm rot="16200000" flipV="1">
              <a:off x="5770932" y="2556512"/>
              <a:ext cx="234584" cy="904219"/>
            </a:xfrm>
            <a:prstGeom prst="line">
              <a:avLst/>
            </a:prstGeom>
            <a:noFill/>
            <a:ln w="381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00" name="Oval 99"/>
            <p:cNvSpPr/>
            <p:nvPr/>
          </p:nvSpPr>
          <p:spPr bwMode="auto">
            <a:xfrm>
              <a:off x="5109670" y="2238445"/>
              <a:ext cx="652885" cy="652885"/>
            </a:xfrm>
            <a:prstGeom prst="ellipse">
              <a:avLst/>
            </a:prstGeom>
            <a:noFill/>
            <a:ln w="38100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487" tIns="44450" rIns="90487" bIns="4445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Helvetica" pitchFamily="34" charset="0"/>
              </a:endParaRPr>
            </a:p>
          </p:txBody>
        </p:sp>
      </p:grpSp>
      <p:grpSp>
        <p:nvGrpSpPr>
          <p:cNvPr id="13" name="Group 91"/>
          <p:cNvGrpSpPr/>
          <p:nvPr/>
        </p:nvGrpSpPr>
        <p:grpSpPr>
          <a:xfrm>
            <a:off x="884888" y="3851454"/>
            <a:ext cx="1529602" cy="1267363"/>
            <a:chOff x="-3733259" y="3020833"/>
            <a:chExt cx="2079190" cy="1722729"/>
          </a:xfrm>
        </p:grpSpPr>
        <p:cxnSp>
          <p:nvCxnSpPr>
            <p:cNvPr id="105" name="Straight Connector 104"/>
            <p:cNvCxnSpPr>
              <a:stCxn id="90" idx="0"/>
              <a:endCxn id="107" idx="4"/>
            </p:cNvCxnSpPr>
            <p:nvPr/>
          </p:nvCxnSpPr>
          <p:spPr bwMode="auto">
            <a:xfrm rot="5400000" flipH="1" flipV="1">
              <a:off x="-3543593" y="3484051"/>
              <a:ext cx="1069845" cy="1449177"/>
            </a:xfrm>
            <a:prstGeom prst="line">
              <a:avLst/>
            </a:prstGeom>
            <a:noFill/>
            <a:ln w="381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06" name="Straight Connector 105"/>
            <p:cNvCxnSpPr>
              <a:stCxn id="100" idx="0"/>
              <a:endCxn id="107" idx="4"/>
            </p:cNvCxnSpPr>
            <p:nvPr/>
          </p:nvCxnSpPr>
          <p:spPr bwMode="auto">
            <a:xfrm rot="16200000" flipV="1">
              <a:off x="-2008062" y="3397698"/>
              <a:ext cx="77974" cy="630012"/>
            </a:xfrm>
            <a:prstGeom prst="line">
              <a:avLst/>
            </a:prstGeom>
            <a:noFill/>
            <a:ln w="381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07" name="Oval 106"/>
            <p:cNvSpPr/>
            <p:nvPr/>
          </p:nvSpPr>
          <p:spPr bwMode="auto">
            <a:xfrm>
              <a:off x="-2610525" y="3020833"/>
              <a:ext cx="652884" cy="652884"/>
            </a:xfrm>
            <a:prstGeom prst="ellipse">
              <a:avLst/>
            </a:prstGeom>
            <a:noFill/>
            <a:ln w="38100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487" tIns="44450" rIns="90487" bIns="4445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Helvetica" pitchFamily="34" charset="0"/>
              </a:endParaRPr>
            </a:p>
          </p:txBody>
        </p:sp>
      </p:grpSp>
      <p:grpSp>
        <p:nvGrpSpPr>
          <p:cNvPr id="15" name="Group 55"/>
          <p:cNvGrpSpPr/>
          <p:nvPr/>
        </p:nvGrpSpPr>
        <p:grpSpPr>
          <a:xfrm>
            <a:off x="775431" y="5132173"/>
            <a:ext cx="282534" cy="447507"/>
            <a:chOff x="5186479" y="3160165"/>
            <a:chExt cx="576075" cy="2798166"/>
          </a:xfrm>
        </p:grpSpPr>
        <p:sp>
          <p:nvSpPr>
            <p:cNvPr id="109" name="Double Bracket 108"/>
            <p:cNvSpPr/>
            <p:nvPr/>
          </p:nvSpPr>
          <p:spPr bwMode="auto">
            <a:xfrm>
              <a:off x="5186479" y="3160165"/>
              <a:ext cx="576075" cy="2649945"/>
            </a:xfrm>
            <a:prstGeom prst="bracketPair">
              <a:avLst/>
            </a:prstGeom>
            <a:noFill/>
            <a:ln w="381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10" name="TextBox 109"/>
            <p:cNvSpPr txBox="1"/>
            <p:nvPr/>
          </p:nvSpPr>
          <p:spPr>
            <a:xfrm>
              <a:off x="5200432" y="3264086"/>
              <a:ext cx="536682" cy="26942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0"/>
                </a:spcBef>
              </a:pPr>
              <a:r>
                <a:rPr lang="en-US" sz="1100" dirty="0" smtClean="0">
                  <a:solidFill>
                    <a:schemeClr val="bg1"/>
                  </a:solidFill>
                </a:rPr>
                <a:t>5</a:t>
              </a:r>
            </a:p>
            <a:p>
              <a:pPr>
                <a:spcBef>
                  <a:spcPts val="0"/>
                </a:spcBef>
              </a:pPr>
              <a:r>
                <a:rPr lang="en-US" sz="1100" dirty="0" smtClean="0">
                  <a:solidFill>
                    <a:schemeClr val="bg1"/>
                  </a:solidFill>
                </a:rPr>
                <a:t>2</a:t>
              </a:r>
            </a:p>
          </p:txBody>
        </p:sp>
      </p:grpSp>
      <p:grpSp>
        <p:nvGrpSpPr>
          <p:cNvPr id="16" name="Group 55"/>
          <p:cNvGrpSpPr/>
          <p:nvPr/>
        </p:nvGrpSpPr>
        <p:grpSpPr>
          <a:xfrm>
            <a:off x="2966517" y="5042010"/>
            <a:ext cx="282534" cy="447507"/>
            <a:chOff x="5186479" y="3160165"/>
            <a:chExt cx="576075" cy="2798166"/>
          </a:xfrm>
        </p:grpSpPr>
        <p:sp>
          <p:nvSpPr>
            <p:cNvPr id="112" name="Double Bracket 111"/>
            <p:cNvSpPr/>
            <p:nvPr/>
          </p:nvSpPr>
          <p:spPr bwMode="auto">
            <a:xfrm>
              <a:off x="5186479" y="3160165"/>
              <a:ext cx="576075" cy="2649945"/>
            </a:xfrm>
            <a:prstGeom prst="bracketPair">
              <a:avLst/>
            </a:prstGeom>
            <a:noFill/>
            <a:ln w="381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13" name="TextBox 112"/>
            <p:cNvSpPr txBox="1"/>
            <p:nvPr/>
          </p:nvSpPr>
          <p:spPr>
            <a:xfrm>
              <a:off x="5200432" y="3264086"/>
              <a:ext cx="536682" cy="26942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0"/>
                </a:spcBef>
              </a:pPr>
              <a:r>
                <a:rPr lang="en-US" sz="1100" dirty="0" smtClean="0">
                  <a:solidFill>
                    <a:schemeClr val="bg1"/>
                  </a:solidFill>
                </a:rPr>
                <a:t>3</a:t>
              </a:r>
            </a:p>
            <a:p>
              <a:pPr>
                <a:spcBef>
                  <a:spcPts val="0"/>
                </a:spcBef>
              </a:pPr>
              <a:r>
                <a:rPr lang="en-US" sz="1100" dirty="0" smtClean="0">
                  <a:solidFill>
                    <a:schemeClr val="bg1"/>
                  </a:solidFill>
                </a:rPr>
                <a:t>3</a:t>
              </a:r>
            </a:p>
          </p:txBody>
        </p:sp>
      </p:grpSp>
      <p:grpSp>
        <p:nvGrpSpPr>
          <p:cNvPr id="18" name="Group 55"/>
          <p:cNvGrpSpPr/>
          <p:nvPr/>
        </p:nvGrpSpPr>
        <p:grpSpPr>
          <a:xfrm>
            <a:off x="2275227" y="4389125"/>
            <a:ext cx="282534" cy="447507"/>
            <a:chOff x="5186479" y="3160165"/>
            <a:chExt cx="576075" cy="2798166"/>
          </a:xfrm>
        </p:grpSpPr>
        <p:sp>
          <p:nvSpPr>
            <p:cNvPr id="115" name="Double Bracket 114"/>
            <p:cNvSpPr/>
            <p:nvPr/>
          </p:nvSpPr>
          <p:spPr bwMode="auto">
            <a:xfrm>
              <a:off x="5186479" y="3160165"/>
              <a:ext cx="576075" cy="2649945"/>
            </a:xfrm>
            <a:prstGeom prst="bracketPair">
              <a:avLst/>
            </a:prstGeom>
            <a:noFill/>
            <a:ln w="381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5200432" y="3264086"/>
              <a:ext cx="536682" cy="26942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0"/>
                </a:spcBef>
              </a:pPr>
              <a:r>
                <a:rPr lang="en-US" sz="1100" dirty="0" smtClean="0">
                  <a:solidFill>
                    <a:schemeClr val="bg1"/>
                  </a:solidFill>
                </a:rPr>
                <a:t>8</a:t>
              </a:r>
            </a:p>
            <a:p>
              <a:pPr>
                <a:spcBef>
                  <a:spcPts val="0"/>
                </a:spcBef>
              </a:pPr>
              <a:r>
                <a:rPr lang="en-US" sz="1100" dirty="0" smtClean="0">
                  <a:solidFill>
                    <a:schemeClr val="bg1"/>
                  </a:solidFill>
                </a:rPr>
                <a:t>3</a:t>
              </a:r>
            </a:p>
          </p:txBody>
        </p:sp>
      </p:grpSp>
      <p:grpSp>
        <p:nvGrpSpPr>
          <p:cNvPr id="25" name="Group 237"/>
          <p:cNvGrpSpPr/>
          <p:nvPr/>
        </p:nvGrpSpPr>
        <p:grpSpPr>
          <a:xfrm>
            <a:off x="1816540" y="3870505"/>
            <a:ext cx="282534" cy="447507"/>
            <a:chOff x="3264340" y="3975280"/>
            <a:chExt cx="282534" cy="447507"/>
          </a:xfrm>
        </p:grpSpPr>
        <p:sp>
          <p:nvSpPr>
            <p:cNvPr id="118" name="Double Bracket 117"/>
            <p:cNvSpPr/>
            <p:nvPr/>
          </p:nvSpPr>
          <p:spPr bwMode="auto">
            <a:xfrm>
              <a:off x="3264340" y="3975280"/>
              <a:ext cx="282534" cy="423802"/>
            </a:xfrm>
            <a:prstGeom prst="bracketPair">
              <a:avLst/>
            </a:prstGeom>
            <a:noFill/>
            <a:ln w="38100" cap="flat" cmpd="sng" algn="ctr">
              <a:solidFill>
                <a:srgbClr val="00B0F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19" name="TextBox 118"/>
            <p:cNvSpPr txBox="1"/>
            <p:nvPr/>
          </p:nvSpPr>
          <p:spPr>
            <a:xfrm>
              <a:off x="3271182" y="3991900"/>
              <a:ext cx="26321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0"/>
                </a:spcBef>
              </a:pPr>
              <a:r>
                <a:rPr lang="en-US" sz="1100" dirty="0" smtClean="0">
                  <a:solidFill>
                    <a:srgbClr val="00B0F0"/>
                  </a:solidFill>
                </a:rPr>
                <a:t>3</a:t>
              </a:r>
            </a:p>
            <a:p>
              <a:pPr>
                <a:spcBef>
                  <a:spcPts val="0"/>
                </a:spcBef>
              </a:pPr>
              <a:r>
                <a:rPr lang="en-US" sz="1100" dirty="0" smtClean="0">
                  <a:solidFill>
                    <a:srgbClr val="00B0F0"/>
                  </a:solidFill>
                </a:rPr>
                <a:t>5</a:t>
              </a:r>
            </a:p>
          </p:txBody>
        </p:sp>
      </p:grpSp>
      <p:grpSp>
        <p:nvGrpSpPr>
          <p:cNvPr id="224" name="Group 65"/>
          <p:cNvGrpSpPr/>
          <p:nvPr/>
        </p:nvGrpSpPr>
        <p:grpSpPr>
          <a:xfrm>
            <a:off x="5109670" y="6021656"/>
            <a:ext cx="317855" cy="497688"/>
            <a:chOff x="3808973" y="6163441"/>
            <a:chExt cx="576075" cy="2649945"/>
          </a:xfrm>
        </p:grpSpPr>
        <p:sp>
          <p:nvSpPr>
            <p:cNvPr id="185" name="Double Bracket 184"/>
            <p:cNvSpPr/>
            <p:nvPr/>
          </p:nvSpPr>
          <p:spPr bwMode="auto">
            <a:xfrm>
              <a:off x="3808973" y="6163441"/>
              <a:ext cx="576075" cy="2649945"/>
            </a:xfrm>
            <a:prstGeom prst="bracketPair">
              <a:avLst/>
            </a:prstGeom>
            <a:noFill/>
            <a:ln w="381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r>
                <a:rPr lang="en-US" sz="1600" dirty="0" smtClean="0"/>
                <a:t>g</a:t>
              </a:r>
              <a:endParaRPr lang="en-US" sz="1600" dirty="0"/>
            </a:p>
          </p:txBody>
        </p:sp>
        <p:sp>
          <p:nvSpPr>
            <p:cNvPr id="186" name="TextBox 185"/>
            <p:cNvSpPr txBox="1"/>
            <p:nvPr/>
          </p:nvSpPr>
          <p:spPr>
            <a:xfrm>
              <a:off x="3849558" y="6267361"/>
              <a:ext cx="483384" cy="22843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0"/>
                </a:spcBef>
              </a:pPr>
              <a:r>
                <a:rPr lang="en-US" sz="1200" dirty="0" smtClean="0">
                  <a:solidFill>
                    <a:schemeClr val="bg1"/>
                  </a:solidFill>
                </a:rPr>
                <a:t>8</a:t>
              </a:r>
            </a:p>
            <a:p>
              <a:pPr>
                <a:spcBef>
                  <a:spcPts val="0"/>
                </a:spcBef>
              </a:pPr>
              <a:r>
                <a:rPr lang="en-US" sz="1200" dirty="0" smtClean="0">
                  <a:solidFill>
                    <a:schemeClr val="bg1"/>
                  </a:solidFill>
                </a:rPr>
                <a:t>5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187" name="Double Bracket 186"/>
          <p:cNvSpPr/>
          <p:nvPr/>
        </p:nvSpPr>
        <p:spPr bwMode="auto">
          <a:xfrm>
            <a:off x="5831837" y="6021656"/>
            <a:ext cx="353172" cy="497688"/>
          </a:xfrm>
          <a:prstGeom prst="bracketPair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88" name="TextBox 187"/>
          <p:cNvSpPr txBox="1"/>
          <p:nvPr/>
        </p:nvSpPr>
        <p:spPr>
          <a:xfrm>
            <a:off x="5870076" y="6041173"/>
            <a:ext cx="2696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1200" dirty="0" smtClean="0">
                <a:solidFill>
                  <a:schemeClr val="bg1"/>
                </a:solidFill>
              </a:rPr>
              <a:t>9</a:t>
            </a:r>
          </a:p>
          <a:p>
            <a:pPr>
              <a:spcBef>
                <a:spcPts val="0"/>
              </a:spcBef>
            </a:pPr>
            <a:r>
              <a:rPr lang="en-US" sz="1200" dirty="0" smtClean="0">
                <a:solidFill>
                  <a:schemeClr val="bg1"/>
                </a:solidFill>
              </a:rPr>
              <a:t>2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89" name="Double Bracket 188"/>
          <p:cNvSpPr/>
          <p:nvPr/>
        </p:nvSpPr>
        <p:spPr bwMode="auto">
          <a:xfrm>
            <a:off x="6523128" y="6002139"/>
            <a:ext cx="353172" cy="497688"/>
          </a:xfrm>
          <a:prstGeom prst="bracketPair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90" name="TextBox 189"/>
          <p:cNvSpPr txBox="1"/>
          <p:nvPr/>
        </p:nvSpPr>
        <p:spPr>
          <a:xfrm>
            <a:off x="6561368" y="6021656"/>
            <a:ext cx="2696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1200" dirty="0" smtClean="0">
                <a:solidFill>
                  <a:schemeClr val="bg1"/>
                </a:solidFill>
              </a:rPr>
              <a:t>9</a:t>
            </a:r>
          </a:p>
          <a:p>
            <a:pPr>
              <a:spcBef>
                <a:spcPts val="0"/>
              </a:spcBef>
            </a:pPr>
            <a:r>
              <a:rPr lang="en-US" sz="1200" dirty="0" smtClean="0">
                <a:solidFill>
                  <a:schemeClr val="bg1"/>
                </a:solidFill>
              </a:rPr>
              <a:t>9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91" name="Double Bracket 190"/>
          <p:cNvSpPr/>
          <p:nvPr/>
        </p:nvSpPr>
        <p:spPr bwMode="auto">
          <a:xfrm>
            <a:off x="7221945" y="6008940"/>
            <a:ext cx="353172" cy="497688"/>
          </a:xfrm>
          <a:prstGeom prst="bracketPair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92" name="TextBox 191"/>
          <p:cNvSpPr txBox="1"/>
          <p:nvPr/>
        </p:nvSpPr>
        <p:spPr>
          <a:xfrm>
            <a:off x="7260185" y="6028457"/>
            <a:ext cx="2696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1200" dirty="0" smtClean="0">
                <a:solidFill>
                  <a:schemeClr val="bg1"/>
                </a:solidFill>
              </a:rPr>
              <a:t>3</a:t>
            </a:r>
          </a:p>
          <a:p>
            <a:pPr>
              <a:spcBef>
                <a:spcPts val="0"/>
              </a:spcBef>
            </a:pPr>
            <a:r>
              <a:rPr lang="en-US" sz="1200" dirty="0" smtClean="0">
                <a:solidFill>
                  <a:schemeClr val="bg1"/>
                </a:solidFill>
              </a:rPr>
              <a:t>2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93" name="Double Bracket 192"/>
          <p:cNvSpPr/>
          <p:nvPr/>
        </p:nvSpPr>
        <p:spPr bwMode="auto">
          <a:xfrm>
            <a:off x="8066855" y="6042120"/>
            <a:ext cx="353172" cy="497688"/>
          </a:xfrm>
          <a:prstGeom prst="bracketPair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94" name="TextBox 193"/>
          <p:cNvSpPr txBox="1"/>
          <p:nvPr/>
        </p:nvSpPr>
        <p:spPr>
          <a:xfrm>
            <a:off x="8105095" y="6061637"/>
            <a:ext cx="2696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1200" dirty="0" smtClean="0">
                <a:solidFill>
                  <a:schemeClr val="bg1"/>
                </a:solidFill>
              </a:rPr>
              <a:t>2</a:t>
            </a:r>
          </a:p>
          <a:p>
            <a:pPr>
              <a:spcBef>
                <a:spcPts val="0"/>
              </a:spcBef>
            </a:pPr>
            <a:r>
              <a:rPr lang="en-US" sz="1200" dirty="0" smtClean="0">
                <a:solidFill>
                  <a:schemeClr val="bg1"/>
                </a:solidFill>
              </a:rPr>
              <a:t>2</a:t>
            </a:r>
            <a:endParaRPr lang="en-US" sz="1200" dirty="0">
              <a:solidFill>
                <a:schemeClr val="bg1"/>
              </a:solidFill>
            </a:endParaRPr>
          </a:p>
        </p:txBody>
      </p:sp>
      <p:grpSp>
        <p:nvGrpSpPr>
          <p:cNvPr id="225" name="Group 88"/>
          <p:cNvGrpSpPr/>
          <p:nvPr/>
        </p:nvGrpSpPr>
        <p:grpSpPr>
          <a:xfrm>
            <a:off x="5227013" y="5118820"/>
            <a:ext cx="777877" cy="922354"/>
            <a:chOff x="2266001" y="3762006"/>
            <a:chExt cx="1057364" cy="1253759"/>
          </a:xfrm>
        </p:grpSpPr>
        <p:cxnSp>
          <p:nvCxnSpPr>
            <p:cNvPr id="196" name="Straight Connector 195"/>
            <p:cNvCxnSpPr>
              <a:stCxn id="188" idx="0"/>
              <a:endCxn id="198" idx="4"/>
            </p:cNvCxnSpPr>
            <p:nvPr/>
          </p:nvCxnSpPr>
          <p:spPr bwMode="auto">
            <a:xfrm rot="16200000" flipV="1">
              <a:off x="2799602" y="4492001"/>
              <a:ext cx="600873" cy="446652"/>
            </a:xfrm>
            <a:prstGeom prst="line">
              <a:avLst/>
            </a:prstGeom>
            <a:noFill/>
            <a:ln w="381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97" name="Straight Connector 196"/>
            <p:cNvCxnSpPr>
              <a:stCxn id="186" idx="0"/>
              <a:endCxn id="198" idx="4"/>
            </p:cNvCxnSpPr>
            <p:nvPr/>
          </p:nvCxnSpPr>
          <p:spPr bwMode="auto">
            <a:xfrm rot="5400000" flipH="1" flipV="1">
              <a:off x="2270918" y="4409973"/>
              <a:ext cx="600875" cy="610710"/>
            </a:xfrm>
            <a:prstGeom prst="line">
              <a:avLst/>
            </a:prstGeom>
            <a:noFill/>
            <a:ln w="381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98" name="Oval 197"/>
            <p:cNvSpPr/>
            <p:nvPr/>
          </p:nvSpPr>
          <p:spPr bwMode="auto">
            <a:xfrm>
              <a:off x="2550268" y="3762006"/>
              <a:ext cx="652886" cy="652884"/>
            </a:xfrm>
            <a:prstGeom prst="ellipse">
              <a:avLst/>
            </a:prstGeom>
            <a:noFill/>
            <a:ln w="38100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487" tIns="44450" rIns="90487" bIns="4445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Helvetica" pitchFamily="34" charset="0"/>
              </a:endParaRPr>
            </a:p>
          </p:txBody>
        </p:sp>
      </p:grpSp>
      <p:grpSp>
        <p:nvGrpSpPr>
          <p:cNvPr id="226" name="Group 89"/>
          <p:cNvGrpSpPr/>
          <p:nvPr/>
        </p:nvGrpSpPr>
        <p:grpSpPr>
          <a:xfrm>
            <a:off x="7394997" y="5042015"/>
            <a:ext cx="844914" cy="1019623"/>
            <a:chOff x="5635106" y="3467404"/>
            <a:chExt cx="1148495" cy="1385974"/>
          </a:xfrm>
        </p:grpSpPr>
        <p:cxnSp>
          <p:nvCxnSpPr>
            <p:cNvPr id="200" name="Straight Connector 199"/>
            <p:cNvCxnSpPr>
              <a:stCxn id="192" idx="0"/>
              <a:endCxn id="202" idx="4"/>
            </p:cNvCxnSpPr>
            <p:nvPr/>
          </p:nvCxnSpPr>
          <p:spPr bwMode="auto">
            <a:xfrm rot="5400000" flipH="1" flipV="1">
              <a:off x="5594867" y="4160527"/>
              <a:ext cx="687988" cy="607510"/>
            </a:xfrm>
            <a:prstGeom prst="line">
              <a:avLst/>
            </a:prstGeom>
            <a:noFill/>
            <a:ln w="381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01" name="Straight Connector 200"/>
            <p:cNvCxnSpPr>
              <a:stCxn id="194" idx="0"/>
              <a:endCxn id="202" idx="4"/>
            </p:cNvCxnSpPr>
            <p:nvPr/>
          </p:nvCxnSpPr>
          <p:spPr bwMode="auto">
            <a:xfrm rot="16200000" flipV="1">
              <a:off x="6146566" y="4216343"/>
              <a:ext cx="733090" cy="540980"/>
            </a:xfrm>
            <a:prstGeom prst="line">
              <a:avLst/>
            </a:prstGeom>
            <a:noFill/>
            <a:ln w="381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02" name="Oval 201"/>
            <p:cNvSpPr/>
            <p:nvPr/>
          </p:nvSpPr>
          <p:spPr bwMode="auto">
            <a:xfrm>
              <a:off x="5916178" y="3467404"/>
              <a:ext cx="652885" cy="652884"/>
            </a:xfrm>
            <a:prstGeom prst="ellipse">
              <a:avLst/>
            </a:prstGeom>
            <a:noFill/>
            <a:ln w="38100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487" tIns="44450" rIns="90487" bIns="4445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Helvetica" pitchFamily="34" charset="0"/>
              </a:endParaRPr>
            </a:p>
          </p:txBody>
        </p:sp>
      </p:grpSp>
      <p:grpSp>
        <p:nvGrpSpPr>
          <p:cNvPr id="231" name="Group 90"/>
          <p:cNvGrpSpPr/>
          <p:nvPr/>
        </p:nvGrpSpPr>
        <p:grpSpPr>
          <a:xfrm>
            <a:off x="6696182" y="4389129"/>
            <a:ext cx="1107340" cy="1632527"/>
            <a:chOff x="4835129" y="2238445"/>
            <a:chExt cx="1505205" cy="2219095"/>
          </a:xfrm>
        </p:grpSpPr>
        <p:cxnSp>
          <p:nvCxnSpPr>
            <p:cNvPr id="204" name="Straight Connector 203"/>
            <p:cNvCxnSpPr>
              <a:stCxn id="190" idx="0"/>
              <a:endCxn id="206" idx="4"/>
            </p:cNvCxnSpPr>
            <p:nvPr/>
          </p:nvCxnSpPr>
          <p:spPr bwMode="auto">
            <a:xfrm rot="5400000" flipH="1" flipV="1">
              <a:off x="4352515" y="3373943"/>
              <a:ext cx="1566211" cy="600984"/>
            </a:xfrm>
            <a:prstGeom prst="line">
              <a:avLst/>
            </a:prstGeom>
            <a:noFill/>
            <a:ln w="381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05" name="Straight Connector 204"/>
            <p:cNvCxnSpPr>
              <a:stCxn id="202" idx="0"/>
              <a:endCxn id="206" idx="4"/>
            </p:cNvCxnSpPr>
            <p:nvPr/>
          </p:nvCxnSpPr>
          <p:spPr bwMode="auto">
            <a:xfrm rot="16200000" flipV="1">
              <a:off x="5770932" y="2556510"/>
              <a:ext cx="234581" cy="904223"/>
            </a:xfrm>
            <a:prstGeom prst="line">
              <a:avLst/>
            </a:prstGeom>
            <a:noFill/>
            <a:ln w="381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06" name="Oval 205"/>
            <p:cNvSpPr/>
            <p:nvPr/>
          </p:nvSpPr>
          <p:spPr bwMode="auto">
            <a:xfrm>
              <a:off x="5109670" y="2238445"/>
              <a:ext cx="652885" cy="652885"/>
            </a:xfrm>
            <a:prstGeom prst="ellipse">
              <a:avLst/>
            </a:prstGeom>
            <a:noFill/>
            <a:ln w="38100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487" tIns="44450" rIns="90487" bIns="4445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Helvetica" pitchFamily="34" charset="0"/>
              </a:endParaRPr>
            </a:p>
          </p:txBody>
        </p:sp>
      </p:grpSp>
      <p:grpSp>
        <p:nvGrpSpPr>
          <p:cNvPr id="232" name="Group 91"/>
          <p:cNvGrpSpPr/>
          <p:nvPr/>
        </p:nvGrpSpPr>
        <p:grpSpPr>
          <a:xfrm>
            <a:off x="5637893" y="3851455"/>
            <a:ext cx="1500417" cy="1267366"/>
            <a:chOff x="-3745797" y="3020833"/>
            <a:chExt cx="2039526" cy="1722734"/>
          </a:xfrm>
        </p:grpSpPr>
        <p:cxnSp>
          <p:nvCxnSpPr>
            <p:cNvPr id="208" name="Straight Connector 207"/>
            <p:cNvCxnSpPr>
              <a:stCxn id="198" idx="0"/>
              <a:endCxn id="210" idx="4"/>
            </p:cNvCxnSpPr>
            <p:nvPr/>
          </p:nvCxnSpPr>
          <p:spPr bwMode="auto">
            <a:xfrm rot="5400000" flipH="1" flipV="1">
              <a:off x="-3549864" y="3477785"/>
              <a:ext cx="1069849" cy="1461715"/>
            </a:xfrm>
            <a:prstGeom prst="line">
              <a:avLst/>
            </a:prstGeom>
            <a:noFill/>
            <a:ln w="381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09" name="Straight Connector 208"/>
            <p:cNvCxnSpPr>
              <a:stCxn id="206" idx="0"/>
              <a:endCxn id="210" idx="4"/>
            </p:cNvCxnSpPr>
            <p:nvPr/>
          </p:nvCxnSpPr>
          <p:spPr bwMode="auto">
            <a:xfrm rot="16200000" flipV="1">
              <a:off x="-2034165" y="3423800"/>
              <a:ext cx="77978" cy="577810"/>
            </a:xfrm>
            <a:prstGeom prst="line">
              <a:avLst/>
            </a:prstGeom>
            <a:noFill/>
            <a:ln w="381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10" name="Oval 209"/>
            <p:cNvSpPr/>
            <p:nvPr/>
          </p:nvSpPr>
          <p:spPr bwMode="auto">
            <a:xfrm>
              <a:off x="-2610525" y="3020833"/>
              <a:ext cx="652884" cy="652884"/>
            </a:xfrm>
            <a:prstGeom prst="ellipse">
              <a:avLst/>
            </a:prstGeom>
            <a:noFill/>
            <a:ln w="38100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487" tIns="44450" rIns="90487" bIns="4445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Helvetica" pitchFamily="34" charset="0"/>
              </a:endParaRPr>
            </a:p>
          </p:txBody>
        </p:sp>
      </p:grpSp>
      <p:grpSp>
        <p:nvGrpSpPr>
          <p:cNvPr id="234" name="Group 55"/>
          <p:cNvGrpSpPr/>
          <p:nvPr/>
        </p:nvGrpSpPr>
        <p:grpSpPr>
          <a:xfrm>
            <a:off x="5537650" y="5132177"/>
            <a:ext cx="282534" cy="447507"/>
            <a:chOff x="5186479" y="3160165"/>
            <a:chExt cx="576075" cy="2798166"/>
          </a:xfrm>
        </p:grpSpPr>
        <p:sp>
          <p:nvSpPr>
            <p:cNvPr id="212" name="Double Bracket 211"/>
            <p:cNvSpPr/>
            <p:nvPr/>
          </p:nvSpPr>
          <p:spPr bwMode="auto">
            <a:xfrm>
              <a:off x="5186479" y="3160165"/>
              <a:ext cx="576075" cy="2649945"/>
            </a:xfrm>
            <a:prstGeom prst="bracketPair">
              <a:avLst/>
            </a:prstGeom>
            <a:noFill/>
            <a:ln w="381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13" name="TextBox 212"/>
            <p:cNvSpPr txBox="1"/>
            <p:nvPr/>
          </p:nvSpPr>
          <p:spPr>
            <a:xfrm>
              <a:off x="5200430" y="3264086"/>
              <a:ext cx="536680" cy="26942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0"/>
                </a:spcBef>
              </a:pPr>
              <a:r>
                <a:rPr lang="en-US" sz="1100" dirty="0" smtClean="0">
                  <a:solidFill>
                    <a:schemeClr val="bg1"/>
                  </a:solidFill>
                </a:rPr>
                <a:t>2</a:t>
              </a:r>
            </a:p>
            <a:p>
              <a:pPr>
                <a:spcBef>
                  <a:spcPts val="0"/>
                </a:spcBef>
              </a:pPr>
              <a:r>
                <a:rPr lang="en-US" sz="1100" dirty="0" smtClean="0">
                  <a:solidFill>
                    <a:schemeClr val="bg1"/>
                  </a:solidFill>
                </a:rPr>
                <a:t>8</a:t>
              </a:r>
            </a:p>
          </p:txBody>
        </p:sp>
      </p:grpSp>
      <p:grpSp>
        <p:nvGrpSpPr>
          <p:cNvPr id="235" name="Group 55"/>
          <p:cNvGrpSpPr/>
          <p:nvPr/>
        </p:nvGrpSpPr>
        <p:grpSpPr>
          <a:xfrm>
            <a:off x="7690332" y="5042014"/>
            <a:ext cx="282534" cy="447507"/>
            <a:chOff x="5186479" y="3160165"/>
            <a:chExt cx="576075" cy="2798166"/>
          </a:xfrm>
        </p:grpSpPr>
        <p:sp>
          <p:nvSpPr>
            <p:cNvPr id="215" name="Double Bracket 214"/>
            <p:cNvSpPr/>
            <p:nvPr/>
          </p:nvSpPr>
          <p:spPr bwMode="auto">
            <a:xfrm>
              <a:off x="5186479" y="3160165"/>
              <a:ext cx="576075" cy="2649945"/>
            </a:xfrm>
            <a:prstGeom prst="bracketPair">
              <a:avLst/>
            </a:prstGeom>
            <a:noFill/>
            <a:ln w="381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16" name="TextBox 215"/>
            <p:cNvSpPr txBox="1"/>
            <p:nvPr/>
          </p:nvSpPr>
          <p:spPr>
            <a:xfrm>
              <a:off x="5200432" y="3264086"/>
              <a:ext cx="536682" cy="26942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0"/>
                </a:spcBef>
              </a:pPr>
              <a:r>
                <a:rPr lang="en-US" sz="1100" dirty="0" smtClean="0">
                  <a:solidFill>
                    <a:schemeClr val="bg1"/>
                  </a:solidFill>
                </a:rPr>
                <a:t>3</a:t>
              </a:r>
            </a:p>
            <a:p>
              <a:pPr>
                <a:spcBef>
                  <a:spcPts val="0"/>
                </a:spcBef>
              </a:pPr>
              <a:r>
                <a:rPr lang="en-US" sz="1100" dirty="0" smtClean="0">
                  <a:solidFill>
                    <a:schemeClr val="bg1"/>
                  </a:solidFill>
                </a:rPr>
                <a:t>2</a:t>
              </a:r>
            </a:p>
          </p:txBody>
        </p:sp>
      </p:grpSp>
      <p:grpSp>
        <p:nvGrpSpPr>
          <p:cNvPr id="237" name="Group 55"/>
          <p:cNvGrpSpPr/>
          <p:nvPr/>
        </p:nvGrpSpPr>
        <p:grpSpPr>
          <a:xfrm>
            <a:off x="6999042" y="4389129"/>
            <a:ext cx="282534" cy="447507"/>
            <a:chOff x="5186479" y="3160165"/>
            <a:chExt cx="576075" cy="2798166"/>
          </a:xfrm>
        </p:grpSpPr>
        <p:sp>
          <p:nvSpPr>
            <p:cNvPr id="218" name="Double Bracket 217"/>
            <p:cNvSpPr/>
            <p:nvPr/>
          </p:nvSpPr>
          <p:spPr bwMode="auto">
            <a:xfrm>
              <a:off x="5186479" y="3160165"/>
              <a:ext cx="576075" cy="2649945"/>
            </a:xfrm>
            <a:prstGeom prst="bracketPair">
              <a:avLst/>
            </a:prstGeom>
            <a:noFill/>
            <a:ln w="381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19" name="TextBox 218"/>
            <p:cNvSpPr txBox="1"/>
            <p:nvPr/>
          </p:nvSpPr>
          <p:spPr>
            <a:xfrm>
              <a:off x="5200432" y="3264086"/>
              <a:ext cx="536682" cy="26942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0"/>
                </a:spcBef>
              </a:pPr>
              <a:r>
                <a:rPr lang="en-US" sz="1100" dirty="0" smtClean="0">
                  <a:solidFill>
                    <a:schemeClr val="bg1"/>
                  </a:solidFill>
                </a:rPr>
                <a:t>9</a:t>
              </a:r>
            </a:p>
            <a:p>
              <a:pPr>
                <a:spcBef>
                  <a:spcPts val="0"/>
                </a:spcBef>
              </a:pPr>
              <a:r>
                <a:rPr lang="en-US" sz="1100" dirty="0" smtClean="0">
                  <a:solidFill>
                    <a:schemeClr val="bg1"/>
                  </a:solidFill>
                </a:rPr>
                <a:t>2</a:t>
              </a:r>
            </a:p>
          </p:txBody>
        </p:sp>
      </p:grpSp>
      <p:grpSp>
        <p:nvGrpSpPr>
          <p:cNvPr id="238" name="Group 238"/>
          <p:cNvGrpSpPr/>
          <p:nvPr/>
        </p:nvGrpSpPr>
        <p:grpSpPr>
          <a:xfrm>
            <a:off x="6578759" y="3870509"/>
            <a:ext cx="282534" cy="457032"/>
            <a:chOff x="5159534" y="3860984"/>
            <a:chExt cx="282534" cy="457032"/>
          </a:xfrm>
        </p:grpSpPr>
        <p:sp>
          <p:nvSpPr>
            <p:cNvPr id="221" name="Double Bracket 220"/>
            <p:cNvSpPr/>
            <p:nvPr/>
          </p:nvSpPr>
          <p:spPr bwMode="auto">
            <a:xfrm>
              <a:off x="5159534" y="3860984"/>
              <a:ext cx="282534" cy="423802"/>
            </a:xfrm>
            <a:prstGeom prst="bracketPair">
              <a:avLst/>
            </a:prstGeom>
            <a:noFill/>
            <a:ln w="3810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22" name="TextBox 221"/>
            <p:cNvSpPr txBox="1"/>
            <p:nvPr/>
          </p:nvSpPr>
          <p:spPr>
            <a:xfrm>
              <a:off x="5166376" y="3887129"/>
              <a:ext cx="26321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0"/>
                </a:spcBef>
              </a:pPr>
              <a:r>
                <a:rPr lang="en-US" sz="1100" dirty="0" smtClean="0">
                  <a:solidFill>
                    <a:srgbClr val="00B050"/>
                  </a:solidFill>
                </a:rPr>
                <a:t>9</a:t>
              </a:r>
            </a:p>
            <a:p>
              <a:pPr>
                <a:spcBef>
                  <a:spcPts val="0"/>
                </a:spcBef>
              </a:pPr>
              <a:r>
                <a:rPr lang="en-US" sz="1100" dirty="0" smtClean="0">
                  <a:solidFill>
                    <a:srgbClr val="00B050"/>
                  </a:solidFill>
                </a:rPr>
                <a:t>3</a:t>
              </a:r>
            </a:p>
          </p:txBody>
        </p:sp>
      </p:grpSp>
      <p:sp>
        <p:nvSpPr>
          <p:cNvPr id="227" name="TextBox 226"/>
          <p:cNvSpPr txBox="1"/>
          <p:nvPr/>
        </p:nvSpPr>
        <p:spPr>
          <a:xfrm>
            <a:off x="4975358" y="6488668"/>
            <a:ext cx="3865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Bef>
                <a:spcPts val="0"/>
              </a:spcBef>
            </a:pPr>
            <a:r>
              <a:rPr lang="en-US" i="1" dirty="0" smtClean="0">
                <a:solidFill>
                  <a:schemeClr val="bg1"/>
                </a:solidFill>
              </a:rPr>
              <a:t>The  country     of       my       birth…</a:t>
            </a:r>
          </a:p>
        </p:txBody>
      </p:sp>
      <p:grpSp>
        <p:nvGrpSpPr>
          <p:cNvPr id="239" name="Group 236"/>
          <p:cNvGrpSpPr/>
          <p:nvPr/>
        </p:nvGrpSpPr>
        <p:grpSpPr>
          <a:xfrm>
            <a:off x="4542181" y="1854395"/>
            <a:ext cx="2469642" cy="1964285"/>
            <a:chOff x="4542181" y="1854395"/>
            <a:chExt cx="2469642" cy="1964285"/>
          </a:xfrm>
        </p:grpSpPr>
        <p:sp>
          <p:nvSpPr>
            <p:cNvPr id="236" name="Freeform 235"/>
            <p:cNvSpPr/>
            <p:nvPr/>
          </p:nvSpPr>
          <p:spPr bwMode="auto">
            <a:xfrm>
              <a:off x="4840835" y="2123230"/>
              <a:ext cx="2027238" cy="1695450"/>
            </a:xfrm>
            <a:custGeom>
              <a:avLst/>
              <a:gdLst>
                <a:gd name="connsiteX0" fmla="*/ 2009775 w 2027238"/>
                <a:gd name="connsiteY0" fmla="*/ 1695450 h 1695450"/>
                <a:gd name="connsiteX1" fmla="*/ 1838325 w 2027238"/>
                <a:gd name="connsiteY1" fmla="*/ 771525 h 1695450"/>
                <a:gd name="connsiteX2" fmla="*/ 876300 w 2027238"/>
                <a:gd name="connsiteY2" fmla="*/ 247650 h 1695450"/>
                <a:gd name="connsiteX3" fmla="*/ 0 w 2027238"/>
                <a:gd name="connsiteY3" fmla="*/ 0 h 1695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7238" h="1695450">
                  <a:moveTo>
                    <a:pt x="2009775" y="1695450"/>
                  </a:moveTo>
                  <a:cubicBezTo>
                    <a:pt x="2018506" y="1354137"/>
                    <a:pt x="2027238" y="1012825"/>
                    <a:pt x="1838325" y="771525"/>
                  </a:cubicBezTo>
                  <a:cubicBezTo>
                    <a:pt x="1649412" y="530225"/>
                    <a:pt x="1182688" y="376238"/>
                    <a:pt x="876300" y="247650"/>
                  </a:cubicBezTo>
                  <a:cubicBezTo>
                    <a:pt x="569913" y="119063"/>
                    <a:pt x="284956" y="59531"/>
                    <a:pt x="0" y="0"/>
                  </a:cubicBezTo>
                </a:path>
              </a:pathLst>
            </a:custGeom>
            <a:noFill/>
            <a:ln w="3810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Cross 228"/>
            <p:cNvSpPr/>
            <p:nvPr/>
          </p:nvSpPr>
          <p:spPr bwMode="auto">
            <a:xfrm rot="2722479">
              <a:off x="4542181" y="2016601"/>
              <a:ext cx="226907" cy="226907"/>
            </a:xfrm>
            <a:prstGeom prst="plus">
              <a:avLst>
                <a:gd name="adj" fmla="val 36534"/>
              </a:avLst>
            </a:prstGeom>
            <a:solidFill>
              <a:srgbClr val="00B050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487" tIns="44450" rIns="90487" bIns="4445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Helvetica" pitchFamily="34" charset="0"/>
              </a:endParaRPr>
            </a:p>
          </p:txBody>
        </p:sp>
        <p:sp>
          <p:nvSpPr>
            <p:cNvPr id="230" name="TextBox 229"/>
            <p:cNvSpPr txBox="1"/>
            <p:nvPr/>
          </p:nvSpPr>
          <p:spPr>
            <a:xfrm>
              <a:off x="4725620" y="1854395"/>
              <a:ext cx="22862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Bef>
                  <a:spcPts val="0"/>
                </a:spcBef>
              </a:pPr>
              <a:r>
                <a:rPr lang="en-US" sz="1600" dirty="0" smtClean="0">
                  <a:solidFill>
                    <a:schemeClr val="bg1"/>
                  </a:solidFill>
                </a:rPr>
                <a:t>The country of my birth</a:t>
              </a:r>
            </a:p>
          </p:txBody>
        </p:sp>
      </p:grpSp>
      <p:grpSp>
        <p:nvGrpSpPr>
          <p:cNvPr id="240" name="Group 233"/>
          <p:cNvGrpSpPr/>
          <p:nvPr/>
        </p:nvGrpSpPr>
        <p:grpSpPr>
          <a:xfrm>
            <a:off x="1345980" y="1239915"/>
            <a:ext cx="3149210" cy="2726755"/>
            <a:chOff x="1345980" y="1239915"/>
            <a:chExt cx="3149210" cy="2726755"/>
          </a:xfrm>
        </p:grpSpPr>
        <p:sp>
          <p:nvSpPr>
            <p:cNvPr id="142" name="Cross 141"/>
            <p:cNvSpPr/>
            <p:nvPr/>
          </p:nvSpPr>
          <p:spPr bwMode="auto">
            <a:xfrm rot="2722479">
              <a:off x="1829378" y="1325310"/>
              <a:ext cx="226907" cy="226907"/>
            </a:xfrm>
            <a:prstGeom prst="plus">
              <a:avLst>
                <a:gd name="adj" fmla="val 36534"/>
              </a:avLst>
            </a:prstGeom>
            <a:solidFill>
              <a:srgbClr val="00B0F0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487" tIns="44450" rIns="90487" bIns="4445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Helvetica" pitchFamily="34" charset="0"/>
              </a:endParaRPr>
            </a:p>
          </p:txBody>
        </p:sp>
        <p:sp>
          <p:nvSpPr>
            <p:cNvPr id="143" name="TextBox 142"/>
            <p:cNvSpPr txBox="1"/>
            <p:nvPr/>
          </p:nvSpPr>
          <p:spPr>
            <a:xfrm>
              <a:off x="1981360" y="1239915"/>
              <a:ext cx="251383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Bef>
                  <a:spcPts val="0"/>
                </a:spcBef>
              </a:pPr>
              <a:r>
                <a:rPr lang="en-US" sz="1600" dirty="0" smtClean="0">
                  <a:solidFill>
                    <a:schemeClr val="bg1"/>
                  </a:solidFill>
                </a:rPr>
                <a:t>The day after my birthday</a:t>
              </a:r>
            </a:p>
          </p:txBody>
        </p:sp>
        <p:sp>
          <p:nvSpPr>
            <p:cNvPr id="233" name="Freeform 232"/>
            <p:cNvSpPr/>
            <p:nvPr/>
          </p:nvSpPr>
          <p:spPr bwMode="auto">
            <a:xfrm>
              <a:off x="1345980" y="1431940"/>
              <a:ext cx="422455" cy="2534730"/>
            </a:xfrm>
            <a:custGeom>
              <a:avLst/>
              <a:gdLst>
                <a:gd name="connsiteX0" fmla="*/ 485775 w 485775"/>
                <a:gd name="connsiteY0" fmla="*/ 1038225 h 1038225"/>
                <a:gd name="connsiteX1" fmla="*/ 85725 w 485775"/>
                <a:gd name="connsiteY1" fmla="*/ 847725 h 1038225"/>
                <a:gd name="connsiteX2" fmla="*/ 66675 w 485775"/>
                <a:gd name="connsiteY2" fmla="*/ 200025 h 1038225"/>
                <a:gd name="connsiteX3" fmla="*/ 485775 w 485775"/>
                <a:gd name="connsiteY3" fmla="*/ 0 h 1038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5775" h="1038225">
                  <a:moveTo>
                    <a:pt x="485775" y="1038225"/>
                  </a:moveTo>
                  <a:cubicBezTo>
                    <a:pt x="320675" y="1012825"/>
                    <a:pt x="155575" y="987425"/>
                    <a:pt x="85725" y="847725"/>
                  </a:cubicBezTo>
                  <a:cubicBezTo>
                    <a:pt x="15875" y="708025"/>
                    <a:pt x="0" y="341312"/>
                    <a:pt x="66675" y="200025"/>
                  </a:cubicBezTo>
                  <a:cubicBezTo>
                    <a:pt x="133350" y="58738"/>
                    <a:pt x="309562" y="29369"/>
                    <a:pt x="485775" y="0"/>
                  </a:cubicBezTo>
                </a:path>
              </a:pathLst>
            </a:custGeom>
            <a:noFill/>
            <a:ln w="38100" cap="flat" cmpd="sng" algn="ctr">
              <a:solidFill>
                <a:srgbClr val="00B0F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41" name="Straight Connector 240"/>
          <p:cNvCxnSpPr/>
          <p:nvPr/>
        </p:nvCxnSpPr>
        <p:spPr bwMode="auto">
          <a:xfrm rot="16200000" flipH="1">
            <a:off x="3252789" y="5443538"/>
            <a:ext cx="2638425" cy="38100"/>
          </a:xfrm>
          <a:prstGeom prst="line">
            <a:avLst/>
          </a:prstGeom>
          <a:noFill/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extBox 66"/>
          <p:cNvSpPr txBox="1"/>
          <p:nvPr/>
        </p:nvSpPr>
        <p:spPr>
          <a:xfrm>
            <a:off x="2152485" y="5349250"/>
            <a:ext cx="4993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Bef>
                <a:spcPts val="0"/>
              </a:spcBef>
            </a:pPr>
            <a:r>
              <a:rPr lang="en-US" i="1" dirty="0" smtClean="0"/>
              <a:t>The            cat            </a:t>
            </a:r>
            <a:r>
              <a:rPr lang="en-US" i="1" dirty="0" smtClean="0">
                <a:solidFill>
                  <a:schemeClr val="bg1"/>
                </a:solidFill>
              </a:rPr>
              <a:t>on           the             mat.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recursive representations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53955" y="5349250"/>
            <a:ext cx="2672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Bef>
                <a:spcPts val="0"/>
              </a:spcBef>
            </a:pPr>
            <a:r>
              <a:rPr lang="en-US" i="1" dirty="0" smtClean="0">
                <a:solidFill>
                  <a:schemeClr val="bg1"/>
                </a:solidFill>
              </a:rPr>
              <a:t>The            cat           sat</a:t>
            </a:r>
          </a:p>
        </p:txBody>
      </p:sp>
      <p:grpSp>
        <p:nvGrpSpPr>
          <p:cNvPr id="3" name="Group 55"/>
          <p:cNvGrpSpPr/>
          <p:nvPr/>
        </p:nvGrpSpPr>
        <p:grpSpPr>
          <a:xfrm>
            <a:off x="1297541" y="4734771"/>
            <a:ext cx="384049" cy="576074"/>
            <a:chOff x="5186479" y="3160165"/>
            <a:chExt cx="576075" cy="2649945"/>
          </a:xfrm>
        </p:grpSpPr>
        <p:sp>
          <p:nvSpPr>
            <p:cNvPr id="10" name="Double Bracket 9"/>
            <p:cNvSpPr/>
            <p:nvPr/>
          </p:nvSpPr>
          <p:spPr bwMode="auto">
            <a:xfrm>
              <a:off x="5186479" y="3160165"/>
              <a:ext cx="576075" cy="2649945"/>
            </a:xfrm>
            <a:prstGeom prst="bracketPair">
              <a:avLst/>
            </a:prstGeom>
            <a:noFill/>
            <a:ln w="381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255733" y="3264084"/>
              <a:ext cx="426079" cy="24068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0"/>
                </a:spcBef>
              </a:pPr>
              <a:r>
                <a:rPr lang="en-US" sz="1400" dirty="0" smtClean="0">
                  <a:solidFill>
                    <a:schemeClr val="bg1"/>
                  </a:solidFill>
                </a:rPr>
                <a:t>9</a:t>
              </a:r>
            </a:p>
            <a:p>
              <a:pPr>
                <a:spcBef>
                  <a:spcPts val="0"/>
                </a:spcBef>
              </a:pPr>
              <a:r>
                <a:rPr lang="en-US" sz="1400" dirty="0" smtClean="0">
                  <a:solidFill>
                    <a:schemeClr val="bg1"/>
                  </a:solidFill>
                </a:rPr>
                <a:t>1</a:t>
              </a:r>
            </a:p>
          </p:txBody>
        </p:sp>
      </p:grpSp>
      <p:grpSp>
        <p:nvGrpSpPr>
          <p:cNvPr id="5" name="Group 55"/>
          <p:cNvGrpSpPr/>
          <p:nvPr/>
        </p:nvGrpSpPr>
        <p:grpSpPr>
          <a:xfrm>
            <a:off x="2382916" y="4773176"/>
            <a:ext cx="384049" cy="576074"/>
            <a:chOff x="5186479" y="3160165"/>
            <a:chExt cx="576075" cy="2649945"/>
          </a:xfrm>
        </p:grpSpPr>
        <p:sp>
          <p:nvSpPr>
            <p:cNvPr id="13" name="Double Bracket 12"/>
            <p:cNvSpPr/>
            <p:nvPr/>
          </p:nvSpPr>
          <p:spPr bwMode="auto">
            <a:xfrm>
              <a:off x="5186479" y="3160165"/>
              <a:ext cx="576075" cy="2649945"/>
            </a:xfrm>
            <a:prstGeom prst="bracketPair">
              <a:avLst/>
            </a:prstGeom>
            <a:noFill/>
            <a:ln w="381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255733" y="3264084"/>
              <a:ext cx="426079" cy="24068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0"/>
                </a:spcBef>
              </a:pPr>
              <a:r>
                <a:rPr lang="en-US" sz="1400" dirty="0" smtClean="0">
                  <a:solidFill>
                    <a:schemeClr val="bg1"/>
                  </a:solidFill>
                </a:rPr>
                <a:t>5</a:t>
              </a:r>
            </a:p>
            <a:p>
              <a:pPr>
                <a:spcBef>
                  <a:spcPts val="0"/>
                </a:spcBef>
              </a:pPr>
              <a:r>
                <a:rPr lang="en-US" sz="1400" dirty="0" smtClean="0">
                  <a:solidFill>
                    <a:schemeClr val="bg1"/>
                  </a:solidFill>
                </a:rPr>
                <a:t>3</a:t>
              </a:r>
            </a:p>
          </p:txBody>
        </p:sp>
      </p:grpSp>
      <p:grpSp>
        <p:nvGrpSpPr>
          <p:cNvPr id="6" name="Group 55"/>
          <p:cNvGrpSpPr/>
          <p:nvPr/>
        </p:nvGrpSpPr>
        <p:grpSpPr>
          <a:xfrm>
            <a:off x="4379975" y="4773175"/>
            <a:ext cx="384049" cy="576074"/>
            <a:chOff x="5186479" y="3160165"/>
            <a:chExt cx="576075" cy="2649945"/>
          </a:xfrm>
        </p:grpSpPr>
        <p:sp>
          <p:nvSpPr>
            <p:cNvPr id="16" name="Double Bracket 15"/>
            <p:cNvSpPr/>
            <p:nvPr/>
          </p:nvSpPr>
          <p:spPr bwMode="auto">
            <a:xfrm>
              <a:off x="5186479" y="3160165"/>
              <a:ext cx="576075" cy="2649945"/>
            </a:xfrm>
            <a:prstGeom prst="bracketPair">
              <a:avLst/>
            </a:prstGeom>
            <a:noFill/>
            <a:ln w="381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255733" y="3264084"/>
              <a:ext cx="426079" cy="24068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0"/>
                </a:spcBef>
              </a:pPr>
              <a:r>
                <a:rPr lang="en-US" sz="1400" dirty="0" smtClean="0">
                  <a:solidFill>
                    <a:schemeClr val="bg1"/>
                  </a:solidFill>
                </a:rPr>
                <a:t>8</a:t>
              </a:r>
            </a:p>
            <a:p>
              <a:pPr>
                <a:spcBef>
                  <a:spcPts val="0"/>
                </a:spcBef>
              </a:pPr>
              <a:r>
                <a:rPr lang="en-US" sz="1400" dirty="0" smtClean="0">
                  <a:solidFill>
                    <a:schemeClr val="bg1"/>
                  </a:solidFill>
                </a:rPr>
                <a:t>5</a:t>
              </a:r>
            </a:p>
          </p:txBody>
        </p:sp>
      </p:grpSp>
      <p:grpSp>
        <p:nvGrpSpPr>
          <p:cNvPr id="7" name="Group 55"/>
          <p:cNvGrpSpPr/>
          <p:nvPr/>
        </p:nvGrpSpPr>
        <p:grpSpPr>
          <a:xfrm>
            <a:off x="5378506" y="4773175"/>
            <a:ext cx="384049" cy="576074"/>
            <a:chOff x="5186479" y="3160165"/>
            <a:chExt cx="576075" cy="2649945"/>
          </a:xfrm>
        </p:grpSpPr>
        <p:sp>
          <p:nvSpPr>
            <p:cNvPr id="19" name="Double Bracket 18"/>
            <p:cNvSpPr/>
            <p:nvPr/>
          </p:nvSpPr>
          <p:spPr bwMode="auto">
            <a:xfrm>
              <a:off x="5186479" y="3160165"/>
              <a:ext cx="576075" cy="2649945"/>
            </a:xfrm>
            <a:prstGeom prst="bracketPair">
              <a:avLst/>
            </a:prstGeom>
            <a:noFill/>
            <a:ln w="381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255733" y="3264084"/>
              <a:ext cx="426079" cy="24068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0"/>
                </a:spcBef>
              </a:pPr>
              <a:r>
                <a:rPr lang="en-US" sz="1400" dirty="0" smtClean="0">
                  <a:solidFill>
                    <a:schemeClr val="bg1"/>
                  </a:solidFill>
                </a:rPr>
                <a:t>9</a:t>
              </a:r>
            </a:p>
            <a:p>
              <a:pPr>
                <a:spcBef>
                  <a:spcPts val="0"/>
                </a:spcBef>
              </a:pPr>
              <a:r>
                <a:rPr lang="en-US" sz="1400" dirty="0" smtClean="0">
                  <a:solidFill>
                    <a:schemeClr val="bg1"/>
                  </a:solidFill>
                </a:rPr>
                <a:t>1</a:t>
              </a:r>
            </a:p>
          </p:txBody>
        </p:sp>
      </p:grpSp>
      <p:grpSp>
        <p:nvGrpSpPr>
          <p:cNvPr id="8" name="Group 55"/>
          <p:cNvGrpSpPr/>
          <p:nvPr/>
        </p:nvGrpSpPr>
        <p:grpSpPr>
          <a:xfrm>
            <a:off x="6530655" y="4773175"/>
            <a:ext cx="384049" cy="576074"/>
            <a:chOff x="5186479" y="3160165"/>
            <a:chExt cx="576075" cy="2649945"/>
          </a:xfrm>
        </p:grpSpPr>
        <p:sp>
          <p:nvSpPr>
            <p:cNvPr id="22" name="Double Bracket 21"/>
            <p:cNvSpPr/>
            <p:nvPr/>
          </p:nvSpPr>
          <p:spPr bwMode="auto">
            <a:xfrm>
              <a:off x="5186479" y="3160165"/>
              <a:ext cx="576075" cy="2649945"/>
            </a:xfrm>
            <a:prstGeom prst="bracketPair">
              <a:avLst/>
            </a:prstGeom>
            <a:noFill/>
            <a:ln w="381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5255733" y="3264084"/>
              <a:ext cx="426079" cy="24068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0"/>
                </a:spcBef>
              </a:pPr>
              <a:r>
                <a:rPr lang="en-US" sz="1400" dirty="0" smtClean="0">
                  <a:solidFill>
                    <a:schemeClr val="bg1"/>
                  </a:solidFill>
                </a:rPr>
                <a:t>4</a:t>
              </a:r>
            </a:p>
            <a:p>
              <a:pPr>
                <a:spcBef>
                  <a:spcPts val="0"/>
                </a:spcBef>
              </a:pPr>
              <a:r>
                <a:rPr lang="en-US" sz="1400" dirty="0" smtClean="0">
                  <a:solidFill>
                    <a:schemeClr val="bg1"/>
                  </a:solidFill>
                </a:rPr>
                <a:t>3</a:t>
              </a:r>
            </a:p>
          </p:txBody>
        </p:sp>
      </p:grpSp>
      <p:grpSp>
        <p:nvGrpSpPr>
          <p:cNvPr id="9" name="Group 88"/>
          <p:cNvGrpSpPr/>
          <p:nvPr/>
        </p:nvGrpSpPr>
        <p:grpSpPr>
          <a:xfrm>
            <a:off x="1485736" y="3236975"/>
            <a:ext cx="1440851" cy="1558792"/>
            <a:chOff x="1485736" y="3236975"/>
            <a:chExt cx="1440851" cy="1558792"/>
          </a:xfrm>
        </p:grpSpPr>
        <p:cxnSp>
          <p:nvCxnSpPr>
            <p:cNvPr id="54" name="Straight Connector 53"/>
            <p:cNvCxnSpPr>
              <a:stCxn id="14" idx="0"/>
              <a:endCxn id="57" idx="4"/>
            </p:cNvCxnSpPr>
            <p:nvPr/>
          </p:nvCxnSpPr>
          <p:spPr bwMode="auto">
            <a:xfrm rot="16200000" flipV="1">
              <a:off x="1880042" y="4104697"/>
              <a:ext cx="905907" cy="476233"/>
            </a:xfrm>
            <a:prstGeom prst="line">
              <a:avLst/>
            </a:prstGeom>
            <a:noFill/>
            <a:ln w="381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6" name="Straight Connector 55"/>
            <p:cNvCxnSpPr>
              <a:stCxn id="11" idx="0"/>
              <a:endCxn id="57" idx="4"/>
            </p:cNvCxnSpPr>
            <p:nvPr/>
          </p:nvCxnSpPr>
          <p:spPr bwMode="auto">
            <a:xfrm rot="5400000" flipH="1" flipV="1">
              <a:off x="1356556" y="4019040"/>
              <a:ext cx="867502" cy="609142"/>
            </a:xfrm>
            <a:prstGeom prst="line">
              <a:avLst/>
            </a:prstGeom>
            <a:noFill/>
            <a:ln w="381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57" name="Oval 56"/>
            <p:cNvSpPr/>
            <p:nvPr/>
          </p:nvSpPr>
          <p:spPr bwMode="auto">
            <a:xfrm>
              <a:off x="1768435" y="3236975"/>
              <a:ext cx="652885" cy="652885"/>
            </a:xfrm>
            <a:prstGeom prst="ellipse">
              <a:avLst/>
            </a:prstGeom>
            <a:noFill/>
            <a:ln w="38100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487" tIns="44450" rIns="90487" bIns="4445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Helvetica" pitchFamily="34" charset="0"/>
              </a:endParaRP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2421320" y="3390595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Bef>
                  <a:spcPts val="0"/>
                </a:spcBef>
              </a:pPr>
              <a:r>
                <a:rPr lang="en-US" dirty="0" smtClean="0">
                  <a:solidFill>
                    <a:schemeClr val="bg1"/>
                  </a:solidFill>
                </a:rPr>
                <a:t>NP</a:t>
              </a:r>
            </a:p>
          </p:txBody>
        </p:sp>
      </p:grpSp>
      <p:grpSp>
        <p:nvGrpSpPr>
          <p:cNvPr id="12" name="Group 89"/>
          <p:cNvGrpSpPr/>
          <p:nvPr/>
        </p:nvGrpSpPr>
        <p:grpSpPr>
          <a:xfrm>
            <a:off x="5566700" y="3467405"/>
            <a:ext cx="1546032" cy="1328362"/>
            <a:chOff x="5566700" y="3467405"/>
            <a:chExt cx="1546032" cy="1328362"/>
          </a:xfrm>
        </p:grpSpPr>
        <p:cxnSp>
          <p:nvCxnSpPr>
            <p:cNvPr id="31" name="Straight Connector 30"/>
            <p:cNvCxnSpPr>
              <a:stCxn id="20" idx="0"/>
              <a:endCxn id="41" idx="4"/>
            </p:cNvCxnSpPr>
            <p:nvPr/>
          </p:nvCxnSpPr>
          <p:spPr bwMode="auto">
            <a:xfrm rot="5400000" flipH="1" flipV="1">
              <a:off x="5566921" y="4120070"/>
              <a:ext cx="675476" cy="675917"/>
            </a:xfrm>
            <a:prstGeom prst="line">
              <a:avLst/>
            </a:prstGeom>
            <a:noFill/>
            <a:ln w="381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2" name="Straight Connector 31"/>
            <p:cNvCxnSpPr>
              <a:stCxn id="23" idx="0"/>
              <a:endCxn id="41" idx="4"/>
            </p:cNvCxnSpPr>
            <p:nvPr/>
          </p:nvCxnSpPr>
          <p:spPr bwMode="auto">
            <a:xfrm rot="16200000" flipV="1">
              <a:off x="6142996" y="4219912"/>
              <a:ext cx="675476" cy="476232"/>
            </a:xfrm>
            <a:prstGeom prst="line">
              <a:avLst/>
            </a:prstGeom>
            <a:noFill/>
            <a:ln w="381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1" name="Oval 40"/>
            <p:cNvSpPr/>
            <p:nvPr/>
          </p:nvSpPr>
          <p:spPr bwMode="auto">
            <a:xfrm>
              <a:off x="5916175" y="3467405"/>
              <a:ext cx="652885" cy="652885"/>
            </a:xfrm>
            <a:prstGeom prst="ellipse">
              <a:avLst/>
            </a:prstGeom>
            <a:noFill/>
            <a:ln w="38100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487" tIns="44450" rIns="90487" bIns="4445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Helvetica" pitchFamily="34" charset="0"/>
              </a:endParaRPr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6607465" y="3621025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Bef>
                  <a:spcPts val="0"/>
                </a:spcBef>
              </a:pPr>
              <a:r>
                <a:rPr lang="en-US" dirty="0" smtClean="0">
                  <a:solidFill>
                    <a:schemeClr val="bg1"/>
                  </a:solidFill>
                </a:rPr>
                <a:t>NP</a:t>
              </a:r>
            </a:p>
          </p:txBody>
        </p:sp>
      </p:grpSp>
      <p:grpSp>
        <p:nvGrpSpPr>
          <p:cNvPr id="15" name="Group 90"/>
          <p:cNvGrpSpPr/>
          <p:nvPr/>
        </p:nvGrpSpPr>
        <p:grpSpPr>
          <a:xfrm>
            <a:off x="4568169" y="2238445"/>
            <a:ext cx="1725234" cy="2557322"/>
            <a:chOff x="4568169" y="2238445"/>
            <a:chExt cx="1725234" cy="2557322"/>
          </a:xfrm>
        </p:grpSpPr>
        <p:cxnSp>
          <p:nvCxnSpPr>
            <p:cNvPr id="83" name="Straight Connector 82"/>
            <p:cNvCxnSpPr>
              <a:stCxn id="17" idx="0"/>
              <a:endCxn id="86" idx="4"/>
            </p:cNvCxnSpPr>
            <p:nvPr/>
          </p:nvCxnSpPr>
          <p:spPr bwMode="auto">
            <a:xfrm rot="5400000" flipH="1" flipV="1">
              <a:off x="4049923" y="3409577"/>
              <a:ext cx="1904436" cy="867943"/>
            </a:xfrm>
            <a:prstGeom prst="line">
              <a:avLst/>
            </a:prstGeom>
            <a:noFill/>
            <a:ln w="381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4" name="Straight Connector 83"/>
            <p:cNvCxnSpPr>
              <a:stCxn id="41" idx="0"/>
              <a:endCxn id="86" idx="4"/>
            </p:cNvCxnSpPr>
            <p:nvPr/>
          </p:nvCxnSpPr>
          <p:spPr bwMode="auto">
            <a:xfrm rot="16200000" flipV="1">
              <a:off x="5551329" y="2776115"/>
              <a:ext cx="576075" cy="806505"/>
            </a:xfrm>
            <a:prstGeom prst="line">
              <a:avLst/>
            </a:prstGeom>
            <a:noFill/>
            <a:ln w="381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86" name="Oval 85"/>
            <p:cNvSpPr/>
            <p:nvPr/>
          </p:nvSpPr>
          <p:spPr bwMode="auto">
            <a:xfrm>
              <a:off x="5109670" y="2238445"/>
              <a:ext cx="652885" cy="652885"/>
            </a:xfrm>
            <a:prstGeom prst="ellipse">
              <a:avLst/>
            </a:prstGeom>
            <a:noFill/>
            <a:ln w="38100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487" tIns="44450" rIns="90487" bIns="4445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Helvetica" pitchFamily="34" charset="0"/>
              </a:endParaRPr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5800960" y="2392065"/>
              <a:ext cx="4924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Bef>
                  <a:spcPts val="0"/>
                </a:spcBef>
              </a:pPr>
              <a:r>
                <a:rPr lang="en-US" dirty="0" smtClean="0">
                  <a:solidFill>
                    <a:schemeClr val="bg1"/>
                  </a:solidFill>
                </a:rPr>
                <a:t>PP</a:t>
              </a:r>
            </a:p>
          </p:txBody>
        </p:sp>
      </p:grpSp>
      <p:grpSp>
        <p:nvGrpSpPr>
          <p:cNvPr id="18" name="Group 92"/>
          <p:cNvGrpSpPr/>
          <p:nvPr/>
        </p:nvGrpSpPr>
        <p:grpSpPr>
          <a:xfrm>
            <a:off x="2094879" y="625435"/>
            <a:ext cx="2534730" cy="2611540"/>
            <a:chOff x="2094879" y="625435"/>
            <a:chExt cx="2534730" cy="2611540"/>
          </a:xfrm>
        </p:grpSpPr>
        <p:grpSp>
          <p:nvGrpSpPr>
            <p:cNvPr id="21" name="Group 91"/>
            <p:cNvGrpSpPr/>
            <p:nvPr/>
          </p:nvGrpSpPr>
          <p:grpSpPr>
            <a:xfrm>
              <a:off x="2094879" y="625435"/>
              <a:ext cx="2534730" cy="2611540"/>
              <a:chOff x="2094879" y="625435"/>
              <a:chExt cx="2534730" cy="2611540"/>
            </a:xfrm>
          </p:grpSpPr>
          <p:cxnSp>
            <p:nvCxnSpPr>
              <p:cNvPr id="85" name="Straight Connector 84"/>
              <p:cNvCxnSpPr>
                <a:stCxn id="57" idx="0"/>
                <a:endCxn id="60" idx="4"/>
              </p:cNvCxnSpPr>
              <p:nvPr/>
            </p:nvCxnSpPr>
            <p:spPr bwMode="auto">
              <a:xfrm rot="5400000" flipH="1" flipV="1">
                <a:off x="1883651" y="1489548"/>
                <a:ext cx="1958655" cy="1536200"/>
              </a:xfrm>
              <a:prstGeom prst="line">
                <a:avLst/>
              </a:prstGeom>
              <a:noFill/>
              <a:ln w="38100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9" name="Straight Connector 58"/>
              <p:cNvCxnSpPr>
                <a:stCxn id="49" idx="0"/>
                <a:endCxn id="60" idx="4"/>
              </p:cNvCxnSpPr>
              <p:nvPr/>
            </p:nvCxnSpPr>
            <p:spPr bwMode="auto">
              <a:xfrm rot="16200000" flipV="1">
                <a:off x="4034331" y="875068"/>
                <a:ext cx="192025" cy="998530"/>
              </a:xfrm>
              <a:prstGeom prst="line">
                <a:avLst/>
              </a:prstGeom>
              <a:noFill/>
              <a:ln w="38100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60" name="Oval 59"/>
              <p:cNvSpPr/>
              <p:nvPr/>
            </p:nvSpPr>
            <p:spPr bwMode="auto">
              <a:xfrm>
                <a:off x="3304635" y="625435"/>
                <a:ext cx="652885" cy="652885"/>
              </a:xfrm>
              <a:prstGeom prst="ellipse">
                <a:avLst/>
              </a:prstGeom>
              <a:noFill/>
              <a:ln w="38100" cap="flat" cmpd="sng" algn="ctr">
                <a:solidFill>
                  <a:srgbClr val="FFFF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0487" tIns="44450" rIns="90487" bIns="4445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Helvetica" pitchFamily="34" charset="0"/>
                </a:endParaRPr>
              </a:p>
            </p:txBody>
          </p:sp>
        </p:grpSp>
        <p:sp>
          <p:nvSpPr>
            <p:cNvPr id="88" name="TextBox 87"/>
            <p:cNvSpPr txBox="1"/>
            <p:nvPr/>
          </p:nvSpPr>
          <p:spPr>
            <a:xfrm>
              <a:off x="4034330" y="740650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Bef>
                  <a:spcPts val="0"/>
                </a:spcBef>
              </a:pPr>
              <a:r>
                <a:rPr lang="en-US" dirty="0" smtClean="0">
                  <a:solidFill>
                    <a:schemeClr val="bg1"/>
                  </a:solidFill>
                </a:rPr>
                <a:t>S</a:t>
              </a:r>
            </a:p>
          </p:txBody>
        </p:sp>
      </p:grpSp>
      <p:sp>
        <p:nvSpPr>
          <p:cNvPr id="96" name="Down Arrow 95"/>
          <p:cNvSpPr/>
          <p:nvPr/>
        </p:nvSpPr>
        <p:spPr bwMode="auto">
          <a:xfrm rot="2600443">
            <a:off x="6041393" y="1069347"/>
            <a:ext cx="402712" cy="1419443"/>
          </a:xfrm>
          <a:prstGeom prst="downArrow">
            <a:avLst>
              <a:gd name="adj1" fmla="val 50000"/>
              <a:gd name="adj2" fmla="val 68538"/>
            </a:avLst>
          </a:prstGeom>
          <a:solidFill>
            <a:srgbClr val="FF000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487" tIns="44450" rIns="90487" bIns="4445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Helvetica" pitchFamily="34" charset="0"/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6831445" y="779055"/>
            <a:ext cx="23125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Bef>
                <a:spcPts val="0"/>
              </a:spcBef>
            </a:pPr>
            <a:r>
              <a:rPr lang="en-US" dirty="0" smtClean="0">
                <a:solidFill>
                  <a:schemeClr val="bg1"/>
                </a:solidFill>
              </a:rPr>
              <a:t>This node’s job is   to represent </a:t>
            </a:r>
          </a:p>
          <a:p>
            <a:pPr algn="l">
              <a:spcBef>
                <a:spcPts val="0"/>
              </a:spcBef>
            </a:pPr>
            <a:r>
              <a:rPr lang="en-US" i="1" dirty="0" smtClean="0">
                <a:solidFill>
                  <a:schemeClr val="bg1"/>
                </a:solidFill>
              </a:rPr>
              <a:t>“on the mat.”</a:t>
            </a:r>
          </a:p>
        </p:txBody>
      </p:sp>
      <p:grpSp>
        <p:nvGrpSpPr>
          <p:cNvPr id="24" name="Group 55"/>
          <p:cNvGrpSpPr/>
          <p:nvPr/>
        </p:nvGrpSpPr>
        <p:grpSpPr>
          <a:xfrm>
            <a:off x="3381445" y="4773175"/>
            <a:ext cx="384049" cy="576074"/>
            <a:chOff x="5186479" y="3160165"/>
            <a:chExt cx="576075" cy="2649945"/>
          </a:xfrm>
        </p:grpSpPr>
        <p:sp>
          <p:nvSpPr>
            <p:cNvPr id="44" name="Double Bracket 43"/>
            <p:cNvSpPr/>
            <p:nvPr/>
          </p:nvSpPr>
          <p:spPr bwMode="auto">
            <a:xfrm>
              <a:off x="5186479" y="3160165"/>
              <a:ext cx="576075" cy="2649945"/>
            </a:xfrm>
            <a:prstGeom prst="bracketPair">
              <a:avLst/>
            </a:prstGeom>
            <a:noFill/>
            <a:ln w="381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5255733" y="3264084"/>
              <a:ext cx="426079" cy="24068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0"/>
                </a:spcBef>
              </a:pPr>
              <a:r>
                <a:rPr lang="en-US" sz="1400" dirty="0" smtClean="0">
                  <a:solidFill>
                    <a:schemeClr val="bg1"/>
                  </a:solidFill>
                </a:rPr>
                <a:t>7</a:t>
              </a:r>
            </a:p>
            <a:p>
              <a:pPr>
                <a:spcBef>
                  <a:spcPts val="0"/>
                </a:spcBef>
              </a:pPr>
              <a:r>
                <a:rPr lang="en-US" sz="1400" dirty="0" smtClean="0">
                  <a:solidFill>
                    <a:schemeClr val="bg1"/>
                  </a:solidFill>
                </a:rPr>
                <a:t>1</a:t>
              </a:r>
            </a:p>
          </p:txBody>
        </p:sp>
      </p:grpSp>
      <p:grpSp>
        <p:nvGrpSpPr>
          <p:cNvPr id="25" name="Group 45"/>
          <p:cNvGrpSpPr/>
          <p:nvPr/>
        </p:nvGrpSpPr>
        <p:grpSpPr>
          <a:xfrm>
            <a:off x="3569640" y="1470345"/>
            <a:ext cx="1955663" cy="3325421"/>
            <a:chOff x="4525934" y="1547155"/>
            <a:chExt cx="1955663" cy="3325421"/>
          </a:xfrm>
        </p:grpSpPr>
        <p:cxnSp>
          <p:nvCxnSpPr>
            <p:cNvPr id="47" name="Straight Connector 46"/>
            <p:cNvCxnSpPr>
              <a:stCxn id="45" idx="0"/>
              <a:endCxn id="49" idx="4"/>
            </p:cNvCxnSpPr>
            <p:nvPr/>
          </p:nvCxnSpPr>
          <p:spPr bwMode="auto">
            <a:xfrm rot="5400000" flipH="1" flipV="1">
              <a:off x="3719650" y="3006324"/>
              <a:ext cx="2672536" cy="1059968"/>
            </a:xfrm>
            <a:prstGeom prst="line">
              <a:avLst/>
            </a:prstGeom>
            <a:noFill/>
            <a:ln w="381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8" name="Straight Connector 47"/>
            <p:cNvCxnSpPr>
              <a:stCxn id="86" idx="0"/>
              <a:endCxn id="49" idx="4"/>
            </p:cNvCxnSpPr>
            <p:nvPr/>
          </p:nvCxnSpPr>
          <p:spPr bwMode="auto">
            <a:xfrm rot="16200000" flipV="1">
              <a:off x="5931548" y="1854395"/>
              <a:ext cx="115215" cy="806505"/>
            </a:xfrm>
            <a:prstGeom prst="line">
              <a:avLst/>
            </a:prstGeom>
            <a:noFill/>
            <a:ln w="381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9" name="Oval 48"/>
            <p:cNvSpPr/>
            <p:nvPr/>
          </p:nvSpPr>
          <p:spPr bwMode="auto">
            <a:xfrm>
              <a:off x="5259459" y="1547155"/>
              <a:ext cx="652885" cy="652885"/>
            </a:xfrm>
            <a:prstGeom prst="ellipse">
              <a:avLst/>
            </a:prstGeom>
            <a:noFill/>
            <a:ln w="38100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487" tIns="44450" rIns="90487" bIns="4445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Helvetica" pitchFamily="34" charset="0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5989154" y="1547155"/>
              <a:ext cx="4924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Bef>
                  <a:spcPts val="0"/>
                </a:spcBef>
              </a:pPr>
              <a:r>
                <a:rPr lang="en-US" dirty="0" smtClean="0">
                  <a:solidFill>
                    <a:schemeClr val="bg1"/>
                  </a:solidFill>
                </a:rPr>
                <a:t>VP</a:t>
              </a:r>
            </a:p>
          </p:txBody>
        </p:sp>
      </p:grpSp>
      <p:grpSp>
        <p:nvGrpSpPr>
          <p:cNvPr id="26" name="Group 55"/>
          <p:cNvGrpSpPr/>
          <p:nvPr/>
        </p:nvGrpSpPr>
        <p:grpSpPr>
          <a:xfrm>
            <a:off x="1883650" y="3275380"/>
            <a:ext cx="384049" cy="576074"/>
            <a:chOff x="5186479" y="3160165"/>
            <a:chExt cx="576075" cy="2649945"/>
          </a:xfrm>
        </p:grpSpPr>
        <p:sp>
          <p:nvSpPr>
            <p:cNvPr id="53" name="Double Bracket 52"/>
            <p:cNvSpPr/>
            <p:nvPr/>
          </p:nvSpPr>
          <p:spPr bwMode="auto">
            <a:xfrm>
              <a:off x="5186479" y="3160165"/>
              <a:ext cx="576075" cy="2649945"/>
            </a:xfrm>
            <a:prstGeom prst="bracketPair">
              <a:avLst/>
            </a:prstGeom>
            <a:noFill/>
            <a:ln w="381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5255733" y="3264084"/>
              <a:ext cx="426079" cy="24068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0"/>
                </a:spcBef>
              </a:pPr>
              <a:r>
                <a:rPr lang="en-US" sz="1400" dirty="0" smtClean="0">
                  <a:solidFill>
                    <a:schemeClr val="bg1"/>
                  </a:solidFill>
                </a:rPr>
                <a:t>5</a:t>
              </a:r>
            </a:p>
            <a:p>
              <a:pPr>
                <a:spcBef>
                  <a:spcPts val="0"/>
                </a:spcBef>
              </a:pPr>
              <a:r>
                <a:rPr lang="en-US" sz="1400" dirty="0" smtClean="0">
                  <a:solidFill>
                    <a:schemeClr val="bg1"/>
                  </a:solidFill>
                </a:rPr>
                <a:t>2</a:t>
              </a:r>
            </a:p>
          </p:txBody>
        </p:sp>
      </p:grpSp>
      <p:grpSp>
        <p:nvGrpSpPr>
          <p:cNvPr id="27" name="Group 55"/>
          <p:cNvGrpSpPr/>
          <p:nvPr/>
        </p:nvGrpSpPr>
        <p:grpSpPr>
          <a:xfrm>
            <a:off x="6031390" y="3505810"/>
            <a:ext cx="384049" cy="576074"/>
            <a:chOff x="5186479" y="3160165"/>
            <a:chExt cx="576075" cy="2649945"/>
          </a:xfrm>
        </p:grpSpPr>
        <p:sp>
          <p:nvSpPr>
            <p:cNvPr id="61" name="Double Bracket 60"/>
            <p:cNvSpPr/>
            <p:nvPr/>
          </p:nvSpPr>
          <p:spPr bwMode="auto">
            <a:xfrm>
              <a:off x="5186479" y="3160165"/>
              <a:ext cx="576075" cy="2649945"/>
            </a:xfrm>
            <a:prstGeom prst="bracketPair">
              <a:avLst/>
            </a:prstGeom>
            <a:noFill/>
            <a:ln w="381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5255733" y="3264084"/>
              <a:ext cx="426079" cy="24068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0"/>
                </a:spcBef>
              </a:pPr>
              <a:r>
                <a:rPr lang="en-US" sz="1400" dirty="0" smtClean="0">
                  <a:solidFill>
                    <a:schemeClr val="bg1"/>
                  </a:solidFill>
                </a:rPr>
                <a:t>3</a:t>
              </a:r>
            </a:p>
            <a:p>
              <a:pPr>
                <a:spcBef>
                  <a:spcPts val="0"/>
                </a:spcBef>
              </a:pPr>
              <a:r>
                <a:rPr lang="en-US" sz="1400" dirty="0" smtClean="0">
                  <a:solidFill>
                    <a:schemeClr val="bg1"/>
                  </a:solidFill>
                </a:rPr>
                <a:t>3</a:t>
              </a:r>
            </a:p>
          </p:txBody>
        </p:sp>
      </p:grpSp>
      <p:grpSp>
        <p:nvGrpSpPr>
          <p:cNvPr id="28" name="Group 55"/>
          <p:cNvGrpSpPr/>
          <p:nvPr/>
        </p:nvGrpSpPr>
        <p:grpSpPr>
          <a:xfrm>
            <a:off x="5263290" y="2276850"/>
            <a:ext cx="384049" cy="576074"/>
            <a:chOff x="5186479" y="3160165"/>
            <a:chExt cx="576075" cy="2649945"/>
          </a:xfrm>
        </p:grpSpPr>
        <p:sp>
          <p:nvSpPr>
            <p:cNvPr id="64" name="Double Bracket 63"/>
            <p:cNvSpPr/>
            <p:nvPr/>
          </p:nvSpPr>
          <p:spPr bwMode="auto">
            <a:xfrm>
              <a:off x="5186479" y="3160165"/>
              <a:ext cx="576075" cy="2649945"/>
            </a:xfrm>
            <a:prstGeom prst="bracketPair">
              <a:avLst/>
            </a:prstGeom>
            <a:noFill/>
            <a:ln w="381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5255733" y="3264084"/>
              <a:ext cx="426079" cy="24068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0"/>
                </a:spcBef>
              </a:pPr>
              <a:r>
                <a:rPr lang="en-US" sz="1400" dirty="0" smtClean="0">
                  <a:solidFill>
                    <a:schemeClr val="bg1"/>
                  </a:solidFill>
                </a:rPr>
                <a:t>8</a:t>
              </a:r>
            </a:p>
            <a:p>
              <a:pPr>
                <a:spcBef>
                  <a:spcPts val="0"/>
                </a:spcBef>
              </a:pPr>
              <a:r>
                <a:rPr lang="en-US" sz="1400" dirty="0" smtClean="0">
                  <a:solidFill>
                    <a:schemeClr val="bg1"/>
                  </a:solidFill>
                </a:rPr>
                <a:t>3</a:t>
              </a:r>
            </a:p>
          </p:txBody>
        </p:sp>
      </p:grpSp>
      <p:grpSp>
        <p:nvGrpSpPr>
          <p:cNvPr id="29" name="Group 55"/>
          <p:cNvGrpSpPr/>
          <p:nvPr/>
        </p:nvGrpSpPr>
        <p:grpSpPr>
          <a:xfrm>
            <a:off x="3458255" y="663840"/>
            <a:ext cx="384049" cy="576074"/>
            <a:chOff x="5186479" y="3160165"/>
            <a:chExt cx="576075" cy="2649945"/>
          </a:xfrm>
        </p:grpSpPr>
        <p:sp>
          <p:nvSpPr>
            <p:cNvPr id="68" name="Double Bracket 67"/>
            <p:cNvSpPr/>
            <p:nvPr/>
          </p:nvSpPr>
          <p:spPr bwMode="auto">
            <a:xfrm>
              <a:off x="5186479" y="3160165"/>
              <a:ext cx="576075" cy="2649945"/>
            </a:xfrm>
            <a:prstGeom prst="bracketPair">
              <a:avLst/>
            </a:prstGeom>
            <a:noFill/>
            <a:ln w="381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5255733" y="3264084"/>
              <a:ext cx="426079" cy="24068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0"/>
                </a:spcBef>
              </a:pPr>
              <a:r>
                <a:rPr lang="en-US" sz="1400" dirty="0" smtClean="0">
                  <a:solidFill>
                    <a:schemeClr val="bg1"/>
                  </a:solidFill>
                </a:rPr>
                <a:t>5</a:t>
              </a:r>
            </a:p>
            <a:p>
              <a:pPr>
                <a:spcBef>
                  <a:spcPts val="0"/>
                </a:spcBef>
              </a:pPr>
              <a:r>
                <a:rPr lang="en-US" sz="1400" dirty="0" smtClean="0">
                  <a:solidFill>
                    <a:schemeClr val="bg1"/>
                  </a:solidFill>
                </a:rPr>
                <a:t>4</a:t>
              </a:r>
            </a:p>
          </p:txBody>
        </p:sp>
      </p:grpSp>
      <p:grpSp>
        <p:nvGrpSpPr>
          <p:cNvPr id="30" name="Group 55"/>
          <p:cNvGrpSpPr/>
          <p:nvPr/>
        </p:nvGrpSpPr>
        <p:grpSpPr>
          <a:xfrm>
            <a:off x="4456785" y="1508750"/>
            <a:ext cx="384049" cy="576074"/>
            <a:chOff x="5186479" y="3160165"/>
            <a:chExt cx="576075" cy="2649945"/>
          </a:xfrm>
        </p:grpSpPr>
        <p:sp>
          <p:nvSpPr>
            <p:cNvPr id="71" name="Double Bracket 70"/>
            <p:cNvSpPr/>
            <p:nvPr/>
          </p:nvSpPr>
          <p:spPr bwMode="auto">
            <a:xfrm>
              <a:off x="5186479" y="3160165"/>
              <a:ext cx="576075" cy="2649945"/>
            </a:xfrm>
            <a:prstGeom prst="bracketPair">
              <a:avLst/>
            </a:prstGeom>
            <a:noFill/>
            <a:ln w="381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5255733" y="3264084"/>
              <a:ext cx="426079" cy="24068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0"/>
                </a:spcBef>
              </a:pPr>
              <a:r>
                <a:rPr lang="en-US" sz="1400" dirty="0" smtClean="0">
                  <a:solidFill>
                    <a:schemeClr val="bg1"/>
                  </a:solidFill>
                </a:rPr>
                <a:t>7</a:t>
              </a:r>
            </a:p>
            <a:p>
              <a:pPr>
                <a:spcBef>
                  <a:spcPts val="0"/>
                </a:spcBef>
              </a:pPr>
              <a:r>
                <a:rPr lang="en-US" sz="1400" dirty="0" smtClean="0">
                  <a:solidFill>
                    <a:schemeClr val="bg1"/>
                  </a:solidFill>
                </a:rPr>
                <a:t>3</a:t>
              </a: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recursive representations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152485" y="5349250"/>
            <a:ext cx="4993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Bef>
                <a:spcPts val="0"/>
              </a:spcBef>
            </a:pPr>
            <a:r>
              <a:rPr lang="en-US" i="1" dirty="0" smtClean="0">
                <a:solidFill>
                  <a:schemeClr val="bg1"/>
                </a:solidFill>
              </a:rPr>
              <a:t>The            cat            on           the             mat.</a:t>
            </a:r>
          </a:p>
        </p:txBody>
      </p:sp>
      <p:grpSp>
        <p:nvGrpSpPr>
          <p:cNvPr id="3" name="Group 55"/>
          <p:cNvGrpSpPr/>
          <p:nvPr/>
        </p:nvGrpSpPr>
        <p:grpSpPr>
          <a:xfrm>
            <a:off x="4379975" y="4773175"/>
            <a:ext cx="384049" cy="576074"/>
            <a:chOff x="5186479" y="3160165"/>
            <a:chExt cx="576075" cy="2649945"/>
          </a:xfrm>
        </p:grpSpPr>
        <p:sp>
          <p:nvSpPr>
            <p:cNvPr id="16" name="Double Bracket 15"/>
            <p:cNvSpPr/>
            <p:nvPr/>
          </p:nvSpPr>
          <p:spPr bwMode="auto">
            <a:xfrm>
              <a:off x="5186479" y="3160165"/>
              <a:ext cx="576075" cy="2649945"/>
            </a:xfrm>
            <a:prstGeom prst="bracketPair">
              <a:avLst/>
            </a:prstGeom>
            <a:noFill/>
            <a:ln w="381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255733" y="3264084"/>
              <a:ext cx="426079" cy="24068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0"/>
                </a:spcBef>
              </a:pPr>
              <a:r>
                <a:rPr lang="en-US" sz="1400" dirty="0" smtClean="0">
                  <a:solidFill>
                    <a:schemeClr val="bg1"/>
                  </a:solidFill>
                </a:rPr>
                <a:t>8</a:t>
              </a:r>
            </a:p>
            <a:p>
              <a:pPr>
                <a:spcBef>
                  <a:spcPts val="0"/>
                </a:spcBef>
              </a:pPr>
              <a:r>
                <a:rPr lang="en-US" sz="1400" dirty="0" smtClean="0">
                  <a:solidFill>
                    <a:schemeClr val="bg1"/>
                  </a:solidFill>
                </a:rPr>
                <a:t>5</a:t>
              </a:r>
            </a:p>
          </p:txBody>
        </p:sp>
      </p:grpSp>
      <p:grpSp>
        <p:nvGrpSpPr>
          <p:cNvPr id="5" name="Group 55"/>
          <p:cNvGrpSpPr/>
          <p:nvPr/>
        </p:nvGrpSpPr>
        <p:grpSpPr>
          <a:xfrm>
            <a:off x="5378506" y="4773175"/>
            <a:ext cx="384049" cy="576074"/>
            <a:chOff x="5186479" y="3160165"/>
            <a:chExt cx="576075" cy="2649945"/>
          </a:xfrm>
        </p:grpSpPr>
        <p:sp>
          <p:nvSpPr>
            <p:cNvPr id="19" name="Double Bracket 18"/>
            <p:cNvSpPr/>
            <p:nvPr/>
          </p:nvSpPr>
          <p:spPr bwMode="auto">
            <a:xfrm>
              <a:off x="5186479" y="3160165"/>
              <a:ext cx="576075" cy="2649945"/>
            </a:xfrm>
            <a:prstGeom prst="bracketPair">
              <a:avLst/>
            </a:prstGeom>
            <a:noFill/>
            <a:ln w="381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255733" y="3264084"/>
              <a:ext cx="426079" cy="24068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0"/>
                </a:spcBef>
              </a:pPr>
              <a:r>
                <a:rPr lang="en-US" sz="1400" dirty="0" smtClean="0">
                  <a:solidFill>
                    <a:schemeClr val="bg1"/>
                  </a:solidFill>
                </a:rPr>
                <a:t>9</a:t>
              </a:r>
            </a:p>
            <a:p>
              <a:pPr>
                <a:spcBef>
                  <a:spcPts val="0"/>
                </a:spcBef>
              </a:pPr>
              <a:r>
                <a:rPr lang="en-US" sz="1400" dirty="0" smtClean="0">
                  <a:solidFill>
                    <a:schemeClr val="bg1"/>
                  </a:solidFill>
                </a:rPr>
                <a:t>1</a:t>
              </a:r>
            </a:p>
          </p:txBody>
        </p:sp>
      </p:grpSp>
      <p:grpSp>
        <p:nvGrpSpPr>
          <p:cNvPr id="6" name="Group 55"/>
          <p:cNvGrpSpPr/>
          <p:nvPr/>
        </p:nvGrpSpPr>
        <p:grpSpPr>
          <a:xfrm>
            <a:off x="6530655" y="4773175"/>
            <a:ext cx="384049" cy="576074"/>
            <a:chOff x="5186479" y="3160165"/>
            <a:chExt cx="576075" cy="2649945"/>
          </a:xfrm>
        </p:grpSpPr>
        <p:sp>
          <p:nvSpPr>
            <p:cNvPr id="22" name="Double Bracket 21"/>
            <p:cNvSpPr/>
            <p:nvPr/>
          </p:nvSpPr>
          <p:spPr bwMode="auto">
            <a:xfrm>
              <a:off x="5186479" y="3160165"/>
              <a:ext cx="576075" cy="2649945"/>
            </a:xfrm>
            <a:prstGeom prst="bracketPair">
              <a:avLst/>
            </a:prstGeom>
            <a:noFill/>
            <a:ln w="381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5255733" y="3264084"/>
              <a:ext cx="426079" cy="24068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0"/>
                </a:spcBef>
              </a:pPr>
              <a:r>
                <a:rPr lang="en-US" sz="1400" dirty="0" smtClean="0">
                  <a:solidFill>
                    <a:schemeClr val="bg1"/>
                  </a:solidFill>
                </a:rPr>
                <a:t>4</a:t>
              </a:r>
            </a:p>
            <a:p>
              <a:pPr>
                <a:spcBef>
                  <a:spcPts val="0"/>
                </a:spcBef>
              </a:pPr>
              <a:r>
                <a:rPr lang="en-US" sz="1400" dirty="0" smtClean="0">
                  <a:solidFill>
                    <a:schemeClr val="bg1"/>
                  </a:solidFill>
                </a:rPr>
                <a:t>3</a:t>
              </a:r>
            </a:p>
          </p:txBody>
        </p:sp>
      </p:grpSp>
      <p:grpSp>
        <p:nvGrpSpPr>
          <p:cNvPr id="7" name="Group 89"/>
          <p:cNvGrpSpPr/>
          <p:nvPr/>
        </p:nvGrpSpPr>
        <p:grpSpPr>
          <a:xfrm>
            <a:off x="5566700" y="3467405"/>
            <a:ext cx="1152150" cy="1328362"/>
            <a:chOff x="5566700" y="3467405"/>
            <a:chExt cx="1152150" cy="1328362"/>
          </a:xfrm>
        </p:grpSpPr>
        <p:cxnSp>
          <p:nvCxnSpPr>
            <p:cNvPr id="31" name="Straight Connector 30"/>
            <p:cNvCxnSpPr>
              <a:stCxn id="20" idx="0"/>
              <a:endCxn id="41" idx="4"/>
            </p:cNvCxnSpPr>
            <p:nvPr/>
          </p:nvCxnSpPr>
          <p:spPr bwMode="auto">
            <a:xfrm rot="5400000" flipH="1" flipV="1">
              <a:off x="5566921" y="4120070"/>
              <a:ext cx="675476" cy="675917"/>
            </a:xfrm>
            <a:prstGeom prst="line">
              <a:avLst/>
            </a:prstGeom>
            <a:noFill/>
            <a:ln w="381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2" name="Straight Connector 31"/>
            <p:cNvCxnSpPr>
              <a:stCxn id="23" idx="0"/>
              <a:endCxn id="41" idx="4"/>
            </p:cNvCxnSpPr>
            <p:nvPr/>
          </p:nvCxnSpPr>
          <p:spPr bwMode="auto">
            <a:xfrm rot="16200000" flipV="1">
              <a:off x="6142996" y="4219912"/>
              <a:ext cx="675476" cy="476232"/>
            </a:xfrm>
            <a:prstGeom prst="line">
              <a:avLst/>
            </a:prstGeom>
            <a:noFill/>
            <a:ln w="381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1" name="Oval 40"/>
            <p:cNvSpPr/>
            <p:nvPr/>
          </p:nvSpPr>
          <p:spPr bwMode="auto">
            <a:xfrm>
              <a:off x="5916175" y="3467405"/>
              <a:ext cx="652885" cy="652885"/>
            </a:xfrm>
            <a:prstGeom prst="ellipse">
              <a:avLst/>
            </a:prstGeom>
            <a:noFill/>
            <a:ln w="38100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487" tIns="44450" rIns="90487" bIns="4445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Helvetica" pitchFamily="34" charset="0"/>
              </a:endParaRPr>
            </a:p>
          </p:txBody>
        </p:sp>
      </p:grpSp>
      <p:grpSp>
        <p:nvGrpSpPr>
          <p:cNvPr id="8" name="Group 90"/>
          <p:cNvGrpSpPr/>
          <p:nvPr/>
        </p:nvGrpSpPr>
        <p:grpSpPr>
          <a:xfrm>
            <a:off x="4568169" y="2238445"/>
            <a:ext cx="1674450" cy="2557322"/>
            <a:chOff x="4568169" y="2238445"/>
            <a:chExt cx="1674450" cy="2557322"/>
          </a:xfrm>
        </p:grpSpPr>
        <p:cxnSp>
          <p:nvCxnSpPr>
            <p:cNvPr id="83" name="Straight Connector 82"/>
            <p:cNvCxnSpPr>
              <a:stCxn id="17" idx="0"/>
              <a:endCxn id="86" idx="4"/>
            </p:cNvCxnSpPr>
            <p:nvPr/>
          </p:nvCxnSpPr>
          <p:spPr bwMode="auto">
            <a:xfrm rot="5400000" flipH="1" flipV="1">
              <a:off x="4049923" y="3409577"/>
              <a:ext cx="1904436" cy="867943"/>
            </a:xfrm>
            <a:prstGeom prst="line">
              <a:avLst/>
            </a:prstGeom>
            <a:noFill/>
            <a:ln w="381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4" name="Straight Connector 83"/>
            <p:cNvCxnSpPr>
              <a:stCxn id="41" idx="0"/>
              <a:endCxn id="86" idx="4"/>
            </p:cNvCxnSpPr>
            <p:nvPr/>
          </p:nvCxnSpPr>
          <p:spPr bwMode="auto">
            <a:xfrm rot="16200000" flipV="1">
              <a:off x="5551329" y="2776115"/>
              <a:ext cx="576075" cy="806505"/>
            </a:xfrm>
            <a:prstGeom prst="line">
              <a:avLst/>
            </a:prstGeom>
            <a:noFill/>
            <a:ln w="381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86" name="Oval 85"/>
            <p:cNvSpPr/>
            <p:nvPr/>
          </p:nvSpPr>
          <p:spPr bwMode="auto">
            <a:xfrm>
              <a:off x="5109670" y="2238445"/>
              <a:ext cx="652885" cy="652885"/>
            </a:xfrm>
            <a:prstGeom prst="ellipse">
              <a:avLst/>
            </a:prstGeom>
            <a:noFill/>
            <a:ln w="38100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487" tIns="44450" rIns="90487" bIns="4445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Helvetica" pitchFamily="34" charset="0"/>
              </a:endParaRPr>
            </a:p>
          </p:txBody>
        </p:sp>
      </p:grpSp>
      <p:grpSp>
        <p:nvGrpSpPr>
          <p:cNvPr id="9" name="Group 55"/>
          <p:cNvGrpSpPr/>
          <p:nvPr/>
        </p:nvGrpSpPr>
        <p:grpSpPr>
          <a:xfrm>
            <a:off x="6031390" y="3505810"/>
            <a:ext cx="384049" cy="576074"/>
            <a:chOff x="5186479" y="3160165"/>
            <a:chExt cx="576075" cy="2649945"/>
          </a:xfrm>
        </p:grpSpPr>
        <p:sp>
          <p:nvSpPr>
            <p:cNvPr id="45" name="Double Bracket 44"/>
            <p:cNvSpPr/>
            <p:nvPr/>
          </p:nvSpPr>
          <p:spPr bwMode="auto">
            <a:xfrm>
              <a:off x="5186479" y="3160165"/>
              <a:ext cx="576075" cy="2649945"/>
            </a:xfrm>
            <a:prstGeom prst="bracketPair">
              <a:avLst/>
            </a:prstGeom>
            <a:noFill/>
            <a:ln w="381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5255733" y="3264084"/>
              <a:ext cx="426079" cy="24068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0"/>
                </a:spcBef>
              </a:pPr>
              <a:r>
                <a:rPr lang="en-US" sz="1400" dirty="0" smtClean="0">
                  <a:solidFill>
                    <a:schemeClr val="bg1"/>
                  </a:solidFill>
                </a:rPr>
                <a:t>3</a:t>
              </a:r>
            </a:p>
            <a:p>
              <a:pPr>
                <a:spcBef>
                  <a:spcPts val="0"/>
                </a:spcBef>
              </a:pPr>
              <a:r>
                <a:rPr lang="en-US" sz="1400" dirty="0" smtClean="0">
                  <a:solidFill>
                    <a:schemeClr val="bg1"/>
                  </a:solidFill>
                </a:rPr>
                <a:t>3</a:t>
              </a:r>
            </a:p>
          </p:txBody>
        </p:sp>
      </p:grpSp>
      <p:grpSp>
        <p:nvGrpSpPr>
          <p:cNvPr id="10" name="Group 55"/>
          <p:cNvGrpSpPr/>
          <p:nvPr/>
        </p:nvGrpSpPr>
        <p:grpSpPr>
          <a:xfrm>
            <a:off x="5263290" y="2276850"/>
            <a:ext cx="384049" cy="576074"/>
            <a:chOff x="5186479" y="3160165"/>
            <a:chExt cx="576075" cy="2649945"/>
          </a:xfrm>
        </p:grpSpPr>
        <p:sp>
          <p:nvSpPr>
            <p:cNvPr id="48" name="Double Bracket 47"/>
            <p:cNvSpPr/>
            <p:nvPr/>
          </p:nvSpPr>
          <p:spPr bwMode="auto">
            <a:xfrm>
              <a:off x="5186479" y="3160165"/>
              <a:ext cx="576075" cy="2649945"/>
            </a:xfrm>
            <a:prstGeom prst="bracketPair">
              <a:avLst/>
            </a:prstGeom>
            <a:noFill/>
            <a:ln w="381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5255733" y="3264084"/>
              <a:ext cx="426079" cy="24068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0"/>
                </a:spcBef>
              </a:pPr>
              <a:r>
                <a:rPr lang="en-US" sz="1400" dirty="0" smtClean="0">
                  <a:solidFill>
                    <a:schemeClr val="bg1"/>
                  </a:solidFill>
                </a:rPr>
                <a:t>8</a:t>
              </a:r>
            </a:p>
            <a:p>
              <a:pPr>
                <a:spcBef>
                  <a:spcPts val="0"/>
                </a:spcBef>
              </a:pPr>
              <a:r>
                <a:rPr lang="en-US" sz="1400" dirty="0" smtClean="0">
                  <a:solidFill>
                    <a:schemeClr val="bg1"/>
                  </a:solidFill>
                </a:rPr>
                <a:t>3</a:t>
              </a:r>
            </a:p>
          </p:txBody>
        </p:sp>
      </p:grpSp>
      <p:sp>
        <p:nvSpPr>
          <p:cNvPr id="58" name="Down Arrow 57"/>
          <p:cNvSpPr/>
          <p:nvPr/>
        </p:nvSpPr>
        <p:spPr bwMode="auto">
          <a:xfrm rot="2600443">
            <a:off x="6041393" y="1069347"/>
            <a:ext cx="402712" cy="1419443"/>
          </a:xfrm>
          <a:prstGeom prst="downArrow">
            <a:avLst>
              <a:gd name="adj1" fmla="val 50000"/>
              <a:gd name="adj2" fmla="val 68538"/>
            </a:avLst>
          </a:prstGeom>
          <a:solidFill>
            <a:srgbClr val="FF000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487" tIns="44450" rIns="90487" bIns="4445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Helvetica" pitchFamily="34" charset="0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6831445" y="779055"/>
            <a:ext cx="23125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Bef>
                <a:spcPts val="0"/>
              </a:spcBef>
            </a:pPr>
            <a:r>
              <a:rPr lang="en-US" dirty="0" smtClean="0">
                <a:solidFill>
                  <a:schemeClr val="bg1"/>
                </a:solidFill>
              </a:rPr>
              <a:t>This node’s job is   to represent </a:t>
            </a:r>
          </a:p>
          <a:p>
            <a:pPr algn="l">
              <a:spcBef>
                <a:spcPts val="0"/>
              </a:spcBef>
            </a:pPr>
            <a:r>
              <a:rPr lang="en-US" i="1" dirty="0" smtClean="0">
                <a:solidFill>
                  <a:schemeClr val="bg1"/>
                </a:solidFill>
              </a:rPr>
              <a:t>“on the mat.”</a:t>
            </a:r>
          </a:p>
        </p:txBody>
      </p:sp>
      <p:sp>
        <p:nvSpPr>
          <p:cNvPr id="62" name="Rectangle 61"/>
          <p:cNvSpPr/>
          <p:nvPr/>
        </p:nvSpPr>
        <p:spPr bwMode="auto">
          <a:xfrm>
            <a:off x="1730030" y="5080415"/>
            <a:ext cx="2304300" cy="130577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487" tIns="44450" rIns="90487" bIns="4445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Helvetica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recursive representations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152485" y="5349250"/>
            <a:ext cx="4993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Bef>
                <a:spcPts val="0"/>
              </a:spcBef>
            </a:pPr>
            <a:r>
              <a:rPr lang="en-US" i="1" dirty="0" smtClean="0">
                <a:solidFill>
                  <a:schemeClr val="bg1"/>
                </a:solidFill>
              </a:rPr>
              <a:t>The            cat            on           the             mat.</a:t>
            </a:r>
          </a:p>
        </p:txBody>
      </p:sp>
      <p:grpSp>
        <p:nvGrpSpPr>
          <p:cNvPr id="3" name="Group 55"/>
          <p:cNvGrpSpPr/>
          <p:nvPr/>
        </p:nvGrpSpPr>
        <p:grpSpPr>
          <a:xfrm>
            <a:off x="4379975" y="4773175"/>
            <a:ext cx="384049" cy="576074"/>
            <a:chOff x="5186479" y="3160165"/>
            <a:chExt cx="576075" cy="2649945"/>
          </a:xfrm>
        </p:grpSpPr>
        <p:sp>
          <p:nvSpPr>
            <p:cNvPr id="16" name="Double Bracket 15"/>
            <p:cNvSpPr/>
            <p:nvPr/>
          </p:nvSpPr>
          <p:spPr bwMode="auto">
            <a:xfrm>
              <a:off x="5186479" y="3160165"/>
              <a:ext cx="576075" cy="2649945"/>
            </a:xfrm>
            <a:prstGeom prst="bracketPair">
              <a:avLst/>
            </a:prstGeom>
            <a:noFill/>
            <a:ln w="38100" cap="flat" cmpd="sng" algn="ctr">
              <a:solidFill>
                <a:srgbClr val="00B0F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255733" y="3264084"/>
              <a:ext cx="426079" cy="24068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0"/>
                </a:spcBef>
              </a:pPr>
              <a:r>
                <a:rPr lang="en-US" sz="1400" dirty="0" smtClean="0">
                  <a:solidFill>
                    <a:srgbClr val="00B0F0"/>
                  </a:solidFill>
                </a:rPr>
                <a:t>8</a:t>
              </a:r>
            </a:p>
            <a:p>
              <a:pPr>
                <a:spcBef>
                  <a:spcPts val="0"/>
                </a:spcBef>
              </a:pPr>
              <a:r>
                <a:rPr lang="en-US" sz="1400" dirty="0" smtClean="0">
                  <a:solidFill>
                    <a:srgbClr val="00B0F0"/>
                  </a:solidFill>
                </a:rPr>
                <a:t>5</a:t>
              </a:r>
            </a:p>
          </p:txBody>
        </p:sp>
      </p:grpSp>
      <p:grpSp>
        <p:nvGrpSpPr>
          <p:cNvPr id="5" name="Group 55"/>
          <p:cNvGrpSpPr/>
          <p:nvPr/>
        </p:nvGrpSpPr>
        <p:grpSpPr>
          <a:xfrm>
            <a:off x="5378506" y="4773175"/>
            <a:ext cx="384049" cy="576074"/>
            <a:chOff x="5186479" y="3160165"/>
            <a:chExt cx="576075" cy="2649945"/>
          </a:xfrm>
        </p:grpSpPr>
        <p:sp>
          <p:nvSpPr>
            <p:cNvPr id="19" name="Double Bracket 18"/>
            <p:cNvSpPr/>
            <p:nvPr/>
          </p:nvSpPr>
          <p:spPr bwMode="auto">
            <a:xfrm>
              <a:off x="5186479" y="3160165"/>
              <a:ext cx="576075" cy="2649945"/>
            </a:xfrm>
            <a:prstGeom prst="bracketPair">
              <a:avLst/>
            </a:prstGeom>
            <a:noFill/>
            <a:ln w="381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255733" y="3264084"/>
              <a:ext cx="426079" cy="24068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0"/>
                </a:spcBef>
              </a:pPr>
              <a:r>
                <a:rPr lang="en-US" sz="1400" dirty="0" smtClean="0">
                  <a:solidFill>
                    <a:schemeClr val="bg1"/>
                  </a:solidFill>
                </a:rPr>
                <a:t>9</a:t>
              </a:r>
            </a:p>
            <a:p>
              <a:pPr>
                <a:spcBef>
                  <a:spcPts val="0"/>
                </a:spcBef>
              </a:pPr>
              <a:r>
                <a:rPr lang="en-US" sz="1400" dirty="0" smtClean="0">
                  <a:solidFill>
                    <a:schemeClr val="bg1"/>
                  </a:solidFill>
                </a:rPr>
                <a:t>1</a:t>
              </a:r>
            </a:p>
          </p:txBody>
        </p:sp>
      </p:grpSp>
      <p:grpSp>
        <p:nvGrpSpPr>
          <p:cNvPr id="6" name="Group 55"/>
          <p:cNvGrpSpPr/>
          <p:nvPr/>
        </p:nvGrpSpPr>
        <p:grpSpPr>
          <a:xfrm>
            <a:off x="6530655" y="4773175"/>
            <a:ext cx="384049" cy="576074"/>
            <a:chOff x="5186479" y="3160165"/>
            <a:chExt cx="576075" cy="2649945"/>
          </a:xfrm>
        </p:grpSpPr>
        <p:sp>
          <p:nvSpPr>
            <p:cNvPr id="22" name="Double Bracket 21"/>
            <p:cNvSpPr/>
            <p:nvPr/>
          </p:nvSpPr>
          <p:spPr bwMode="auto">
            <a:xfrm>
              <a:off x="5186479" y="3160165"/>
              <a:ext cx="576075" cy="2649945"/>
            </a:xfrm>
            <a:prstGeom prst="bracketPair">
              <a:avLst/>
            </a:prstGeom>
            <a:noFill/>
            <a:ln w="381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5255733" y="3264084"/>
              <a:ext cx="426079" cy="24068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0"/>
                </a:spcBef>
              </a:pPr>
              <a:r>
                <a:rPr lang="en-US" sz="1400" dirty="0" smtClean="0">
                  <a:solidFill>
                    <a:schemeClr val="bg1"/>
                  </a:solidFill>
                </a:rPr>
                <a:t>4</a:t>
              </a:r>
            </a:p>
            <a:p>
              <a:pPr>
                <a:spcBef>
                  <a:spcPts val="0"/>
                </a:spcBef>
              </a:pPr>
              <a:r>
                <a:rPr lang="en-US" sz="1400" dirty="0" smtClean="0">
                  <a:solidFill>
                    <a:schemeClr val="bg1"/>
                  </a:solidFill>
                </a:rPr>
                <a:t>3</a:t>
              </a:r>
            </a:p>
          </p:txBody>
        </p:sp>
      </p:grpSp>
      <p:grpSp>
        <p:nvGrpSpPr>
          <p:cNvPr id="7" name="Group 89"/>
          <p:cNvGrpSpPr/>
          <p:nvPr/>
        </p:nvGrpSpPr>
        <p:grpSpPr>
          <a:xfrm>
            <a:off x="5566700" y="3467405"/>
            <a:ext cx="1152150" cy="1328362"/>
            <a:chOff x="5566700" y="3467405"/>
            <a:chExt cx="1152150" cy="1328362"/>
          </a:xfrm>
        </p:grpSpPr>
        <p:cxnSp>
          <p:nvCxnSpPr>
            <p:cNvPr id="31" name="Straight Connector 30"/>
            <p:cNvCxnSpPr>
              <a:stCxn id="20" idx="0"/>
              <a:endCxn id="41" idx="4"/>
            </p:cNvCxnSpPr>
            <p:nvPr/>
          </p:nvCxnSpPr>
          <p:spPr bwMode="auto">
            <a:xfrm rot="5400000" flipH="1" flipV="1">
              <a:off x="5566921" y="4120070"/>
              <a:ext cx="675476" cy="675917"/>
            </a:xfrm>
            <a:prstGeom prst="line">
              <a:avLst/>
            </a:prstGeom>
            <a:noFill/>
            <a:ln w="381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2" name="Straight Connector 31"/>
            <p:cNvCxnSpPr>
              <a:stCxn id="23" idx="0"/>
              <a:endCxn id="41" idx="4"/>
            </p:cNvCxnSpPr>
            <p:nvPr/>
          </p:nvCxnSpPr>
          <p:spPr bwMode="auto">
            <a:xfrm rot="16200000" flipV="1">
              <a:off x="6142996" y="4219912"/>
              <a:ext cx="675476" cy="476232"/>
            </a:xfrm>
            <a:prstGeom prst="line">
              <a:avLst/>
            </a:prstGeom>
            <a:noFill/>
            <a:ln w="381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1" name="Oval 40"/>
            <p:cNvSpPr/>
            <p:nvPr/>
          </p:nvSpPr>
          <p:spPr bwMode="auto">
            <a:xfrm>
              <a:off x="5916175" y="3467405"/>
              <a:ext cx="652885" cy="652885"/>
            </a:xfrm>
            <a:prstGeom prst="ellipse">
              <a:avLst/>
            </a:prstGeom>
            <a:noFill/>
            <a:ln w="38100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487" tIns="44450" rIns="90487" bIns="4445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Helvetica" pitchFamily="34" charset="0"/>
              </a:endParaRPr>
            </a:p>
          </p:txBody>
        </p:sp>
      </p:grpSp>
      <p:grpSp>
        <p:nvGrpSpPr>
          <p:cNvPr id="8" name="Group 90"/>
          <p:cNvGrpSpPr/>
          <p:nvPr/>
        </p:nvGrpSpPr>
        <p:grpSpPr>
          <a:xfrm>
            <a:off x="4568169" y="2238445"/>
            <a:ext cx="1674450" cy="2557322"/>
            <a:chOff x="4568169" y="2238445"/>
            <a:chExt cx="1674450" cy="2557322"/>
          </a:xfrm>
        </p:grpSpPr>
        <p:cxnSp>
          <p:nvCxnSpPr>
            <p:cNvPr id="83" name="Straight Connector 82"/>
            <p:cNvCxnSpPr>
              <a:stCxn id="17" idx="0"/>
              <a:endCxn id="86" idx="4"/>
            </p:cNvCxnSpPr>
            <p:nvPr/>
          </p:nvCxnSpPr>
          <p:spPr bwMode="auto">
            <a:xfrm rot="5400000" flipH="1" flipV="1">
              <a:off x="4049923" y="3409577"/>
              <a:ext cx="1904436" cy="867943"/>
            </a:xfrm>
            <a:prstGeom prst="line">
              <a:avLst/>
            </a:prstGeom>
            <a:noFill/>
            <a:ln w="381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4" name="Straight Connector 83"/>
            <p:cNvCxnSpPr>
              <a:stCxn id="41" idx="0"/>
              <a:endCxn id="86" idx="4"/>
            </p:cNvCxnSpPr>
            <p:nvPr/>
          </p:nvCxnSpPr>
          <p:spPr bwMode="auto">
            <a:xfrm rot="16200000" flipV="1">
              <a:off x="5551329" y="2776115"/>
              <a:ext cx="576075" cy="806505"/>
            </a:xfrm>
            <a:prstGeom prst="line">
              <a:avLst/>
            </a:prstGeom>
            <a:noFill/>
            <a:ln w="381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86" name="Oval 85"/>
            <p:cNvSpPr/>
            <p:nvPr/>
          </p:nvSpPr>
          <p:spPr bwMode="auto">
            <a:xfrm>
              <a:off x="5109670" y="2238445"/>
              <a:ext cx="652885" cy="652885"/>
            </a:xfrm>
            <a:prstGeom prst="ellipse">
              <a:avLst/>
            </a:prstGeom>
            <a:noFill/>
            <a:ln w="38100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487" tIns="44450" rIns="90487" bIns="4445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Helvetica" pitchFamily="34" charset="0"/>
              </a:endParaRPr>
            </a:p>
          </p:txBody>
        </p:sp>
      </p:grpSp>
      <p:grpSp>
        <p:nvGrpSpPr>
          <p:cNvPr id="9" name="Group 55"/>
          <p:cNvGrpSpPr/>
          <p:nvPr/>
        </p:nvGrpSpPr>
        <p:grpSpPr>
          <a:xfrm>
            <a:off x="6031390" y="3505810"/>
            <a:ext cx="384049" cy="576074"/>
            <a:chOff x="5186479" y="3160165"/>
            <a:chExt cx="576075" cy="2649945"/>
          </a:xfrm>
        </p:grpSpPr>
        <p:sp>
          <p:nvSpPr>
            <p:cNvPr id="45" name="Double Bracket 44"/>
            <p:cNvSpPr/>
            <p:nvPr/>
          </p:nvSpPr>
          <p:spPr bwMode="auto">
            <a:xfrm>
              <a:off x="5186479" y="3160165"/>
              <a:ext cx="576075" cy="2649945"/>
            </a:xfrm>
            <a:prstGeom prst="bracketPair">
              <a:avLst/>
            </a:prstGeom>
            <a:noFill/>
            <a:ln w="38100" cap="flat" cmpd="sng" algn="ctr">
              <a:solidFill>
                <a:srgbClr val="00B0F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5255733" y="3264084"/>
              <a:ext cx="426079" cy="24068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0"/>
                </a:spcBef>
              </a:pPr>
              <a:r>
                <a:rPr lang="en-US" sz="1400" dirty="0" smtClean="0">
                  <a:solidFill>
                    <a:srgbClr val="00B0F0"/>
                  </a:solidFill>
                </a:rPr>
                <a:t>3</a:t>
              </a:r>
            </a:p>
            <a:p>
              <a:pPr>
                <a:spcBef>
                  <a:spcPts val="0"/>
                </a:spcBef>
              </a:pPr>
              <a:r>
                <a:rPr lang="en-US" sz="1400" dirty="0" smtClean="0">
                  <a:solidFill>
                    <a:srgbClr val="00B0F0"/>
                  </a:solidFill>
                </a:rPr>
                <a:t>3</a:t>
              </a:r>
            </a:p>
          </p:txBody>
        </p:sp>
      </p:grpSp>
      <p:grpSp>
        <p:nvGrpSpPr>
          <p:cNvPr id="10" name="Group 55"/>
          <p:cNvGrpSpPr/>
          <p:nvPr/>
        </p:nvGrpSpPr>
        <p:grpSpPr>
          <a:xfrm>
            <a:off x="5263290" y="2276850"/>
            <a:ext cx="384049" cy="576074"/>
            <a:chOff x="5186479" y="3160165"/>
            <a:chExt cx="576075" cy="2649945"/>
          </a:xfrm>
        </p:grpSpPr>
        <p:sp>
          <p:nvSpPr>
            <p:cNvPr id="48" name="Double Bracket 47"/>
            <p:cNvSpPr/>
            <p:nvPr/>
          </p:nvSpPr>
          <p:spPr bwMode="auto">
            <a:xfrm>
              <a:off x="5186479" y="3160165"/>
              <a:ext cx="576075" cy="2649945"/>
            </a:xfrm>
            <a:prstGeom prst="bracketPair">
              <a:avLst/>
            </a:prstGeom>
            <a:noFill/>
            <a:ln w="3810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5255733" y="3264084"/>
              <a:ext cx="426079" cy="24068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0"/>
                </a:spcBef>
              </a:pPr>
              <a:r>
                <a:rPr lang="en-US" sz="1400" dirty="0" smtClean="0">
                  <a:solidFill>
                    <a:srgbClr val="00B050"/>
                  </a:solidFill>
                </a:rPr>
                <a:t>8</a:t>
              </a:r>
            </a:p>
            <a:p>
              <a:pPr>
                <a:spcBef>
                  <a:spcPts val="0"/>
                </a:spcBef>
              </a:pPr>
              <a:r>
                <a:rPr lang="en-US" sz="1400" dirty="0" smtClean="0">
                  <a:solidFill>
                    <a:srgbClr val="00B050"/>
                  </a:solidFill>
                </a:rPr>
                <a:t>3</a:t>
              </a:r>
            </a:p>
          </p:txBody>
        </p:sp>
      </p:grpSp>
      <p:sp>
        <p:nvSpPr>
          <p:cNvPr id="58" name="Down Arrow 57"/>
          <p:cNvSpPr/>
          <p:nvPr/>
        </p:nvSpPr>
        <p:spPr bwMode="auto">
          <a:xfrm rot="2600443">
            <a:off x="6041393" y="1069347"/>
            <a:ext cx="402712" cy="1419443"/>
          </a:xfrm>
          <a:prstGeom prst="downArrow">
            <a:avLst>
              <a:gd name="adj1" fmla="val 50000"/>
              <a:gd name="adj2" fmla="val 68538"/>
            </a:avLst>
          </a:prstGeom>
          <a:solidFill>
            <a:srgbClr val="FF000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487" tIns="44450" rIns="90487" bIns="4445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Helvetica" pitchFamily="34" charset="0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6831445" y="779055"/>
            <a:ext cx="23125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Bef>
                <a:spcPts val="0"/>
              </a:spcBef>
            </a:pPr>
            <a:r>
              <a:rPr lang="en-US" dirty="0" smtClean="0">
                <a:solidFill>
                  <a:schemeClr val="bg1"/>
                </a:solidFill>
              </a:rPr>
              <a:t>This node’s job is   to represent </a:t>
            </a:r>
          </a:p>
          <a:p>
            <a:pPr algn="l">
              <a:spcBef>
                <a:spcPts val="0"/>
              </a:spcBef>
            </a:pPr>
            <a:r>
              <a:rPr lang="en-US" i="1" dirty="0" smtClean="0">
                <a:solidFill>
                  <a:schemeClr val="bg1"/>
                </a:solidFill>
              </a:rPr>
              <a:t>“on the mat.”</a:t>
            </a:r>
          </a:p>
        </p:txBody>
      </p:sp>
      <p:sp>
        <p:nvSpPr>
          <p:cNvPr id="62" name="Rectangle 61"/>
          <p:cNvSpPr/>
          <p:nvPr/>
        </p:nvSpPr>
        <p:spPr bwMode="auto">
          <a:xfrm>
            <a:off x="1730030" y="5080415"/>
            <a:ext cx="2304300" cy="130577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487" tIns="44450" rIns="90487" bIns="4445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Helvetica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recursive representations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152485" y="5349250"/>
            <a:ext cx="4993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Bef>
                <a:spcPts val="0"/>
              </a:spcBef>
            </a:pPr>
            <a:r>
              <a:rPr lang="en-US" i="1" dirty="0" smtClean="0">
                <a:solidFill>
                  <a:schemeClr val="bg1"/>
                </a:solidFill>
              </a:rPr>
              <a:t>The            cat            on           the             mat.</a:t>
            </a:r>
          </a:p>
        </p:txBody>
      </p:sp>
      <p:grpSp>
        <p:nvGrpSpPr>
          <p:cNvPr id="3" name="Group 55"/>
          <p:cNvGrpSpPr/>
          <p:nvPr/>
        </p:nvGrpSpPr>
        <p:grpSpPr>
          <a:xfrm>
            <a:off x="4379975" y="4773175"/>
            <a:ext cx="384049" cy="576074"/>
            <a:chOff x="5186479" y="3160165"/>
            <a:chExt cx="576075" cy="2649945"/>
          </a:xfrm>
        </p:grpSpPr>
        <p:sp>
          <p:nvSpPr>
            <p:cNvPr id="16" name="Double Bracket 15"/>
            <p:cNvSpPr/>
            <p:nvPr/>
          </p:nvSpPr>
          <p:spPr bwMode="auto">
            <a:xfrm>
              <a:off x="5186479" y="3160165"/>
              <a:ext cx="576075" cy="2649945"/>
            </a:xfrm>
            <a:prstGeom prst="bracketPair">
              <a:avLst/>
            </a:prstGeom>
            <a:noFill/>
            <a:ln w="38100" cap="flat" cmpd="sng" algn="ctr">
              <a:solidFill>
                <a:srgbClr val="00B0F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255733" y="3264084"/>
              <a:ext cx="426079" cy="24068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0"/>
                </a:spcBef>
              </a:pPr>
              <a:r>
                <a:rPr lang="en-US" sz="1400" dirty="0" smtClean="0">
                  <a:solidFill>
                    <a:srgbClr val="00B0F0"/>
                  </a:solidFill>
                </a:rPr>
                <a:t>8</a:t>
              </a:r>
            </a:p>
            <a:p>
              <a:pPr>
                <a:spcBef>
                  <a:spcPts val="0"/>
                </a:spcBef>
              </a:pPr>
              <a:r>
                <a:rPr lang="en-US" sz="1400" dirty="0" smtClean="0">
                  <a:solidFill>
                    <a:srgbClr val="00B0F0"/>
                  </a:solidFill>
                </a:rPr>
                <a:t>5</a:t>
              </a:r>
            </a:p>
          </p:txBody>
        </p:sp>
      </p:grpSp>
      <p:grpSp>
        <p:nvGrpSpPr>
          <p:cNvPr id="5" name="Group 55"/>
          <p:cNvGrpSpPr/>
          <p:nvPr/>
        </p:nvGrpSpPr>
        <p:grpSpPr>
          <a:xfrm>
            <a:off x="5378506" y="4773175"/>
            <a:ext cx="384049" cy="576074"/>
            <a:chOff x="5186479" y="3160165"/>
            <a:chExt cx="576075" cy="2649945"/>
          </a:xfrm>
        </p:grpSpPr>
        <p:sp>
          <p:nvSpPr>
            <p:cNvPr id="19" name="Double Bracket 18"/>
            <p:cNvSpPr/>
            <p:nvPr/>
          </p:nvSpPr>
          <p:spPr bwMode="auto">
            <a:xfrm>
              <a:off x="5186479" y="3160165"/>
              <a:ext cx="576075" cy="2649945"/>
            </a:xfrm>
            <a:prstGeom prst="bracketPair">
              <a:avLst/>
            </a:prstGeom>
            <a:noFill/>
            <a:ln w="381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255733" y="3264084"/>
              <a:ext cx="426079" cy="24068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0"/>
                </a:spcBef>
              </a:pPr>
              <a:r>
                <a:rPr lang="en-US" sz="1400" dirty="0" smtClean="0">
                  <a:solidFill>
                    <a:schemeClr val="bg1"/>
                  </a:solidFill>
                </a:rPr>
                <a:t>9</a:t>
              </a:r>
            </a:p>
            <a:p>
              <a:pPr>
                <a:spcBef>
                  <a:spcPts val="0"/>
                </a:spcBef>
              </a:pPr>
              <a:r>
                <a:rPr lang="en-US" sz="1400" dirty="0" smtClean="0">
                  <a:solidFill>
                    <a:schemeClr val="bg1"/>
                  </a:solidFill>
                </a:rPr>
                <a:t>1</a:t>
              </a:r>
            </a:p>
          </p:txBody>
        </p:sp>
      </p:grpSp>
      <p:grpSp>
        <p:nvGrpSpPr>
          <p:cNvPr id="6" name="Group 55"/>
          <p:cNvGrpSpPr/>
          <p:nvPr/>
        </p:nvGrpSpPr>
        <p:grpSpPr>
          <a:xfrm>
            <a:off x="6530655" y="4773175"/>
            <a:ext cx="384049" cy="576074"/>
            <a:chOff x="5186479" y="3160165"/>
            <a:chExt cx="576075" cy="2649945"/>
          </a:xfrm>
        </p:grpSpPr>
        <p:sp>
          <p:nvSpPr>
            <p:cNvPr id="22" name="Double Bracket 21"/>
            <p:cNvSpPr/>
            <p:nvPr/>
          </p:nvSpPr>
          <p:spPr bwMode="auto">
            <a:xfrm>
              <a:off x="5186479" y="3160165"/>
              <a:ext cx="576075" cy="2649945"/>
            </a:xfrm>
            <a:prstGeom prst="bracketPair">
              <a:avLst/>
            </a:prstGeom>
            <a:noFill/>
            <a:ln w="381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5255733" y="3264084"/>
              <a:ext cx="426079" cy="24068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0"/>
                </a:spcBef>
              </a:pPr>
              <a:r>
                <a:rPr lang="en-US" sz="1400" dirty="0" smtClean="0">
                  <a:solidFill>
                    <a:schemeClr val="bg1"/>
                  </a:solidFill>
                </a:rPr>
                <a:t>4</a:t>
              </a:r>
            </a:p>
            <a:p>
              <a:pPr>
                <a:spcBef>
                  <a:spcPts val="0"/>
                </a:spcBef>
              </a:pPr>
              <a:r>
                <a:rPr lang="en-US" sz="1400" dirty="0" smtClean="0">
                  <a:solidFill>
                    <a:schemeClr val="bg1"/>
                  </a:solidFill>
                </a:rPr>
                <a:t>3</a:t>
              </a:r>
            </a:p>
          </p:txBody>
        </p:sp>
      </p:grpSp>
      <p:grpSp>
        <p:nvGrpSpPr>
          <p:cNvPr id="7" name="Group 89"/>
          <p:cNvGrpSpPr/>
          <p:nvPr/>
        </p:nvGrpSpPr>
        <p:grpSpPr>
          <a:xfrm>
            <a:off x="5566700" y="3467405"/>
            <a:ext cx="1152150" cy="1328362"/>
            <a:chOff x="5566700" y="3467405"/>
            <a:chExt cx="1152150" cy="1328362"/>
          </a:xfrm>
        </p:grpSpPr>
        <p:cxnSp>
          <p:nvCxnSpPr>
            <p:cNvPr id="31" name="Straight Connector 30"/>
            <p:cNvCxnSpPr>
              <a:stCxn id="20" idx="0"/>
              <a:endCxn id="41" idx="4"/>
            </p:cNvCxnSpPr>
            <p:nvPr/>
          </p:nvCxnSpPr>
          <p:spPr bwMode="auto">
            <a:xfrm rot="5400000" flipH="1" flipV="1">
              <a:off x="5566921" y="4120070"/>
              <a:ext cx="675476" cy="675917"/>
            </a:xfrm>
            <a:prstGeom prst="line">
              <a:avLst/>
            </a:prstGeom>
            <a:noFill/>
            <a:ln w="381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2" name="Straight Connector 31"/>
            <p:cNvCxnSpPr>
              <a:stCxn id="23" idx="0"/>
              <a:endCxn id="41" idx="4"/>
            </p:cNvCxnSpPr>
            <p:nvPr/>
          </p:nvCxnSpPr>
          <p:spPr bwMode="auto">
            <a:xfrm rot="16200000" flipV="1">
              <a:off x="6142996" y="4219912"/>
              <a:ext cx="675476" cy="476232"/>
            </a:xfrm>
            <a:prstGeom prst="line">
              <a:avLst/>
            </a:prstGeom>
            <a:noFill/>
            <a:ln w="381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1" name="Oval 40"/>
            <p:cNvSpPr/>
            <p:nvPr/>
          </p:nvSpPr>
          <p:spPr bwMode="auto">
            <a:xfrm>
              <a:off x="5916175" y="3467405"/>
              <a:ext cx="652885" cy="652885"/>
            </a:xfrm>
            <a:prstGeom prst="ellipse">
              <a:avLst/>
            </a:prstGeom>
            <a:noFill/>
            <a:ln w="38100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487" tIns="44450" rIns="90487" bIns="4445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Helvetica" pitchFamily="34" charset="0"/>
              </a:endParaRPr>
            </a:p>
          </p:txBody>
        </p:sp>
      </p:grpSp>
      <p:grpSp>
        <p:nvGrpSpPr>
          <p:cNvPr id="8" name="Group 90"/>
          <p:cNvGrpSpPr/>
          <p:nvPr/>
        </p:nvGrpSpPr>
        <p:grpSpPr>
          <a:xfrm>
            <a:off x="4568169" y="2238445"/>
            <a:ext cx="1674450" cy="2557322"/>
            <a:chOff x="4568169" y="2238445"/>
            <a:chExt cx="1674450" cy="2557322"/>
          </a:xfrm>
        </p:grpSpPr>
        <p:cxnSp>
          <p:nvCxnSpPr>
            <p:cNvPr id="83" name="Straight Connector 82"/>
            <p:cNvCxnSpPr>
              <a:stCxn id="17" idx="0"/>
              <a:endCxn id="86" idx="4"/>
            </p:cNvCxnSpPr>
            <p:nvPr/>
          </p:nvCxnSpPr>
          <p:spPr bwMode="auto">
            <a:xfrm rot="5400000" flipH="1" flipV="1">
              <a:off x="4049923" y="3409577"/>
              <a:ext cx="1904436" cy="867943"/>
            </a:xfrm>
            <a:prstGeom prst="line">
              <a:avLst/>
            </a:prstGeom>
            <a:noFill/>
            <a:ln w="381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4" name="Straight Connector 83"/>
            <p:cNvCxnSpPr>
              <a:stCxn id="41" idx="0"/>
              <a:endCxn id="86" idx="4"/>
            </p:cNvCxnSpPr>
            <p:nvPr/>
          </p:nvCxnSpPr>
          <p:spPr bwMode="auto">
            <a:xfrm rot="16200000" flipV="1">
              <a:off x="5551329" y="2776115"/>
              <a:ext cx="576075" cy="806505"/>
            </a:xfrm>
            <a:prstGeom prst="line">
              <a:avLst/>
            </a:prstGeom>
            <a:noFill/>
            <a:ln w="381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86" name="Oval 85"/>
            <p:cNvSpPr/>
            <p:nvPr/>
          </p:nvSpPr>
          <p:spPr bwMode="auto">
            <a:xfrm>
              <a:off x="5109670" y="2238445"/>
              <a:ext cx="652885" cy="652885"/>
            </a:xfrm>
            <a:prstGeom prst="ellipse">
              <a:avLst/>
            </a:prstGeom>
            <a:noFill/>
            <a:ln w="38100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487" tIns="44450" rIns="90487" bIns="4445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Helvetica" pitchFamily="34" charset="0"/>
              </a:endParaRPr>
            </a:p>
          </p:txBody>
        </p:sp>
      </p:grpSp>
      <p:grpSp>
        <p:nvGrpSpPr>
          <p:cNvPr id="9" name="Group 55"/>
          <p:cNvGrpSpPr/>
          <p:nvPr/>
        </p:nvGrpSpPr>
        <p:grpSpPr>
          <a:xfrm>
            <a:off x="6031390" y="3505810"/>
            <a:ext cx="384049" cy="576074"/>
            <a:chOff x="5186479" y="3160165"/>
            <a:chExt cx="576075" cy="2649945"/>
          </a:xfrm>
        </p:grpSpPr>
        <p:sp>
          <p:nvSpPr>
            <p:cNvPr id="45" name="Double Bracket 44"/>
            <p:cNvSpPr/>
            <p:nvPr/>
          </p:nvSpPr>
          <p:spPr bwMode="auto">
            <a:xfrm>
              <a:off x="5186479" y="3160165"/>
              <a:ext cx="576075" cy="2649945"/>
            </a:xfrm>
            <a:prstGeom prst="bracketPair">
              <a:avLst/>
            </a:prstGeom>
            <a:noFill/>
            <a:ln w="38100" cap="flat" cmpd="sng" algn="ctr">
              <a:solidFill>
                <a:srgbClr val="00B0F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5255733" y="3264084"/>
              <a:ext cx="426079" cy="24068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0"/>
                </a:spcBef>
              </a:pPr>
              <a:r>
                <a:rPr lang="en-US" sz="1400" dirty="0" smtClean="0">
                  <a:solidFill>
                    <a:srgbClr val="00B0F0"/>
                  </a:solidFill>
                </a:rPr>
                <a:t>3</a:t>
              </a:r>
            </a:p>
            <a:p>
              <a:pPr>
                <a:spcBef>
                  <a:spcPts val="0"/>
                </a:spcBef>
              </a:pPr>
              <a:r>
                <a:rPr lang="en-US" sz="1400" dirty="0" smtClean="0">
                  <a:solidFill>
                    <a:srgbClr val="00B0F0"/>
                  </a:solidFill>
                </a:rPr>
                <a:t>3</a:t>
              </a:r>
            </a:p>
          </p:txBody>
        </p:sp>
      </p:grpSp>
      <p:grpSp>
        <p:nvGrpSpPr>
          <p:cNvPr id="10" name="Group 55"/>
          <p:cNvGrpSpPr/>
          <p:nvPr/>
        </p:nvGrpSpPr>
        <p:grpSpPr>
          <a:xfrm>
            <a:off x="5263290" y="2276850"/>
            <a:ext cx="384049" cy="576074"/>
            <a:chOff x="5186479" y="3160165"/>
            <a:chExt cx="576075" cy="2649945"/>
          </a:xfrm>
        </p:grpSpPr>
        <p:sp>
          <p:nvSpPr>
            <p:cNvPr id="48" name="Double Bracket 47"/>
            <p:cNvSpPr/>
            <p:nvPr/>
          </p:nvSpPr>
          <p:spPr bwMode="auto">
            <a:xfrm>
              <a:off x="5186479" y="3160165"/>
              <a:ext cx="576075" cy="2649945"/>
            </a:xfrm>
            <a:prstGeom prst="bracketPair">
              <a:avLst/>
            </a:prstGeom>
            <a:noFill/>
            <a:ln w="3810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5255733" y="3264084"/>
              <a:ext cx="426079" cy="24068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0"/>
                </a:spcBef>
              </a:pPr>
              <a:r>
                <a:rPr lang="en-US" sz="1400" dirty="0" smtClean="0">
                  <a:solidFill>
                    <a:srgbClr val="00B050"/>
                  </a:solidFill>
                </a:rPr>
                <a:t>8</a:t>
              </a:r>
            </a:p>
            <a:p>
              <a:pPr>
                <a:spcBef>
                  <a:spcPts val="0"/>
                </a:spcBef>
              </a:pPr>
              <a:r>
                <a:rPr lang="en-US" sz="1400" dirty="0" smtClean="0">
                  <a:solidFill>
                    <a:srgbClr val="00B050"/>
                  </a:solidFill>
                </a:rPr>
                <a:t>3</a:t>
              </a:r>
            </a:p>
          </p:txBody>
        </p:sp>
      </p:grpSp>
      <p:sp>
        <p:nvSpPr>
          <p:cNvPr id="58" name="Down Arrow 57"/>
          <p:cNvSpPr/>
          <p:nvPr/>
        </p:nvSpPr>
        <p:spPr bwMode="auto">
          <a:xfrm rot="2600443">
            <a:off x="6041393" y="1069347"/>
            <a:ext cx="402712" cy="1419443"/>
          </a:xfrm>
          <a:prstGeom prst="downArrow">
            <a:avLst>
              <a:gd name="adj1" fmla="val 50000"/>
              <a:gd name="adj2" fmla="val 68538"/>
            </a:avLst>
          </a:prstGeom>
          <a:solidFill>
            <a:srgbClr val="FF000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487" tIns="44450" rIns="90487" bIns="4445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Helvetica" pitchFamily="34" charset="0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6831445" y="779055"/>
            <a:ext cx="23125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Bef>
                <a:spcPts val="0"/>
              </a:spcBef>
            </a:pPr>
            <a:r>
              <a:rPr lang="en-US" dirty="0" smtClean="0">
                <a:solidFill>
                  <a:schemeClr val="bg1"/>
                </a:solidFill>
              </a:rPr>
              <a:t>This node’s job is   to represent </a:t>
            </a:r>
          </a:p>
          <a:p>
            <a:pPr algn="l">
              <a:spcBef>
                <a:spcPts val="0"/>
              </a:spcBef>
            </a:pPr>
            <a:r>
              <a:rPr lang="en-US" i="1" dirty="0" smtClean="0">
                <a:solidFill>
                  <a:schemeClr val="bg1"/>
                </a:solidFill>
              </a:rPr>
              <a:t>“on the mat.”</a:t>
            </a:r>
          </a:p>
        </p:txBody>
      </p:sp>
      <p:sp>
        <p:nvSpPr>
          <p:cNvPr id="62" name="Rectangle 61"/>
          <p:cNvSpPr/>
          <p:nvPr/>
        </p:nvSpPr>
        <p:spPr bwMode="auto">
          <a:xfrm>
            <a:off x="1730030" y="5080415"/>
            <a:ext cx="2304300" cy="130577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487" tIns="44450" rIns="90487" bIns="4445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Helvetica" pitchFamily="34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09045" y="779055"/>
            <a:ext cx="476402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Bef>
                <a:spcPts val="0"/>
              </a:spcBef>
            </a:pPr>
            <a:r>
              <a:rPr lang="en-US" dirty="0" smtClean="0">
                <a:solidFill>
                  <a:schemeClr val="bg1"/>
                </a:solidFill>
              </a:rPr>
              <a:t>Basic computational unit: Neural Network that inputs two candidate children’s representations, and outputs:</a:t>
            </a:r>
          </a:p>
          <a:p>
            <a:pPr algn="l">
              <a:spcBef>
                <a:spcPts val="0"/>
              </a:spcBef>
              <a:buFont typeface="Arial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 Whether we should merge the two nodes.</a:t>
            </a:r>
          </a:p>
          <a:p>
            <a:pPr algn="l">
              <a:spcBef>
                <a:spcPts val="0"/>
              </a:spcBef>
              <a:buFont typeface="Arial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 The semantic representation if the two nodes are merged.  </a:t>
            </a:r>
            <a:endParaRPr lang="en-US" i="1" dirty="0" smtClean="0">
              <a:solidFill>
                <a:schemeClr val="bg1"/>
              </a:solidFill>
            </a:endParaRPr>
          </a:p>
        </p:txBody>
      </p:sp>
      <p:grpSp>
        <p:nvGrpSpPr>
          <p:cNvPr id="11" name="Group 64"/>
          <p:cNvGrpSpPr/>
          <p:nvPr/>
        </p:nvGrpSpPr>
        <p:grpSpPr>
          <a:xfrm>
            <a:off x="1077144" y="3121760"/>
            <a:ext cx="1459391" cy="3033995"/>
            <a:chOff x="1077144" y="3121760"/>
            <a:chExt cx="1459391" cy="3033995"/>
          </a:xfrm>
        </p:grpSpPr>
        <p:cxnSp>
          <p:nvCxnSpPr>
            <p:cNvPr id="35" name="Straight Arrow Connector 34"/>
            <p:cNvCxnSpPr>
              <a:endCxn id="44" idx="2"/>
            </p:cNvCxnSpPr>
            <p:nvPr/>
          </p:nvCxnSpPr>
          <p:spPr bwMode="auto">
            <a:xfrm rot="5400000" flipH="1" flipV="1">
              <a:off x="1447984" y="5128201"/>
              <a:ext cx="675476" cy="272666"/>
            </a:xfrm>
            <a:prstGeom prst="straightConnector1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36" name="Straight Arrow Connector 35"/>
            <p:cNvCxnSpPr>
              <a:endCxn id="44" idx="2"/>
            </p:cNvCxnSpPr>
            <p:nvPr/>
          </p:nvCxnSpPr>
          <p:spPr bwMode="auto">
            <a:xfrm rot="16200000" flipV="1">
              <a:off x="1755224" y="5093627"/>
              <a:ext cx="675476" cy="341814"/>
            </a:xfrm>
            <a:prstGeom prst="straightConnector1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grpSp>
          <p:nvGrpSpPr>
            <p:cNvPr id="12" name="Group 55"/>
            <p:cNvGrpSpPr/>
            <p:nvPr/>
          </p:nvGrpSpPr>
          <p:grpSpPr>
            <a:xfrm>
              <a:off x="1461194" y="5579681"/>
              <a:ext cx="384049" cy="576074"/>
              <a:chOff x="5186479" y="3160165"/>
              <a:chExt cx="576075" cy="2649945"/>
            </a:xfrm>
          </p:grpSpPr>
          <p:sp>
            <p:nvSpPr>
              <p:cNvPr id="38" name="Double Bracket 37"/>
              <p:cNvSpPr/>
              <p:nvPr/>
            </p:nvSpPr>
            <p:spPr bwMode="auto">
              <a:xfrm>
                <a:off x="5186479" y="3160165"/>
                <a:ext cx="576075" cy="2649945"/>
              </a:xfrm>
              <a:prstGeom prst="bracketPair">
                <a:avLst/>
              </a:prstGeom>
              <a:noFill/>
              <a:ln w="38100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5255733" y="3264084"/>
                <a:ext cx="426079" cy="24068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spcBef>
                    <a:spcPts val="0"/>
                  </a:spcBef>
                </a:pPr>
                <a:r>
                  <a:rPr lang="en-US" sz="1400" dirty="0" smtClean="0">
                    <a:solidFill>
                      <a:srgbClr val="00B0F0"/>
                    </a:solidFill>
                  </a:rPr>
                  <a:t>8</a:t>
                </a:r>
              </a:p>
              <a:p>
                <a:pPr>
                  <a:spcBef>
                    <a:spcPts val="0"/>
                  </a:spcBef>
                </a:pPr>
                <a:r>
                  <a:rPr lang="en-US" sz="1400" dirty="0" smtClean="0">
                    <a:solidFill>
                      <a:srgbClr val="00B0F0"/>
                    </a:solidFill>
                  </a:rPr>
                  <a:t>5</a:t>
                </a:r>
              </a:p>
            </p:txBody>
          </p:sp>
        </p:grpSp>
        <p:grpSp>
          <p:nvGrpSpPr>
            <p:cNvPr id="13" name="Group 55"/>
            <p:cNvGrpSpPr/>
            <p:nvPr/>
          </p:nvGrpSpPr>
          <p:grpSpPr>
            <a:xfrm>
              <a:off x="2075674" y="5579681"/>
              <a:ext cx="384049" cy="576074"/>
              <a:chOff x="5186479" y="3160165"/>
              <a:chExt cx="576075" cy="2649945"/>
            </a:xfrm>
          </p:grpSpPr>
          <p:sp>
            <p:nvSpPr>
              <p:cNvPr id="42" name="Double Bracket 41"/>
              <p:cNvSpPr/>
              <p:nvPr/>
            </p:nvSpPr>
            <p:spPr bwMode="auto">
              <a:xfrm>
                <a:off x="5186479" y="3160165"/>
                <a:ext cx="576075" cy="2649945"/>
              </a:xfrm>
              <a:prstGeom prst="bracketPair">
                <a:avLst/>
              </a:prstGeom>
              <a:noFill/>
              <a:ln w="38100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5255733" y="3264084"/>
                <a:ext cx="426079" cy="24068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spcBef>
                    <a:spcPts val="0"/>
                  </a:spcBef>
                </a:pPr>
                <a:r>
                  <a:rPr lang="en-US" sz="1400" dirty="0" smtClean="0">
                    <a:solidFill>
                      <a:srgbClr val="00B0F0"/>
                    </a:solidFill>
                  </a:rPr>
                  <a:t>3</a:t>
                </a:r>
              </a:p>
              <a:p>
                <a:pPr>
                  <a:spcBef>
                    <a:spcPts val="0"/>
                  </a:spcBef>
                </a:pPr>
                <a:r>
                  <a:rPr lang="en-US" sz="1400" dirty="0" smtClean="0">
                    <a:solidFill>
                      <a:srgbClr val="00B0F0"/>
                    </a:solidFill>
                  </a:rPr>
                  <a:t>3</a:t>
                </a:r>
              </a:p>
            </p:txBody>
          </p:sp>
        </p:grpSp>
        <p:sp>
          <p:nvSpPr>
            <p:cNvPr id="44" name="Rounded Rectangle 43"/>
            <p:cNvSpPr/>
            <p:nvPr/>
          </p:nvSpPr>
          <p:spPr bwMode="auto">
            <a:xfrm>
              <a:off x="1307575" y="4158696"/>
              <a:ext cx="1228960" cy="768100"/>
            </a:xfrm>
            <a:prstGeom prst="roundRect">
              <a:avLst/>
            </a:prstGeom>
            <a:solidFill>
              <a:srgbClr val="002060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487" tIns="44450" rIns="90487" bIns="4445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Helvetica" pitchFamily="34" charset="0"/>
                </a:rPr>
                <a:t>Neural </a:t>
              </a:r>
            </a:p>
            <a:p>
              <a:pPr marL="0" marR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Helvetica" pitchFamily="34" charset="0"/>
                </a:rPr>
                <a:t>Network</a:t>
              </a:r>
            </a:p>
          </p:txBody>
        </p:sp>
        <p:cxnSp>
          <p:nvCxnSpPr>
            <p:cNvPr id="47" name="Straight Arrow Connector 46"/>
            <p:cNvCxnSpPr/>
            <p:nvPr/>
          </p:nvCxnSpPr>
          <p:spPr bwMode="auto">
            <a:xfrm rot="16200000" flipV="1">
              <a:off x="2018144" y="3966593"/>
              <a:ext cx="384050" cy="153"/>
            </a:xfrm>
            <a:prstGeom prst="straightConnector1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grpSp>
          <p:nvGrpSpPr>
            <p:cNvPr id="14" name="Group 49"/>
            <p:cNvGrpSpPr/>
            <p:nvPr/>
          </p:nvGrpSpPr>
          <p:grpSpPr>
            <a:xfrm>
              <a:off x="1883649" y="3121760"/>
              <a:ext cx="652885" cy="652885"/>
              <a:chOff x="4994455" y="3429001"/>
              <a:chExt cx="652885" cy="652885"/>
            </a:xfrm>
          </p:grpSpPr>
          <p:sp>
            <p:nvSpPr>
              <p:cNvPr id="51" name="Oval 50"/>
              <p:cNvSpPr/>
              <p:nvPr/>
            </p:nvSpPr>
            <p:spPr bwMode="auto">
              <a:xfrm>
                <a:off x="4994455" y="3429001"/>
                <a:ext cx="652885" cy="652885"/>
              </a:xfrm>
              <a:prstGeom prst="ellipse">
                <a:avLst/>
              </a:prstGeom>
              <a:noFill/>
              <a:ln w="38100" cap="flat" cmpd="sng" algn="ctr">
                <a:solidFill>
                  <a:srgbClr val="FFFF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0487" tIns="44450" rIns="90487" bIns="4445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Helvetica" pitchFamily="34" charset="0"/>
                </a:endParaRPr>
              </a:p>
            </p:txBody>
          </p:sp>
          <p:grpSp>
            <p:nvGrpSpPr>
              <p:cNvPr id="15" name="Group 55"/>
              <p:cNvGrpSpPr/>
              <p:nvPr/>
            </p:nvGrpSpPr>
            <p:grpSpPr>
              <a:xfrm>
                <a:off x="5129026" y="3467406"/>
                <a:ext cx="384049" cy="576074"/>
                <a:chOff x="5186479" y="3160165"/>
                <a:chExt cx="576075" cy="2649945"/>
              </a:xfrm>
            </p:grpSpPr>
            <p:sp>
              <p:nvSpPr>
                <p:cNvPr id="53" name="Double Bracket 52"/>
                <p:cNvSpPr/>
                <p:nvPr/>
              </p:nvSpPr>
              <p:spPr bwMode="auto">
                <a:xfrm>
                  <a:off x="5186479" y="3160165"/>
                  <a:ext cx="576075" cy="2649945"/>
                </a:xfrm>
                <a:prstGeom prst="bracketPair">
                  <a:avLst/>
                </a:prstGeom>
                <a:noFill/>
                <a:ln w="38100" cap="flat" cmpd="sng" algn="ctr">
                  <a:solidFill>
                    <a:srgbClr val="00B05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" name="TextBox 53"/>
                <p:cNvSpPr txBox="1"/>
                <p:nvPr/>
              </p:nvSpPr>
              <p:spPr>
                <a:xfrm>
                  <a:off x="5255733" y="3264084"/>
                  <a:ext cx="426079" cy="240681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>
                    <a:spcBef>
                      <a:spcPts val="0"/>
                    </a:spcBef>
                  </a:pPr>
                  <a:r>
                    <a:rPr lang="en-US" sz="1400" dirty="0" smtClean="0">
                      <a:solidFill>
                        <a:srgbClr val="00B050"/>
                      </a:solidFill>
                    </a:rPr>
                    <a:t>8</a:t>
                  </a:r>
                </a:p>
                <a:p>
                  <a:pPr>
                    <a:spcBef>
                      <a:spcPts val="0"/>
                    </a:spcBef>
                  </a:pPr>
                  <a:r>
                    <a:rPr lang="en-US" sz="1400" dirty="0" smtClean="0">
                      <a:solidFill>
                        <a:srgbClr val="00B050"/>
                      </a:solidFill>
                    </a:rPr>
                    <a:t>3</a:t>
                  </a:r>
                </a:p>
              </p:txBody>
            </p:sp>
          </p:grpSp>
        </p:grpSp>
        <p:cxnSp>
          <p:nvCxnSpPr>
            <p:cNvPr id="56" name="Straight Arrow Connector 55"/>
            <p:cNvCxnSpPr/>
            <p:nvPr/>
          </p:nvCxnSpPr>
          <p:spPr bwMode="auto">
            <a:xfrm rot="16200000" flipV="1">
              <a:off x="1373348" y="3966594"/>
              <a:ext cx="384050" cy="153"/>
            </a:xfrm>
            <a:prstGeom prst="straightConnector1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57" name="TextBox 56"/>
            <p:cNvSpPr txBox="1"/>
            <p:nvPr/>
          </p:nvSpPr>
          <p:spPr>
            <a:xfrm>
              <a:off x="1077144" y="3390595"/>
              <a:ext cx="7790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Bef>
                  <a:spcPts val="0"/>
                </a:spcBef>
              </a:pPr>
              <a:r>
                <a:rPr lang="en-US" dirty="0" smtClean="0">
                  <a:solidFill>
                    <a:srgbClr val="00B050"/>
                  </a:solidFill>
                </a:rPr>
                <a:t>“Yes” </a:t>
              </a:r>
            </a:p>
          </p:txBody>
        </p:sp>
      </p:grpSp>
      <p:sp>
        <p:nvSpPr>
          <p:cNvPr id="63" name="Freeform 62"/>
          <p:cNvSpPr/>
          <p:nvPr/>
        </p:nvSpPr>
        <p:spPr bwMode="auto">
          <a:xfrm>
            <a:off x="1657350" y="5800725"/>
            <a:ext cx="2943225" cy="900112"/>
          </a:xfrm>
          <a:custGeom>
            <a:avLst/>
            <a:gdLst>
              <a:gd name="connsiteX0" fmla="*/ 2943225 w 2943225"/>
              <a:gd name="connsiteY0" fmla="*/ 0 h 900112"/>
              <a:gd name="connsiteX1" fmla="*/ 2238375 w 2943225"/>
              <a:gd name="connsiteY1" fmla="*/ 714375 h 900112"/>
              <a:gd name="connsiteX2" fmla="*/ 1085850 w 2943225"/>
              <a:gd name="connsiteY2" fmla="*/ 895350 h 900112"/>
              <a:gd name="connsiteX3" fmla="*/ 247650 w 2943225"/>
              <a:gd name="connsiteY3" fmla="*/ 742950 h 900112"/>
              <a:gd name="connsiteX4" fmla="*/ 0 w 2943225"/>
              <a:gd name="connsiteY4" fmla="*/ 447675 h 900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43225" h="900112">
                <a:moveTo>
                  <a:pt x="2943225" y="0"/>
                </a:moveTo>
                <a:cubicBezTo>
                  <a:pt x="2745581" y="282575"/>
                  <a:pt x="2547937" y="565150"/>
                  <a:pt x="2238375" y="714375"/>
                </a:cubicBezTo>
                <a:cubicBezTo>
                  <a:pt x="1928813" y="863600"/>
                  <a:pt x="1417637" y="890588"/>
                  <a:pt x="1085850" y="895350"/>
                </a:cubicBezTo>
                <a:cubicBezTo>
                  <a:pt x="754063" y="900112"/>
                  <a:pt x="428625" y="817563"/>
                  <a:pt x="247650" y="742950"/>
                </a:cubicBezTo>
                <a:cubicBezTo>
                  <a:pt x="66675" y="668338"/>
                  <a:pt x="33337" y="558006"/>
                  <a:pt x="0" y="447675"/>
                </a:cubicBezTo>
              </a:path>
            </a:pathLst>
          </a:cu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Freeform 63"/>
          <p:cNvSpPr/>
          <p:nvPr/>
        </p:nvSpPr>
        <p:spPr bwMode="auto">
          <a:xfrm>
            <a:off x="2647950" y="4095750"/>
            <a:ext cx="3552825" cy="1758950"/>
          </a:xfrm>
          <a:custGeom>
            <a:avLst/>
            <a:gdLst>
              <a:gd name="connsiteX0" fmla="*/ 3552825 w 3552825"/>
              <a:gd name="connsiteY0" fmla="*/ 0 h 1758950"/>
              <a:gd name="connsiteX1" fmla="*/ 2895600 w 3552825"/>
              <a:gd name="connsiteY1" fmla="*/ 809625 h 1758950"/>
              <a:gd name="connsiteX2" fmla="*/ 1457325 w 3552825"/>
              <a:gd name="connsiteY2" fmla="*/ 1485900 h 1758950"/>
              <a:gd name="connsiteX3" fmla="*/ 581025 w 3552825"/>
              <a:gd name="connsiteY3" fmla="*/ 1714500 h 1758950"/>
              <a:gd name="connsiteX4" fmla="*/ 0 w 3552825"/>
              <a:gd name="connsiteY4" fmla="*/ 1752600 h 175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52825" h="1758950">
                <a:moveTo>
                  <a:pt x="3552825" y="0"/>
                </a:moveTo>
                <a:cubicBezTo>
                  <a:pt x="3398837" y="280987"/>
                  <a:pt x="3244850" y="561975"/>
                  <a:pt x="2895600" y="809625"/>
                </a:cubicBezTo>
                <a:cubicBezTo>
                  <a:pt x="2546350" y="1057275"/>
                  <a:pt x="1843087" y="1335088"/>
                  <a:pt x="1457325" y="1485900"/>
                </a:cubicBezTo>
                <a:cubicBezTo>
                  <a:pt x="1071563" y="1636712"/>
                  <a:pt x="823913" y="1670050"/>
                  <a:pt x="581025" y="1714500"/>
                </a:cubicBezTo>
                <a:cubicBezTo>
                  <a:pt x="338138" y="1758950"/>
                  <a:pt x="169069" y="1755775"/>
                  <a:pt x="0" y="1752600"/>
                </a:cubicBezTo>
              </a:path>
            </a:pathLst>
          </a:cu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63" grpId="0" animBg="1"/>
      <p:bldP spid="64" grpId="0" animBg="1"/>
    </p:bld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Parsing a sentence</a:t>
            </a:r>
            <a:endParaRPr lang="en-US" dirty="0"/>
          </a:p>
        </p:txBody>
      </p:sp>
      <p:grpSp>
        <p:nvGrpSpPr>
          <p:cNvPr id="3" name="Group 348"/>
          <p:cNvGrpSpPr/>
          <p:nvPr/>
        </p:nvGrpSpPr>
        <p:grpSpPr>
          <a:xfrm>
            <a:off x="3381445" y="2334306"/>
            <a:ext cx="1267365" cy="2461462"/>
            <a:chOff x="3381445" y="2334306"/>
            <a:chExt cx="1267365" cy="2461462"/>
          </a:xfrm>
        </p:grpSpPr>
        <p:cxnSp>
          <p:nvCxnSpPr>
            <p:cNvPr id="47" name="Straight Arrow Connector 46"/>
            <p:cNvCxnSpPr>
              <a:stCxn id="11" idx="0"/>
              <a:endCxn id="54" idx="2"/>
            </p:cNvCxnSpPr>
            <p:nvPr/>
          </p:nvCxnSpPr>
          <p:spPr bwMode="auto">
            <a:xfrm rot="5400000" flipH="1" flipV="1">
              <a:off x="3368234" y="4129672"/>
              <a:ext cx="829097" cy="503095"/>
            </a:xfrm>
            <a:prstGeom prst="straightConnector1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53" name="Straight Arrow Connector 52"/>
            <p:cNvCxnSpPr>
              <a:stCxn id="14" idx="0"/>
              <a:endCxn id="54" idx="2"/>
            </p:cNvCxnSpPr>
            <p:nvPr/>
          </p:nvCxnSpPr>
          <p:spPr bwMode="auto">
            <a:xfrm rot="16200000" flipV="1">
              <a:off x="3886702" y="4114298"/>
              <a:ext cx="829096" cy="533840"/>
            </a:xfrm>
            <a:prstGeom prst="straightConnector1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54" name="Rounded Rectangle 53"/>
            <p:cNvSpPr/>
            <p:nvPr/>
          </p:nvSpPr>
          <p:spPr bwMode="auto">
            <a:xfrm>
              <a:off x="3573470" y="3390595"/>
              <a:ext cx="921720" cy="576075"/>
            </a:xfrm>
            <a:prstGeom prst="roundRect">
              <a:avLst/>
            </a:prstGeom>
            <a:solidFill>
              <a:srgbClr val="002060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487" tIns="44450" rIns="90487" bIns="4445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Helvetica" pitchFamily="34" charset="0"/>
                </a:rPr>
                <a:t>Neural </a:t>
              </a:r>
            </a:p>
            <a:p>
              <a:pPr marL="0" marR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Helvetica" pitchFamily="34" charset="0"/>
                </a:rPr>
                <a:t>Network</a:t>
              </a:r>
            </a:p>
          </p:txBody>
        </p:sp>
        <p:cxnSp>
          <p:nvCxnSpPr>
            <p:cNvPr id="55" name="Straight Arrow Connector 54"/>
            <p:cNvCxnSpPr/>
            <p:nvPr/>
          </p:nvCxnSpPr>
          <p:spPr bwMode="auto">
            <a:xfrm rot="16200000" flipV="1">
              <a:off x="4130420" y="3179139"/>
              <a:ext cx="384050" cy="153"/>
            </a:xfrm>
            <a:prstGeom prst="straightConnector1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56" name="Oval 55"/>
            <p:cNvSpPr/>
            <p:nvPr/>
          </p:nvSpPr>
          <p:spPr bwMode="auto">
            <a:xfrm>
              <a:off x="3995925" y="2334306"/>
              <a:ext cx="652885" cy="652885"/>
            </a:xfrm>
            <a:prstGeom prst="ellipse">
              <a:avLst/>
            </a:prstGeom>
            <a:noFill/>
            <a:ln w="38100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487" tIns="44450" rIns="90487" bIns="4445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Helvetica" pitchFamily="34" charset="0"/>
              </a:endParaRPr>
            </a:p>
          </p:txBody>
        </p:sp>
        <p:cxnSp>
          <p:nvCxnSpPr>
            <p:cNvPr id="57" name="Straight Arrow Connector 56"/>
            <p:cNvCxnSpPr/>
            <p:nvPr/>
          </p:nvCxnSpPr>
          <p:spPr bwMode="auto">
            <a:xfrm rot="16200000" flipV="1">
              <a:off x="3573547" y="3179139"/>
              <a:ext cx="384050" cy="153"/>
            </a:xfrm>
            <a:prstGeom prst="straightConnector1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58" name="TextBox 57"/>
            <p:cNvSpPr txBox="1"/>
            <p:nvPr/>
          </p:nvSpPr>
          <p:spPr>
            <a:xfrm>
              <a:off x="3381445" y="2637214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Bef>
                  <a:spcPts val="0"/>
                </a:spcBef>
              </a:pPr>
              <a:r>
                <a:rPr lang="en-US" dirty="0" smtClean="0">
                  <a:solidFill>
                    <a:schemeClr val="bg1"/>
                  </a:solidFill>
                </a:rPr>
                <a:t> </a:t>
              </a:r>
              <a:r>
                <a:rPr lang="en-US" dirty="0" smtClean="0">
                  <a:solidFill>
                    <a:srgbClr val="FF0000"/>
                  </a:solidFill>
                </a:rPr>
                <a:t>No</a:t>
              </a:r>
            </a:p>
          </p:txBody>
        </p:sp>
        <p:grpSp>
          <p:nvGrpSpPr>
            <p:cNvPr id="4" name="Group 55"/>
            <p:cNvGrpSpPr/>
            <p:nvPr/>
          </p:nvGrpSpPr>
          <p:grpSpPr>
            <a:xfrm>
              <a:off x="4130191" y="2372711"/>
              <a:ext cx="384049" cy="576074"/>
              <a:chOff x="5186479" y="3160165"/>
              <a:chExt cx="576075" cy="2649945"/>
            </a:xfrm>
          </p:grpSpPr>
          <p:sp>
            <p:nvSpPr>
              <p:cNvPr id="60" name="Double Bracket 59"/>
              <p:cNvSpPr/>
              <p:nvPr/>
            </p:nvSpPr>
            <p:spPr bwMode="auto">
              <a:xfrm>
                <a:off x="5186479" y="3160165"/>
                <a:ext cx="576075" cy="2649945"/>
              </a:xfrm>
              <a:prstGeom prst="bracketPair">
                <a:avLst/>
              </a:prstGeom>
              <a:noFill/>
              <a:ln w="3810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TextBox 60"/>
              <p:cNvSpPr txBox="1"/>
              <p:nvPr/>
            </p:nvSpPr>
            <p:spPr>
              <a:xfrm>
                <a:off x="5255733" y="3264084"/>
                <a:ext cx="426079" cy="24068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spcBef>
                    <a:spcPts val="0"/>
                  </a:spcBef>
                </a:pPr>
                <a:r>
                  <a:rPr lang="en-US" sz="1400" dirty="0" smtClean="0">
                    <a:solidFill>
                      <a:schemeClr val="bg1"/>
                    </a:solidFill>
                  </a:rPr>
                  <a:t>0</a:t>
                </a:r>
              </a:p>
              <a:p>
                <a:pPr>
                  <a:spcBef>
                    <a:spcPts val="0"/>
                  </a:spcBef>
                </a:pPr>
                <a:r>
                  <a:rPr lang="en-US" sz="1400" dirty="0" smtClean="0">
                    <a:solidFill>
                      <a:schemeClr val="bg1"/>
                    </a:solidFill>
                  </a:rPr>
                  <a:t>1</a:t>
                </a:r>
              </a:p>
            </p:txBody>
          </p:sp>
        </p:grpSp>
      </p:grpSp>
      <p:grpSp>
        <p:nvGrpSpPr>
          <p:cNvPr id="5" name="Group 100"/>
          <p:cNvGrpSpPr/>
          <p:nvPr/>
        </p:nvGrpSpPr>
        <p:grpSpPr>
          <a:xfrm>
            <a:off x="4568170" y="2311713"/>
            <a:ext cx="1348005" cy="2484054"/>
            <a:chOff x="4568170" y="2311713"/>
            <a:chExt cx="1348005" cy="2484054"/>
          </a:xfrm>
        </p:grpSpPr>
        <p:cxnSp>
          <p:nvCxnSpPr>
            <p:cNvPr id="77" name="Straight Arrow Connector 76"/>
            <p:cNvCxnSpPr>
              <a:stCxn id="14" idx="0"/>
              <a:endCxn id="79" idx="2"/>
            </p:cNvCxnSpPr>
            <p:nvPr/>
          </p:nvCxnSpPr>
          <p:spPr bwMode="auto">
            <a:xfrm rot="5400000" flipH="1" flipV="1">
              <a:off x="4509088" y="4003160"/>
              <a:ext cx="851689" cy="733525"/>
            </a:xfrm>
            <a:prstGeom prst="straightConnector1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78" name="Straight Arrow Connector 77"/>
            <p:cNvCxnSpPr>
              <a:stCxn id="17" idx="0"/>
              <a:endCxn id="79" idx="2"/>
            </p:cNvCxnSpPr>
            <p:nvPr/>
          </p:nvCxnSpPr>
          <p:spPr bwMode="auto">
            <a:xfrm rot="16200000" flipV="1">
              <a:off x="5008354" y="4237419"/>
              <a:ext cx="851689" cy="265006"/>
            </a:xfrm>
            <a:prstGeom prst="straightConnector1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79" name="Rounded Rectangle 78"/>
            <p:cNvSpPr/>
            <p:nvPr/>
          </p:nvSpPr>
          <p:spPr bwMode="auto">
            <a:xfrm>
              <a:off x="4840835" y="3368002"/>
              <a:ext cx="921720" cy="576075"/>
            </a:xfrm>
            <a:prstGeom prst="roundRect">
              <a:avLst/>
            </a:prstGeom>
            <a:solidFill>
              <a:srgbClr val="002060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487" tIns="44450" rIns="90487" bIns="4445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Helvetica" pitchFamily="34" charset="0"/>
                </a:rPr>
                <a:t>Neural </a:t>
              </a:r>
            </a:p>
            <a:p>
              <a:pPr marL="0" marR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Helvetica" pitchFamily="34" charset="0"/>
                </a:rPr>
                <a:t>Network</a:t>
              </a:r>
            </a:p>
          </p:txBody>
        </p:sp>
        <p:cxnSp>
          <p:nvCxnSpPr>
            <p:cNvPr id="80" name="Straight Arrow Connector 79"/>
            <p:cNvCxnSpPr/>
            <p:nvPr/>
          </p:nvCxnSpPr>
          <p:spPr bwMode="auto">
            <a:xfrm rot="16200000" flipV="1">
              <a:off x="5397785" y="3156546"/>
              <a:ext cx="384050" cy="153"/>
            </a:xfrm>
            <a:prstGeom prst="straightConnector1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81" name="Oval 80"/>
            <p:cNvSpPr/>
            <p:nvPr/>
          </p:nvSpPr>
          <p:spPr bwMode="auto">
            <a:xfrm>
              <a:off x="5263290" y="2311713"/>
              <a:ext cx="652885" cy="652885"/>
            </a:xfrm>
            <a:prstGeom prst="ellipse">
              <a:avLst/>
            </a:prstGeom>
            <a:noFill/>
            <a:ln w="38100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487" tIns="44450" rIns="90487" bIns="4445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Helvetica" pitchFamily="34" charset="0"/>
              </a:endParaRPr>
            </a:p>
          </p:txBody>
        </p:sp>
        <p:cxnSp>
          <p:nvCxnSpPr>
            <p:cNvPr id="82" name="Straight Arrow Connector 81"/>
            <p:cNvCxnSpPr/>
            <p:nvPr/>
          </p:nvCxnSpPr>
          <p:spPr bwMode="auto">
            <a:xfrm rot="16200000" flipV="1">
              <a:off x="4840912" y="3156546"/>
              <a:ext cx="384050" cy="153"/>
            </a:xfrm>
            <a:prstGeom prst="straightConnector1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83" name="TextBox 82"/>
            <p:cNvSpPr txBox="1"/>
            <p:nvPr/>
          </p:nvSpPr>
          <p:spPr>
            <a:xfrm>
              <a:off x="4648810" y="2614621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Bef>
                  <a:spcPts val="0"/>
                </a:spcBef>
              </a:pPr>
              <a:r>
                <a:rPr lang="en-US" dirty="0" smtClean="0">
                  <a:solidFill>
                    <a:schemeClr val="bg1"/>
                  </a:solidFill>
                </a:rPr>
                <a:t> </a:t>
              </a:r>
              <a:r>
                <a:rPr lang="en-US" dirty="0" smtClean="0">
                  <a:solidFill>
                    <a:srgbClr val="FF0000"/>
                  </a:solidFill>
                </a:rPr>
                <a:t>No</a:t>
              </a:r>
            </a:p>
          </p:txBody>
        </p:sp>
        <p:grpSp>
          <p:nvGrpSpPr>
            <p:cNvPr id="6" name="Group 55"/>
            <p:cNvGrpSpPr/>
            <p:nvPr/>
          </p:nvGrpSpPr>
          <p:grpSpPr>
            <a:xfrm>
              <a:off x="5397556" y="2350118"/>
              <a:ext cx="384049" cy="576074"/>
              <a:chOff x="5186479" y="3160165"/>
              <a:chExt cx="576075" cy="2649945"/>
            </a:xfrm>
          </p:grpSpPr>
          <p:sp>
            <p:nvSpPr>
              <p:cNvPr id="85" name="Double Bracket 84"/>
              <p:cNvSpPr/>
              <p:nvPr/>
            </p:nvSpPr>
            <p:spPr bwMode="auto">
              <a:xfrm>
                <a:off x="5186479" y="3160165"/>
                <a:ext cx="576075" cy="2649945"/>
              </a:xfrm>
              <a:prstGeom prst="bracketPair">
                <a:avLst/>
              </a:prstGeom>
              <a:noFill/>
              <a:ln w="3810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TextBox 85"/>
              <p:cNvSpPr txBox="1"/>
              <p:nvPr/>
            </p:nvSpPr>
            <p:spPr>
              <a:xfrm>
                <a:off x="5255733" y="3264084"/>
                <a:ext cx="426079" cy="24068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spcBef>
                    <a:spcPts val="0"/>
                  </a:spcBef>
                </a:pPr>
                <a:r>
                  <a:rPr lang="en-US" sz="1400" dirty="0" smtClean="0">
                    <a:solidFill>
                      <a:schemeClr val="bg1"/>
                    </a:solidFill>
                  </a:rPr>
                  <a:t>0</a:t>
                </a:r>
              </a:p>
              <a:p>
                <a:pPr>
                  <a:spcBef>
                    <a:spcPts val="0"/>
                  </a:spcBef>
                </a:pPr>
                <a:r>
                  <a:rPr lang="en-US" sz="1400" dirty="0" smtClean="0">
                    <a:solidFill>
                      <a:schemeClr val="bg1"/>
                    </a:solidFill>
                  </a:rPr>
                  <a:t>0</a:t>
                </a:r>
              </a:p>
            </p:txBody>
          </p:sp>
        </p:grpSp>
      </p:grpSp>
      <p:grpSp>
        <p:nvGrpSpPr>
          <p:cNvPr id="7" name="Group 101"/>
          <p:cNvGrpSpPr/>
          <p:nvPr/>
        </p:nvGrpSpPr>
        <p:grpSpPr>
          <a:xfrm>
            <a:off x="5566700" y="2350118"/>
            <a:ext cx="1770460" cy="2445649"/>
            <a:chOff x="5566700" y="2350118"/>
            <a:chExt cx="1770460" cy="2445649"/>
          </a:xfrm>
        </p:grpSpPr>
        <p:cxnSp>
          <p:nvCxnSpPr>
            <p:cNvPr id="87" name="Straight Arrow Connector 86"/>
            <p:cNvCxnSpPr>
              <a:stCxn id="17" idx="0"/>
              <a:endCxn id="89" idx="2"/>
            </p:cNvCxnSpPr>
            <p:nvPr/>
          </p:nvCxnSpPr>
          <p:spPr bwMode="auto">
            <a:xfrm rot="5400000" flipH="1" flipV="1">
              <a:off x="5738048" y="3811135"/>
              <a:ext cx="813284" cy="1155979"/>
            </a:xfrm>
            <a:prstGeom prst="straightConnector1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88" name="Straight Arrow Connector 87"/>
            <p:cNvCxnSpPr>
              <a:stCxn id="20" idx="0"/>
              <a:endCxn id="89" idx="2"/>
            </p:cNvCxnSpPr>
            <p:nvPr/>
          </p:nvCxnSpPr>
          <p:spPr bwMode="auto">
            <a:xfrm rot="5400000" flipH="1" flipV="1">
              <a:off x="6314123" y="4387209"/>
              <a:ext cx="813284" cy="3830"/>
            </a:xfrm>
            <a:prstGeom prst="straightConnector1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89" name="Rounded Rectangle 88"/>
            <p:cNvSpPr/>
            <p:nvPr/>
          </p:nvSpPr>
          <p:spPr bwMode="auto">
            <a:xfrm>
              <a:off x="6261820" y="3406407"/>
              <a:ext cx="921720" cy="576075"/>
            </a:xfrm>
            <a:prstGeom prst="roundRect">
              <a:avLst/>
            </a:prstGeom>
            <a:solidFill>
              <a:srgbClr val="002060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487" tIns="44450" rIns="90487" bIns="4445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Helvetica" pitchFamily="34" charset="0"/>
                </a:rPr>
                <a:t>Neural </a:t>
              </a:r>
            </a:p>
            <a:p>
              <a:pPr marL="0" marR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Helvetica" pitchFamily="34" charset="0"/>
                </a:rPr>
                <a:t>Network</a:t>
              </a:r>
            </a:p>
          </p:txBody>
        </p:sp>
        <p:cxnSp>
          <p:nvCxnSpPr>
            <p:cNvPr id="90" name="Straight Arrow Connector 89"/>
            <p:cNvCxnSpPr/>
            <p:nvPr/>
          </p:nvCxnSpPr>
          <p:spPr bwMode="auto">
            <a:xfrm rot="16200000" flipV="1">
              <a:off x="6818770" y="3194951"/>
              <a:ext cx="384050" cy="153"/>
            </a:xfrm>
            <a:prstGeom prst="straightConnector1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91" name="Oval 90"/>
            <p:cNvSpPr/>
            <p:nvPr/>
          </p:nvSpPr>
          <p:spPr bwMode="auto">
            <a:xfrm>
              <a:off x="6684275" y="2350118"/>
              <a:ext cx="652885" cy="652885"/>
            </a:xfrm>
            <a:prstGeom prst="ellipse">
              <a:avLst/>
            </a:prstGeom>
            <a:noFill/>
            <a:ln w="38100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487" tIns="44450" rIns="90487" bIns="4445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Helvetica" pitchFamily="34" charset="0"/>
              </a:endParaRPr>
            </a:p>
          </p:txBody>
        </p:sp>
        <p:cxnSp>
          <p:nvCxnSpPr>
            <p:cNvPr id="92" name="Straight Arrow Connector 91"/>
            <p:cNvCxnSpPr/>
            <p:nvPr/>
          </p:nvCxnSpPr>
          <p:spPr bwMode="auto">
            <a:xfrm rot="16200000" flipV="1">
              <a:off x="6261897" y="3194951"/>
              <a:ext cx="384050" cy="153"/>
            </a:xfrm>
            <a:prstGeom prst="straightConnector1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93" name="TextBox 92"/>
            <p:cNvSpPr txBox="1"/>
            <p:nvPr/>
          </p:nvSpPr>
          <p:spPr>
            <a:xfrm>
              <a:off x="6069795" y="2653026"/>
              <a:ext cx="6210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Bef>
                  <a:spcPts val="0"/>
                </a:spcBef>
              </a:pPr>
              <a:r>
                <a:rPr lang="en-US" dirty="0" smtClean="0">
                  <a:solidFill>
                    <a:schemeClr val="bg1"/>
                  </a:solidFill>
                </a:rPr>
                <a:t> </a:t>
              </a:r>
              <a:r>
                <a:rPr lang="en-US" dirty="0" smtClean="0">
                  <a:solidFill>
                    <a:srgbClr val="00B050"/>
                  </a:solidFill>
                </a:rPr>
                <a:t>Yes</a:t>
              </a:r>
            </a:p>
          </p:txBody>
        </p:sp>
        <p:grpSp>
          <p:nvGrpSpPr>
            <p:cNvPr id="8" name="Group 55"/>
            <p:cNvGrpSpPr/>
            <p:nvPr/>
          </p:nvGrpSpPr>
          <p:grpSpPr>
            <a:xfrm>
              <a:off x="6818541" y="2388523"/>
              <a:ext cx="384049" cy="576074"/>
              <a:chOff x="5186479" y="3160165"/>
              <a:chExt cx="576075" cy="2649945"/>
            </a:xfrm>
          </p:grpSpPr>
          <p:sp>
            <p:nvSpPr>
              <p:cNvPr id="95" name="Double Bracket 94"/>
              <p:cNvSpPr/>
              <p:nvPr/>
            </p:nvSpPr>
            <p:spPr bwMode="auto">
              <a:xfrm>
                <a:off x="5186479" y="3160165"/>
                <a:ext cx="576075" cy="2649945"/>
              </a:xfrm>
              <a:prstGeom prst="bracketPair">
                <a:avLst/>
              </a:prstGeom>
              <a:noFill/>
              <a:ln w="3810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TextBox 95"/>
              <p:cNvSpPr txBox="1"/>
              <p:nvPr/>
            </p:nvSpPr>
            <p:spPr>
              <a:xfrm>
                <a:off x="5255733" y="3264084"/>
                <a:ext cx="426079" cy="24068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spcBef>
                    <a:spcPts val="0"/>
                  </a:spcBef>
                </a:pPr>
                <a:r>
                  <a:rPr lang="en-US" sz="1400" dirty="0" smtClean="0">
                    <a:solidFill>
                      <a:schemeClr val="bg1"/>
                    </a:solidFill>
                  </a:rPr>
                  <a:t>3</a:t>
                </a:r>
              </a:p>
              <a:p>
                <a:pPr>
                  <a:spcBef>
                    <a:spcPts val="0"/>
                  </a:spcBef>
                </a:pPr>
                <a:r>
                  <a:rPr lang="en-US" sz="1400" dirty="0" smtClean="0">
                    <a:solidFill>
                      <a:schemeClr val="bg1"/>
                    </a:solidFill>
                  </a:rPr>
                  <a:t>3</a:t>
                </a:r>
              </a:p>
            </p:txBody>
          </p:sp>
        </p:grpSp>
      </p:grpSp>
      <p:sp>
        <p:nvSpPr>
          <p:cNvPr id="62" name="TextBox 61"/>
          <p:cNvSpPr txBox="1"/>
          <p:nvPr/>
        </p:nvSpPr>
        <p:spPr>
          <a:xfrm>
            <a:off x="2152485" y="5349250"/>
            <a:ext cx="4993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Bef>
                <a:spcPts val="0"/>
              </a:spcBef>
            </a:pPr>
            <a:r>
              <a:rPr lang="en-US" i="1" dirty="0" smtClean="0"/>
              <a:t>The            cat            </a:t>
            </a:r>
            <a:r>
              <a:rPr lang="en-US" i="1" dirty="0" smtClean="0">
                <a:solidFill>
                  <a:schemeClr val="bg1"/>
                </a:solidFill>
              </a:rPr>
              <a:t>on           the             mat.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1153955" y="5349250"/>
            <a:ext cx="2672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Bef>
                <a:spcPts val="0"/>
              </a:spcBef>
            </a:pPr>
            <a:r>
              <a:rPr lang="en-US" i="1" dirty="0" smtClean="0">
                <a:solidFill>
                  <a:schemeClr val="bg1"/>
                </a:solidFill>
              </a:rPr>
              <a:t>The            cat           sat</a:t>
            </a:r>
          </a:p>
        </p:txBody>
      </p:sp>
      <p:grpSp>
        <p:nvGrpSpPr>
          <p:cNvPr id="9" name="Group 55"/>
          <p:cNvGrpSpPr/>
          <p:nvPr/>
        </p:nvGrpSpPr>
        <p:grpSpPr>
          <a:xfrm>
            <a:off x="1297541" y="4734771"/>
            <a:ext cx="384049" cy="576074"/>
            <a:chOff x="5186479" y="3160165"/>
            <a:chExt cx="576075" cy="2649945"/>
          </a:xfrm>
        </p:grpSpPr>
        <p:sp>
          <p:nvSpPr>
            <p:cNvPr id="67" name="Double Bracket 66"/>
            <p:cNvSpPr/>
            <p:nvPr/>
          </p:nvSpPr>
          <p:spPr bwMode="auto">
            <a:xfrm>
              <a:off x="5186479" y="3160165"/>
              <a:ext cx="576075" cy="2649945"/>
            </a:xfrm>
            <a:prstGeom prst="bracketPair">
              <a:avLst/>
            </a:prstGeom>
            <a:noFill/>
            <a:ln w="381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5255733" y="3264084"/>
              <a:ext cx="426079" cy="24068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0"/>
                </a:spcBef>
              </a:pPr>
              <a:r>
                <a:rPr lang="en-US" sz="1400" dirty="0" smtClean="0">
                  <a:solidFill>
                    <a:schemeClr val="bg1"/>
                  </a:solidFill>
                </a:rPr>
                <a:t>9</a:t>
              </a:r>
            </a:p>
            <a:p>
              <a:pPr>
                <a:spcBef>
                  <a:spcPts val="0"/>
                </a:spcBef>
              </a:pPr>
              <a:r>
                <a:rPr lang="en-US" sz="1400" dirty="0" smtClean="0">
                  <a:solidFill>
                    <a:schemeClr val="bg1"/>
                  </a:solidFill>
                </a:rPr>
                <a:t>1</a:t>
              </a:r>
            </a:p>
          </p:txBody>
        </p:sp>
      </p:grpSp>
      <p:grpSp>
        <p:nvGrpSpPr>
          <p:cNvPr id="10" name="Group 55"/>
          <p:cNvGrpSpPr/>
          <p:nvPr/>
        </p:nvGrpSpPr>
        <p:grpSpPr>
          <a:xfrm>
            <a:off x="2382916" y="4773176"/>
            <a:ext cx="384049" cy="576074"/>
            <a:chOff x="5186479" y="3160165"/>
            <a:chExt cx="576075" cy="2649945"/>
          </a:xfrm>
        </p:grpSpPr>
        <p:sp>
          <p:nvSpPr>
            <p:cNvPr id="70" name="Double Bracket 69"/>
            <p:cNvSpPr/>
            <p:nvPr/>
          </p:nvSpPr>
          <p:spPr bwMode="auto">
            <a:xfrm>
              <a:off x="5186479" y="3160165"/>
              <a:ext cx="576075" cy="2649945"/>
            </a:xfrm>
            <a:prstGeom prst="bracketPair">
              <a:avLst/>
            </a:prstGeom>
            <a:noFill/>
            <a:ln w="381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5255733" y="3264084"/>
              <a:ext cx="426079" cy="24068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0"/>
                </a:spcBef>
              </a:pPr>
              <a:r>
                <a:rPr lang="en-US" sz="1400" dirty="0" smtClean="0">
                  <a:solidFill>
                    <a:schemeClr val="bg1"/>
                  </a:solidFill>
                </a:rPr>
                <a:t>5</a:t>
              </a:r>
            </a:p>
            <a:p>
              <a:pPr>
                <a:spcBef>
                  <a:spcPts val="0"/>
                </a:spcBef>
              </a:pPr>
              <a:r>
                <a:rPr lang="en-US" sz="1400" dirty="0" smtClean="0">
                  <a:solidFill>
                    <a:schemeClr val="bg1"/>
                  </a:solidFill>
                </a:rPr>
                <a:t>3</a:t>
              </a:r>
            </a:p>
          </p:txBody>
        </p:sp>
      </p:grpSp>
      <p:grpSp>
        <p:nvGrpSpPr>
          <p:cNvPr id="11" name="Group 55"/>
          <p:cNvGrpSpPr/>
          <p:nvPr/>
        </p:nvGrpSpPr>
        <p:grpSpPr>
          <a:xfrm>
            <a:off x="4379975" y="4773175"/>
            <a:ext cx="384049" cy="576074"/>
            <a:chOff x="5186479" y="3160165"/>
            <a:chExt cx="576075" cy="2649945"/>
          </a:xfrm>
        </p:grpSpPr>
        <p:sp>
          <p:nvSpPr>
            <p:cNvPr id="73" name="Double Bracket 72"/>
            <p:cNvSpPr/>
            <p:nvPr/>
          </p:nvSpPr>
          <p:spPr bwMode="auto">
            <a:xfrm>
              <a:off x="5186479" y="3160165"/>
              <a:ext cx="576075" cy="2649945"/>
            </a:xfrm>
            <a:prstGeom prst="bracketPair">
              <a:avLst/>
            </a:prstGeom>
            <a:noFill/>
            <a:ln w="381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5255733" y="3264084"/>
              <a:ext cx="426079" cy="24068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0"/>
                </a:spcBef>
              </a:pPr>
              <a:r>
                <a:rPr lang="en-US" sz="1400" dirty="0" smtClean="0">
                  <a:solidFill>
                    <a:schemeClr val="bg1"/>
                  </a:solidFill>
                </a:rPr>
                <a:t>8</a:t>
              </a:r>
            </a:p>
            <a:p>
              <a:pPr>
                <a:spcBef>
                  <a:spcPts val="0"/>
                </a:spcBef>
              </a:pPr>
              <a:r>
                <a:rPr lang="en-US" sz="1400" dirty="0" smtClean="0">
                  <a:solidFill>
                    <a:schemeClr val="bg1"/>
                  </a:solidFill>
                </a:rPr>
                <a:t>5</a:t>
              </a:r>
            </a:p>
          </p:txBody>
        </p:sp>
      </p:grpSp>
      <p:grpSp>
        <p:nvGrpSpPr>
          <p:cNvPr id="12" name="Group 55"/>
          <p:cNvGrpSpPr/>
          <p:nvPr/>
        </p:nvGrpSpPr>
        <p:grpSpPr>
          <a:xfrm>
            <a:off x="5378506" y="4773175"/>
            <a:ext cx="384049" cy="576074"/>
            <a:chOff x="5186479" y="3160165"/>
            <a:chExt cx="576075" cy="2649945"/>
          </a:xfrm>
        </p:grpSpPr>
        <p:sp>
          <p:nvSpPr>
            <p:cNvPr id="76" name="Double Bracket 75"/>
            <p:cNvSpPr/>
            <p:nvPr/>
          </p:nvSpPr>
          <p:spPr bwMode="auto">
            <a:xfrm>
              <a:off x="5186479" y="3160165"/>
              <a:ext cx="576075" cy="2649945"/>
            </a:xfrm>
            <a:prstGeom prst="bracketPair">
              <a:avLst/>
            </a:prstGeom>
            <a:noFill/>
            <a:ln w="381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5255733" y="3264084"/>
              <a:ext cx="426079" cy="24068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0"/>
                </a:spcBef>
              </a:pPr>
              <a:r>
                <a:rPr lang="en-US" sz="1400" dirty="0" smtClean="0">
                  <a:solidFill>
                    <a:schemeClr val="bg1"/>
                  </a:solidFill>
                </a:rPr>
                <a:t>9</a:t>
              </a:r>
            </a:p>
            <a:p>
              <a:pPr>
                <a:spcBef>
                  <a:spcPts val="0"/>
                </a:spcBef>
              </a:pPr>
              <a:r>
                <a:rPr lang="en-US" sz="1400" dirty="0" smtClean="0">
                  <a:solidFill>
                    <a:schemeClr val="bg1"/>
                  </a:solidFill>
                </a:rPr>
                <a:t>1</a:t>
              </a:r>
            </a:p>
          </p:txBody>
        </p:sp>
      </p:grpSp>
      <p:grpSp>
        <p:nvGrpSpPr>
          <p:cNvPr id="13" name="Group 55"/>
          <p:cNvGrpSpPr/>
          <p:nvPr/>
        </p:nvGrpSpPr>
        <p:grpSpPr>
          <a:xfrm>
            <a:off x="6530655" y="4773175"/>
            <a:ext cx="384049" cy="576074"/>
            <a:chOff x="5186479" y="3160165"/>
            <a:chExt cx="576075" cy="2649945"/>
          </a:xfrm>
        </p:grpSpPr>
        <p:sp>
          <p:nvSpPr>
            <p:cNvPr id="99" name="Double Bracket 98"/>
            <p:cNvSpPr/>
            <p:nvPr/>
          </p:nvSpPr>
          <p:spPr bwMode="auto">
            <a:xfrm>
              <a:off x="5186479" y="3160165"/>
              <a:ext cx="576075" cy="2649945"/>
            </a:xfrm>
            <a:prstGeom prst="bracketPair">
              <a:avLst/>
            </a:prstGeom>
            <a:noFill/>
            <a:ln w="381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5255733" y="3264084"/>
              <a:ext cx="426079" cy="24068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0"/>
                </a:spcBef>
              </a:pPr>
              <a:r>
                <a:rPr lang="en-US" sz="1400" dirty="0" smtClean="0">
                  <a:solidFill>
                    <a:schemeClr val="bg1"/>
                  </a:solidFill>
                </a:rPr>
                <a:t>4</a:t>
              </a:r>
            </a:p>
            <a:p>
              <a:pPr>
                <a:spcBef>
                  <a:spcPts val="0"/>
                </a:spcBef>
              </a:pPr>
              <a:r>
                <a:rPr lang="en-US" sz="1400" dirty="0" smtClean="0">
                  <a:solidFill>
                    <a:schemeClr val="bg1"/>
                  </a:solidFill>
                </a:rPr>
                <a:t>3</a:t>
              </a:r>
            </a:p>
          </p:txBody>
        </p:sp>
      </p:grpSp>
      <p:grpSp>
        <p:nvGrpSpPr>
          <p:cNvPr id="14" name="Group 55"/>
          <p:cNvGrpSpPr/>
          <p:nvPr/>
        </p:nvGrpSpPr>
        <p:grpSpPr>
          <a:xfrm>
            <a:off x="3381445" y="4773175"/>
            <a:ext cx="384049" cy="576074"/>
            <a:chOff x="5186479" y="3160165"/>
            <a:chExt cx="576075" cy="2649945"/>
          </a:xfrm>
        </p:grpSpPr>
        <p:sp>
          <p:nvSpPr>
            <p:cNvPr id="104" name="Double Bracket 103"/>
            <p:cNvSpPr/>
            <p:nvPr/>
          </p:nvSpPr>
          <p:spPr bwMode="auto">
            <a:xfrm>
              <a:off x="5186479" y="3160165"/>
              <a:ext cx="576075" cy="2649945"/>
            </a:xfrm>
            <a:prstGeom prst="bracketPair">
              <a:avLst/>
            </a:prstGeom>
            <a:noFill/>
            <a:ln w="381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TextBox 104"/>
            <p:cNvSpPr txBox="1"/>
            <p:nvPr/>
          </p:nvSpPr>
          <p:spPr>
            <a:xfrm>
              <a:off x="5255733" y="3264084"/>
              <a:ext cx="426079" cy="24068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0"/>
                </a:spcBef>
              </a:pPr>
              <a:r>
                <a:rPr lang="en-US" sz="1400" dirty="0" smtClean="0">
                  <a:solidFill>
                    <a:schemeClr val="bg1"/>
                  </a:solidFill>
                </a:rPr>
                <a:t>7</a:t>
              </a:r>
            </a:p>
            <a:p>
              <a:pPr>
                <a:spcBef>
                  <a:spcPts val="0"/>
                </a:spcBef>
              </a:pPr>
              <a:r>
                <a:rPr lang="en-US" sz="1400" dirty="0" smtClean="0">
                  <a:solidFill>
                    <a:schemeClr val="bg1"/>
                  </a:solidFill>
                </a:rPr>
                <a:t>1</a:t>
              </a:r>
            </a:p>
          </p:txBody>
        </p:sp>
      </p:grpSp>
      <p:grpSp>
        <p:nvGrpSpPr>
          <p:cNvPr id="15" name="Group 303"/>
          <p:cNvGrpSpPr/>
          <p:nvPr/>
        </p:nvGrpSpPr>
        <p:grpSpPr>
          <a:xfrm>
            <a:off x="801786" y="2315255"/>
            <a:ext cx="1769325" cy="2480512"/>
            <a:chOff x="801786" y="2315255"/>
            <a:chExt cx="1769325" cy="2480512"/>
          </a:xfrm>
        </p:grpSpPr>
        <p:cxnSp>
          <p:nvCxnSpPr>
            <p:cNvPr id="106" name="Straight Arrow Connector 105"/>
            <p:cNvCxnSpPr>
              <a:stCxn id="68" idx="0"/>
              <a:endCxn id="108" idx="2"/>
            </p:cNvCxnSpPr>
            <p:nvPr/>
          </p:nvCxnSpPr>
          <p:spPr bwMode="auto">
            <a:xfrm rot="16200000" flipV="1">
              <a:off x="1068595" y="4340220"/>
              <a:ext cx="809743" cy="24541"/>
            </a:xfrm>
            <a:prstGeom prst="straightConnector1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107" name="Straight Arrow Connector 106"/>
            <p:cNvCxnSpPr>
              <a:stCxn id="71" idx="0"/>
              <a:endCxn id="108" idx="2"/>
            </p:cNvCxnSpPr>
            <p:nvPr/>
          </p:nvCxnSpPr>
          <p:spPr bwMode="auto">
            <a:xfrm rot="16200000" flipV="1">
              <a:off x="1592079" y="3816735"/>
              <a:ext cx="848148" cy="1109916"/>
            </a:xfrm>
            <a:prstGeom prst="straightConnector1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108" name="Rounded Rectangle 107"/>
            <p:cNvSpPr/>
            <p:nvPr/>
          </p:nvSpPr>
          <p:spPr bwMode="auto">
            <a:xfrm>
              <a:off x="1000335" y="3371544"/>
              <a:ext cx="921720" cy="576075"/>
            </a:xfrm>
            <a:prstGeom prst="roundRect">
              <a:avLst/>
            </a:prstGeom>
            <a:solidFill>
              <a:srgbClr val="002060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487" tIns="44450" rIns="90487" bIns="4445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Helvetica" pitchFamily="34" charset="0"/>
                </a:rPr>
                <a:t>Neural </a:t>
              </a:r>
            </a:p>
            <a:p>
              <a:pPr marL="0" marR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Helvetica" pitchFamily="34" charset="0"/>
                </a:rPr>
                <a:t>Network</a:t>
              </a:r>
            </a:p>
          </p:txBody>
        </p:sp>
        <p:cxnSp>
          <p:nvCxnSpPr>
            <p:cNvPr id="109" name="Straight Arrow Connector 108"/>
            <p:cNvCxnSpPr/>
            <p:nvPr/>
          </p:nvCxnSpPr>
          <p:spPr bwMode="auto">
            <a:xfrm rot="16200000" flipV="1">
              <a:off x="1557285" y="3160088"/>
              <a:ext cx="384050" cy="153"/>
            </a:xfrm>
            <a:prstGeom prst="straightConnector1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110" name="Oval 109"/>
            <p:cNvSpPr/>
            <p:nvPr/>
          </p:nvSpPr>
          <p:spPr bwMode="auto">
            <a:xfrm>
              <a:off x="1422790" y="2315255"/>
              <a:ext cx="652885" cy="652885"/>
            </a:xfrm>
            <a:prstGeom prst="ellipse">
              <a:avLst/>
            </a:prstGeom>
            <a:noFill/>
            <a:ln w="38100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487" tIns="44450" rIns="90487" bIns="4445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Helvetica" pitchFamily="34" charset="0"/>
              </a:endParaRPr>
            </a:p>
          </p:txBody>
        </p:sp>
        <p:cxnSp>
          <p:nvCxnSpPr>
            <p:cNvPr id="111" name="Straight Arrow Connector 110"/>
            <p:cNvCxnSpPr/>
            <p:nvPr/>
          </p:nvCxnSpPr>
          <p:spPr bwMode="auto">
            <a:xfrm rot="16200000" flipV="1">
              <a:off x="1000412" y="3160088"/>
              <a:ext cx="384050" cy="153"/>
            </a:xfrm>
            <a:prstGeom prst="straightConnector1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112" name="TextBox 111"/>
            <p:cNvSpPr txBox="1"/>
            <p:nvPr/>
          </p:nvSpPr>
          <p:spPr>
            <a:xfrm>
              <a:off x="801786" y="2618163"/>
              <a:ext cx="6210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Bef>
                  <a:spcPts val="0"/>
                </a:spcBef>
              </a:pPr>
              <a:r>
                <a:rPr lang="en-US" dirty="0" smtClean="0">
                  <a:solidFill>
                    <a:schemeClr val="bg1"/>
                  </a:solidFill>
                </a:rPr>
                <a:t> </a:t>
              </a:r>
              <a:r>
                <a:rPr lang="en-US" dirty="0" smtClean="0">
                  <a:solidFill>
                    <a:srgbClr val="00B050"/>
                  </a:solidFill>
                </a:rPr>
                <a:t>Yes</a:t>
              </a:r>
            </a:p>
          </p:txBody>
        </p:sp>
        <p:grpSp>
          <p:nvGrpSpPr>
            <p:cNvPr id="16" name="Group 55"/>
            <p:cNvGrpSpPr/>
            <p:nvPr/>
          </p:nvGrpSpPr>
          <p:grpSpPr>
            <a:xfrm>
              <a:off x="1557056" y="2353660"/>
              <a:ext cx="384049" cy="576074"/>
              <a:chOff x="5186479" y="3160165"/>
              <a:chExt cx="576075" cy="2649945"/>
            </a:xfrm>
          </p:grpSpPr>
          <p:sp>
            <p:nvSpPr>
              <p:cNvPr id="114" name="Double Bracket 113"/>
              <p:cNvSpPr/>
              <p:nvPr/>
            </p:nvSpPr>
            <p:spPr bwMode="auto">
              <a:xfrm>
                <a:off x="5186479" y="3160165"/>
                <a:ext cx="576075" cy="2649945"/>
              </a:xfrm>
              <a:prstGeom prst="bracketPair">
                <a:avLst/>
              </a:prstGeom>
              <a:noFill/>
              <a:ln w="3810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TextBox 114"/>
              <p:cNvSpPr txBox="1"/>
              <p:nvPr/>
            </p:nvSpPr>
            <p:spPr>
              <a:xfrm>
                <a:off x="5255733" y="3264084"/>
                <a:ext cx="426079" cy="24068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spcBef>
                    <a:spcPts val="0"/>
                  </a:spcBef>
                </a:pPr>
                <a:r>
                  <a:rPr lang="en-US" sz="1400" dirty="0" smtClean="0">
                    <a:solidFill>
                      <a:schemeClr val="bg1"/>
                    </a:solidFill>
                  </a:rPr>
                  <a:t>5</a:t>
                </a:r>
              </a:p>
              <a:p>
                <a:pPr>
                  <a:spcBef>
                    <a:spcPts val="0"/>
                  </a:spcBef>
                </a:pPr>
                <a:r>
                  <a:rPr lang="en-US" sz="1400" dirty="0" smtClean="0">
                    <a:solidFill>
                      <a:schemeClr val="bg1"/>
                    </a:solidFill>
                  </a:rPr>
                  <a:t>2</a:t>
                </a:r>
              </a:p>
            </p:txBody>
          </p:sp>
        </p:grpSp>
      </p:grpSp>
      <p:grpSp>
        <p:nvGrpSpPr>
          <p:cNvPr id="17" name="Group 300"/>
          <p:cNvGrpSpPr/>
          <p:nvPr/>
        </p:nvGrpSpPr>
        <p:grpSpPr>
          <a:xfrm>
            <a:off x="2152485" y="2315255"/>
            <a:ext cx="1417156" cy="2480513"/>
            <a:chOff x="2190890" y="2315255"/>
            <a:chExt cx="1417156" cy="2480513"/>
          </a:xfrm>
        </p:grpSpPr>
        <p:cxnSp>
          <p:nvCxnSpPr>
            <p:cNvPr id="291" name="Straight Arrow Connector 290"/>
            <p:cNvCxnSpPr>
              <a:stCxn id="71" idx="0"/>
              <a:endCxn id="293" idx="2"/>
            </p:cNvCxnSpPr>
            <p:nvPr/>
          </p:nvCxnSpPr>
          <p:spPr bwMode="auto">
            <a:xfrm rot="5400000" flipH="1" flipV="1">
              <a:off x="2302571" y="4254564"/>
              <a:ext cx="848148" cy="234259"/>
            </a:xfrm>
            <a:prstGeom prst="straightConnector1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292" name="Straight Arrow Connector 291"/>
            <p:cNvCxnSpPr>
              <a:stCxn id="105" idx="0"/>
              <a:endCxn id="293" idx="2"/>
            </p:cNvCxnSpPr>
            <p:nvPr/>
          </p:nvCxnSpPr>
          <p:spPr bwMode="auto">
            <a:xfrm rot="16200000" flipV="1">
              <a:off x="2801837" y="3989558"/>
              <a:ext cx="848147" cy="764270"/>
            </a:xfrm>
            <a:prstGeom prst="straightConnector1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293" name="Rounded Rectangle 292"/>
            <p:cNvSpPr/>
            <p:nvPr/>
          </p:nvSpPr>
          <p:spPr bwMode="auto">
            <a:xfrm>
              <a:off x="2382915" y="3371544"/>
              <a:ext cx="921720" cy="576075"/>
            </a:xfrm>
            <a:prstGeom prst="roundRect">
              <a:avLst/>
            </a:prstGeom>
            <a:solidFill>
              <a:srgbClr val="002060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487" tIns="44450" rIns="90487" bIns="4445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Helvetica" pitchFamily="34" charset="0"/>
                </a:rPr>
                <a:t>Neural </a:t>
              </a:r>
            </a:p>
            <a:p>
              <a:pPr marL="0" marR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Helvetica" pitchFamily="34" charset="0"/>
                </a:rPr>
                <a:t>Network</a:t>
              </a:r>
            </a:p>
          </p:txBody>
        </p:sp>
        <p:cxnSp>
          <p:nvCxnSpPr>
            <p:cNvPr id="294" name="Straight Arrow Connector 293"/>
            <p:cNvCxnSpPr/>
            <p:nvPr/>
          </p:nvCxnSpPr>
          <p:spPr bwMode="auto">
            <a:xfrm rot="16200000" flipV="1">
              <a:off x="2939865" y="3160088"/>
              <a:ext cx="384050" cy="153"/>
            </a:xfrm>
            <a:prstGeom prst="straightConnector1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295" name="Oval 294"/>
            <p:cNvSpPr/>
            <p:nvPr/>
          </p:nvSpPr>
          <p:spPr bwMode="auto">
            <a:xfrm>
              <a:off x="2805370" y="2315255"/>
              <a:ext cx="652885" cy="652885"/>
            </a:xfrm>
            <a:prstGeom prst="ellipse">
              <a:avLst/>
            </a:prstGeom>
            <a:noFill/>
            <a:ln w="38100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487" tIns="44450" rIns="90487" bIns="4445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Helvetica" pitchFamily="34" charset="0"/>
              </a:endParaRPr>
            </a:p>
          </p:txBody>
        </p:sp>
        <p:cxnSp>
          <p:nvCxnSpPr>
            <p:cNvPr id="296" name="Straight Arrow Connector 295"/>
            <p:cNvCxnSpPr/>
            <p:nvPr/>
          </p:nvCxnSpPr>
          <p:spPr bwMode="auto">
            <a:xfrm rot="16200000" flipV="1">
              <a:off x="2382992" y="3160088"/>
              <a:ext cx="384050" cy="153"/>
            </a:xfrm>
            <a:prstGeom prst="straightConnector1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297" name="TextBox 296"/>
            <p:cNvSpPr txBox="1"/>
            <p:nvPr/>
          </p:nvSpPr>
          <p:spPr>
            <a:xfrm>
              <a:off x="2190890" y="2618163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Bef>
                  <a:spcPts val="0"/>
                </a:spcBef>
              </a:pPr>
              <a:r>
                <a:rPr lang="en-US" dirty="0" smtClean="0">
                  <a:solidFill>
                    <a:schemeClr val="bg1"/>
                  </a:solidFill>
                </a:rPr>
                <a:t> </a:t>
              </a:r>
              <a:r>
                <a:rPr lang="en-US" dirty="0" smtClean="0">
                  <a:solidFill>
                    <a:srgbClr val="FF0000"/>
                  </a:solidFill>
                </a:rPr>
                <a:t>No</a:t>
              </a:r>
            </a:p>
          </p:txBody>
        </p:sp>
        <p:grpSp>
          <p:nvGrpSpPr>
            <p:cNvPr id="18" name="Group 55"/>
            <p:cNvGrpSpPr/>
            <p:nvPr/>
          </p:nvGrpSpPr>
          <p:grpSpPr>
            <a:xfrm>
              <a:off x="2939636" y="2353660"/>
              <a:ext cx="384049" cy="576074"/>
              <a:chOff x="5186479" y="3160165"/>
              <a:chExt cx="576075" cy="2649945"/>
            </a:xfrm>
          </p:grpSpPr>
          <p:sp>
            <p:nvSpPr>
              <p:cNvPr id="299" name="Double Bracket 298"/>
              <p:cNvSpPr/>
              <p:nvPr/>
            </p:nvSpPr>
            <p:spPr bwMode="auto">
              <a:xfrm>
                <a:off x="5186479" y="3160165"/>
                <a:ext cx="576075" cy="2649945"/>
              </a:xfrm>
              <a:prstGeom prst="bracketPair">
                <a:avLst/>
              </a:prstGeom>
              <a:noFill/>
              <a:ln w="3810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0" name="TextBox 299"/>
              <p:cNvSpPr txBox="1"/>
              <p:nvPr/>
            </p:nvSpPr>
            <p:spPr>
              <a:xfrm>
                <a:off x="5255733" y="3264084"/>
                <a:ext cx="426079" cy="24068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spcBef>
                    <a:spcPts val="0"/>
                  </a:spcBef>
                </a:pPr>
                <a:r>
                  <a:rPr lang="en-US" sz="1400" dirty="0" smtClean="0">
                    <a:solidFill>
                      <a:schemeClr val="bg1"/>
                    </a:solidFill>
                  </a:rPr>
                  <a:t>0</a:t>
                </a:r>
              </a:p>
              <a:p>
                <a:pPr>
                  <a:spcBef>
                    <a:spcPts val="0"/>
                  </a:spcBef>
                </a:pPr>
                <a:r>
                  <a:rPr lang="en-US" sz="1400" dirty="0" smtClean="0">
                    <a:solidFill>
                      <a:schemeClr val="bg1"/>
                    </a:solidFill>
                  </a:rPr>
                  <a:t>1</a:t>
                </a: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extBox 66"/>
          <p:cNvSpPr txBox="1"/>
          <p:nvPr/>
        </p:nvSpPr>
        <p:spPr>
          <a:xfrm>
            <a:off x="2152485" y="5349250"/>
            <a:ext cx="4993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Bef>
                <a:spcPts val="0"/>
              </a:spcBef>
            </a:pPr>
            <a:r>
              <a:rPr lang="en-US" i="1" dirty="0" smtClean="0"/>
              <a:t>The            cat            </a:t>
            </a:r>
            <a:r>
              <a:rPr lang="en-US" i="1" dirty="0" smtClean="0">
                <a:solidFill>
                  <a:schemeClr val="bg1"/>
                </a:solidFill>
              </a:rPr>
              <a:t>on           the             mat.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Parsing a sentence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53955" y="5349250"/>
            <a:ext cx="2672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Bef>
                <a:spcPts val="0"/>
              </a:spcBef>
            </a:pPr>
            <a:r>
              <a:rPr lang="en-US" i="1" dirty="0" smtClean="0">
                <a:solidFill>
                  <a:schemeClr val="bg1"/>
                </a:solidFill>
              </a:rPr>
              <a:t>The            cat           sat</a:t>
            </a:r>
          </a:p>
        </p:txBody>
      </p:sp>
      <p:grpSp>
        <p:nvGrpSpPr>
          <p:cNvPr id="3" name="Group 55"/>
          <p:cNvGrpSpPr/>
          <p:nvPr/>
        </p:nvGrpSpPr>
        <p:grpSpPr>
          <a:xfrm>
            <a:off x="1297541" y="4734771"/>
            <a:ext cx="384049" cy="576074"/>
            <a:chOff x="5186479" y="3160165"/>
            <a:chExt cx="576075" cy="2649945"/>
          </a:xfrm>
        </p:grpSpPr>
        <p:sp>
          <p:nvSpPr>
            <p:cNvPr id="10" name="Double Bracket 9"/>
            <p:cNvSpPr/>
            <p:nvPr/>
          </p:nvSpPr>
          <p:spPr bwMode="auto">
            <a:xfrm>
              <a:off x="5186479" y="3160165"/>
              <a:ext cx="576075" cy="2649945"/>
            </a:xfrm>
            <a:prstGeom prst="bracketPair">
              <a:avLst/>
            </a:prstGeom>
            <a:noFill/>
            <a:ln w="381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255733" y="3264084"/>
              <a:ext cx="426079" cy="24068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0"/>
                </a:spcBef>
              </a:pPr>
              <a:r>
                <a:rPr lang="en-US" sz="1400" dirty="0" smtClean="0">
                  <a:solidFill>
                    <a:schemeClr val="bg1"/>
                  </a:solidFill>
                </a:rPr>
                <a:t>9</a:t>
              </a:r>
            </a:p>
            <a:p>
              <a:pPr>
                <a:spcBef>
                  <a:spcPts val="0"/>
                </a:spcBef>
              </a:pPr>
              <a:r>
                <a:rPr lang="en-US" sz="1400" dirty="0" smtClean="0">
                  <a:solidFill>
                    <a:schemeClr val="bg1"/>
                  </a:solidFill>
                </a:rPr>
                <a:t>1</a:t>
              </a:r>
            </a:p>
          </p:txBody>
        </p:sp>
      </p:grpSp>
      <p:grpSp>
        <p:nvGrpSpPr>
          <p:cNvPr id="5" name="Group 55"/>
          <p:cNvGrpSpPr/>
          <p:nvPr/>
        </p:nvGrpSpPr>
        <p:grpSpPr>
          <a:xfrm>
            <a:off x="2382916" y="4773176"/>
            <a:ext cx="384049" cy="576074"/>
            <a:chOff x="5186479" y="3160165"/>
            <a:chExt cx="576075" cy="2649945"/>
          </a:xfrm>
        </p:grpSpPr>
        <p:sp>
          <p:nvSpPr>
            <p:cNvPr id="13" name="Double Bracket 12"/>
            <p:cNvSpPr/>
            <p:nvPr/>
          </p:nvSpPr>
          <p:spPr bwMode="auto">
            <a:xfrm>
              <a:off x="5186479" y="3160165"/>
              <a:ext cx="576075" cy="2649945"/>
            </a:xfrm>
            <a:prstGeom prst="bracketPair">
              <a:avLst/>
            </a:prstGeom>
            <a:noFill/>
            <a:ln w="381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255733" y="3264084"/>
              <a:ext cx="426079" cy="24068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0"/>
                </a:spcBef>
              </a:pPr>
              <a:r>
                <a:rPr lang="en-US" sz="1400" dirty="0" smtClean="0">
                  <a:solidFill>
                    <a:schemeClr val="bg1"/>
                  </a:solidFill>
                </a:rPr>
                <a:t>5</a:t>
              </a:r>
            </a:p>
            <a:p>
              <a:pPr>
                <a:spcBef>
                  <a:spcPts val="0"/>
                </a:spcBef>
              </a:pPr>
              <a:r>
                <a:rPr lang="en-US" sz="1400" dirty="0" smtClean="0">
                  <a:solidFill>
                    <a:schemeClr val="bg1"/>
                  </a:solidFill>
                </a:rPr>
                <a:t>3</a:t>
              </a:r>
            </a:p>
          </p:txBody>
        </p:sp>
      </p:grpSp>
      <p:grpSp>
        <p:nvGrpSpPr>
          <p:cNvPr id="6" name="Group 55"/>
          <p:cNvGrpSpPr/>
          <p:nvPr/>
        </p:nvGrpSpPr>
        <p:grpSpPr>
          <a:xfrm>
            <a:off x="4379975" y="4773175"/>
            <a:ext cx="384049" cy="576074"/>
            <a:chOff x="5186479" y="3160165"/>
            <a:chExt cx="576075" cy="2649945"/>
          </a:xfrm>
        </p:grpSpPr>
        <p:sp>
          <p:nvSpPr>
            <p:cNvPr id="16" name="Double Bracket 15"/>
            <p:cNvSpPr/>
            <p:nvPr/>
          </p:nvSpPr>
          <p:spPr bwMode="auto">
            <a:xfrm>
              <a:off x="5186479" y="3160165"/>
              <a:ext cx="576075" cy="2649945"/>
            </a:xfrm>
            <a:prstGeom prst="bracketPair">
              <a:avLst/>
            </a:prstGeom>
            <a:noFill/>
            <a:ln w="381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255733" y="3264084"/>
              <a:ext cx="426079" cy="24068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0"/>
                </a:spcBef>
              </a:pPr>
              <a:r>
                <a:rPr lang="en-US" sz="1400" dirty="0" smtClean="0">
                  <a:solidFill>
                    <a:schemeClr val="bg1"/>
                  </a:solidFill>
                </a:rPr>
                <a:t>8</a:t>
              </a:r>
            </a:p>
            <a:p>
              <a:pPr>
                <a:spcBef>
                  <a:spcPts val="0"/>
                </a:spcBef>
              </a:pPr>
              <a:r>
                <a:rPr lang="en-US" sz="1400" dirty="0" smtClean="0">
                  <a:solidFill>
                    <a:schemeClr val="bg1"/>
                  </a:solidFill>
                </a:rPr>
                <a:t>5</a:t>
              </a:r>
            </a:p>
          </p:txBody>
        </p:sp>
      </p:grpSp>
      <p:grpSp>
        <p:nvGrpSpPr>
          <p:cNvPr id="7" name="Group 55"/>
          <p:cNvGrpSpPr/>
          <p:nvPr/>
        </p:nvGrpSpPr>
        <p:grpSpPr>
          <a:xfrm>
            <a:off x="5378506" y="4773175"/>
            <a:ext cx="384049" cy="576074"/>
            <a:chOff x="5186479" y="3160165"/>
            <a:chExt cx="576075" cy="2649945"/>
          </a:xfrm>
        </p:grpSpPr>
        <p:sp>
          <p:nvSpPr>
            <p:cNvPr id="19" name="Double Bracket 18"/>
            <p:cNvSpPr/>
            <p:nvPr/>
          </p:nvSpPr>
          <p:spPr bwMode="auto">
            <a:xfrm>
              <a:off x="5186479" y="3160165"/>
              <a:ext cx="576075" cy="2649945"/>
            </a:xfrm>
            <a:prstGeom prst="bracketPair">
              <a:avLst/>
            </a:prstGeom>
            <a:noFill/>
            <a:ln w="381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255733" y="3264084"/>
              <a:ext cx="426079" cy="24068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0"/>
                </a:spcBef>
              </a:pPr>
              <a:r>
                <a:rPr lang="en-US" sz="1400" dirty="0" smtClean="0">
                  <a:solidFill>
                    <a:schemeClr val="bg1"/>
                  </a:solidFill>
                </a:rPr>
                <a:t>9</a:t>
              </a:r>
            </a:p>
            <a:p>
              <a:pPr>
                <a:spcBef>
                  <a:spcPts val="0"/>
                </a:spcBef>
              </a:pPr>
              <a:r>
                <a:rPr lang="en-US" sz="1400" dirty="0" smtClean="0">
                  <a:solidFill>
                    <a:schemeClr val="bg1"/>
                  </a:solidFill>
                </a:rPr>
                <a:t>1</a:t>
              </a:r>
            </a:p>
          </p:txBody>
        </p:sp>
      </p:grpSp>
      <p:grpSp>
        <p:nvGrpSpPr>
          <p:cNvPr id="8" name="Group 55"/>
          <p:cNvGrpSpPr/>
          <p:nvPr/>
        </p:nvGrpSpPr>
        <p:grpSpPr>
          <a:xfrm>
            <a:off x="6530655" y="4773175"/>
            <a:ext cx="384049" cy="576074"/>
            <a:chOff x="5186479" y="3160165"/>
            <a:chExt cx="576075" cy="2649945"/>
          </a:xfrm>
        </p:grpSpPr>
        <p:sp>
          <p:nvSpPr>
            <p:cNvPr id="22" name="Double Bracket 21"/>
            <p:cNvSpPr/>
            <p:nvPr/>
          </p:nvSpPr>
          <p:spPr bwMode="auto">
            <a:xfrm>
              <a:off x="5186479" y="3160165"/>
              <a:ext cx="576075" cy="2649945"/>
            </a:xfrm>
            <a:prstGeom prst="bracketPair">
              <a:avLst/>
            </a:prstGeom>
            <a:noFill/>
            <a:ln w="381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5255733" y="3264084"/>
              <a:ext cx="426079" cy="24068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0"/>
                </a:spcBef>
              </a:pPr>
              <a:r>
                <a:rPr lang="en-US" sz="1400" dirty="0" smtClean="0">
                  <a:solidFill>
                    <a:schemeClr val="bg1"/>
                  </a:solidFill>
                </a:rPr>
                <a:t>4</a:t>
              </a:r>
            </a:p>
            <a:p>
              <a:pPr>
                <a:spcBef>
                  <a:spcPts val="0"/>
                </a:spcBef>
              </a:pPr>
              <a:r>
                <a:rPr lang="en-US" sz="1400" dirty="0" smtClean="0">
                  <a:solidFill>
                    <a:schemeClr val="bg1"/>
                  </a:solidFill>
                </a:rPr>
                <a:t>3</a:t>
              </a:r>
            </a:p>
          </p:txBody>
        </p:sp>
      </p:grpSp>
      <p:grpSp>
        <p:nvGrpSpPr>
          <p:cNvPr id="9" name="Group 88"/>
          <p:cNvGrpSpPr/>
          <p:nvPr/>
        </p:nvGrpSpPr>
        <p:grpSpPr>
          <a:xfrm>
            <a:off x="1485736" y="3236975"/>
            <a:ext cx="1085376" cy="1558792"/>
            <a:chOff x="1485736" y="3236975"/>
            <a:chExt cx="1085376" cy="1558792"/>
          </a:xfrm>
        </p:grpSpPr>
        <p:cxnSp>
          <p:nvCxnSpPr>
            <p:cNvPr id="54" name="Straight Connector 53"/>
            <p:cNvCxnSpPr>
              <a:stCxn id="14" idx="0"/>
              <a:endCxn id="57" idx="4"/>
            </p:cNvCxnSpPr>
            <p:nvPr/>
          </p:nvCxnSpPr>
          <p:spPr bwMode="auto">
            <a:xfrm rot="16200000" flipV="1">
              <a:off x="1880042" y="4104697"/>
              <a:ext cx="905907" cy="476233"/>
            </a:xfrm>
            <a:prstGeom prst="line">
              <a:avLst/>
            </a:prstGeom>
            <a:noFill/>
            <a:ln w="381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6" name="Straight Connector 55"/>
            <p:cNvCxnSpPr>
              <a:stCxn id="11" idx="0"/>
              <a:endCxn id="57" idx="4"/>
            </p:cNvCxnSpPr>
            <p:nvPr/>
          </p:nvCxnSpPr>
          <p:spPr bwMode="auto">
            <a:xfrm rot="5400000" flipH="1" flipV="1">
              <a:off x="1356556" y="4019040"/>
              <a:ext cx="867502" cy="609142"/>
            </a:xfrm>
            <a:prstGeom prst="line">
              <a:avLst/>
            </a:prstGeom>
            <a:noFill/>
            <a:ln w="381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57" name="Oval 56"/>
            <p:cNvSpPr/>
            <p:nvPr/>
          </p:nvSpPr>
          <p:spPr bwMode="auto">
            <a:xfrm>
              <a:off x="1768435" y="3236975"/>
              <a:ext cx="652885" cy="652885"/>
            </a:xfrm>
            <a:prstGeom prst="ellipse">
              <a:avLst/>
            </a:prstGeom>
            <a:noFill/>
            <a:ln w="38100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487" tIns="44450" rIns="90487" bIns="4445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Helvetica" pitchFamily="34" charset="0"/>
              </a:endParaRPr>
            </a:p>
          </p:txBody>
        </p:sp>
      </p:grpSp>
      <p:grpSp>
        <p:nvGrpSpPr>
          <p:cNvPr id="12" name="Group 89"/>
          <p:cNvGrpSpPr/>
          <p:nvPr/>
        </p:nvGrpSpPr>
        <p:grpSpPr>
          <a:xfrm>
            <a:off x="5566700" y="3467405"/>
            <a:ext cx="1152150" cy="1328362"/>
            <a:chOff x="5566700" y="3467405"/>
            <a:chExt cx="1152150" cy="1328362"/>
          </a:xfrm>
        </p:grpSpPr>
        <p:cxnSp>
          <p:nvCxnSpPr>
            <p:cNvPr id="31" name="Straight Connector 30"/>
            <p:cNvCxnSpPr>
              <a:stCxn id="20" idx="0"/>
              <a:endCxn id="41" idx="4"/>
            </p:cNvCxnSpPr>
            <p:nvPr/>
          </p:nvCxnSpPr>
          <p:spPr bwMode="auto">
            <a:xfrm rot="5400000" flipH="1" flipV="1">
              <a:off x="5566921" y="4120070"/>
              <a:ext cx="675476" cy="675917"/>
            </a:xfrm>
            <a:prstGeom prst="line">
              <a:avLst/>
            </a:prstGeom>
            <a:noFill/>
            <a:ln w="381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2" name="Straight Connector 31"/>
            <p:cNvCxnSpPr>
              <a:stCxn id="23" idx="0"/>
              <a:endCxn id="41" idx="4"/>
            </p:cNvCxnSpPr>
            <p:nvPr/>
          </p:nvCxnSpPr>
          <p:spPr bwMode="auto">
            <a:xfrm rot="16200000" flipV="1">
              <a:off x="6142996" y="4219912"/>
              <a:ext cx="675476" cy="476232"/>
            </a:xfrm>
            <a:prstGeom prst="line">
              <a:avLst/>
            </a:prstGeom>
            <a:noFill/>
            <a:ln w="381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1" name="Oval 40"/>
            <p:cNvSpPr/>
            <p:nvPr/>
          </p:nvSpPr>
          <p:spPr bwMode="auto">
            <a:xfrm>
              <a:off x="5916175" y="3467405"/>
              <a:ext cx="652885" cy="652885"/>
            </a:xfrm>
            <a:prstGeom prst="ellipse">
              <a:avLst/>
            </a:prstGeom>
            <a:noFill/>
            <a:ln w="38100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487" tIns="44450" rIns="90487" bIns="4445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Helvetica" pitchFamily="34" charset="0"/>
              </a:endParaRPr>
            </a:p>
          </p:txBody>
        </p:sp>
      </p:grpSp>
      <p:grpSp>
        <p:nvGrpSpPr>
          <p:cNvPr id="15" name="Group 55"/>
          <p:cNvGrpSpPr/>
          <p:nvPr/>
        </p:nvGrpSpPr>
        <p:grpSpPr>
          <a:xfrm>
            <a:off x="3381445" y="4773175"/>
            <a:ext cx="384049" cy="576074"/>
            <a:chOff x="5186479" y="3160165"/>
            <a:chExt cx="576075" cy="2649945"/>
          </a:xfrm>
        </p:grpSpPr>
        <p:sp>
          <p:nvSpPr>
            <p:cNvPr id="44" name="Double Bracket 43"/>
            <p:cNvSpPr/>
            <p:nvPr/>
          </p:nvSpPr>
          <p:spPr bwMode="auto">
            <a:xfrm>
              <a:off x="5186479" y="3160165"/>
              <a:ext cx="576075" cy="2649945"/>
            </a:xfrm>
            <a:prstGeom prst="bracketPair">
              <a:avLst/>
            </a:prstGeom>
            <a:noFill/>
            <a:ln w="381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5255733" y="3264084"/>
              <a:ext cx="426079" cy="24068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0"/>
                </a:spcBef>
              </a:pPr>
              <a:r>
                <a:rPr lang="en-US" sz="1400" dirty="0" smtClean="0">
                  <a:solidFill>
                    <a:schemeClr val="bg1"/>
                  </a:solidFill>
                </a:rPr>
                <a:t>7</a:t>
              </a:r>
            </a:p>
            <a:p>
              <a:pPr>
                <a:spcBef>
                  <a:spcPts val="0"/>
                </a:spcBef>
              </a:pPr>
              <a:r>
                <a:rPr lang="en-US" sz="1400" dirty="0" smtClean="0">
                  <a:solidFill>
                    <a:schemeClr val="bg1"/>
                  </a:solidFill>
                </a:rPr>
                <a:t>1</a:t>
              </a:r>
            </a:p>
          </p:txBody>
        </p:sp>
      </p:grpSp>
      <p:grpSp>
        <p:nvGrpSpPr>
          <p:cNvPr id="18" name="Group 55"/>
          <p:cNvGrpSpPr/>
          <p:nvPr/>
        </p:nvGrpSpPr>
        <p:grpSpPr>
          <a:xfrm>
            <a:off x="1883650" y="3275380"/>
            <a:ext cx="384049" cy="576074"/>
            <a:chOff x="5186479" y="3160165"/>
            <a:chExt cx="576075" cy="2649945"/>
          </a:xfrm>
        </p:grpSpPr>
        <p:sp>
          <p:nvSpPr>
            <p:cNvPr id="53" name="Double Bracket 52"/>
            <p:cNvSpPr/>
            <p:nvPr/>
          </p:nvSpPr>
          <p:spPr bwMode="auto">
            <a:xfrm>
              <a:off x="5186479" y="3160165"/>
              <a:ext cx="576075" cy="2649945"/>
            </a:xfrm>
            <a:prstGeom prst="bracketPair">
              <a:avLst/>
            </a:prstGeom>
            <a:noFill/>
            <a:ln w="381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5255733" y="3264084"/>
              <a:ext cx="426079" cy="24068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0"/>
                </a:spcBef>
              </a:pPr>
              <a:r>
                <a:rPr lang="en-US" sz="1400" dirty="0" smtClean="0">
                  <a:solidFill>
                    <a:schemeClr val="bg1"/>
                  </a:solidFill>
                </a:rPr>
                <a:t>5</a:t>
              </a:r>
            </a:p>
            <a:p>
              <a:pPr>
                <a:spcBef>
                  <a:spcPts val="0"/>
                </a:spcBef>
              </a:pPr>
              <a:r>
                <a:rPr lang="en-US" sz="1400" dirty="0" smtClean="0">
                  <a:solidFill>
                    <a:schemeClr val="bg1"/>
                  </a:solidFill>
                </a:rPr>
                <a:t>2</a:t>
              </a:r>
            </a:p>
          </p:txBody>
        </p:sp>
      </p:grpSp>
      <p:grpSp>
        <p:nvGrpSpPr>
          <p:cNvPr id="21" name="Group 55"/>
          <p:cNvGrpSpPr/>
          <p:nvPr/>
        </p:nvGrpSpPr>
        <p:grpSpPr>
          <a:xfrm>
            <a:off x="6031390" y="3505810"/>
            <a:ext cx="384049" cy="576074"/>
            <a:chOff x="5186479" y="3160165"/>
            <a:chExt cx="576075" cy="2649945"/>
          </a:xfrm>
        </p:grpSpPr>
        <p:sp>
          <p:nvSpPr>
            <p:cNvPr id="61" name="Double Bracket 60"/>
            <p:cNvSpPr/>
            <p:nvPr/>
          </p:nvSpPr>
          <p:spPr bwMode="auto">
            <a:xfrm>
              <a:off x="5186479" y="3160165"/>
              <a:ext cx="576075" cy="2649945"/>
            </a:xfrm>
            <a:prstGeom prst="bracketPair">
              <a:avLst/>
            </a:prstGeom>
            <a:noFill/>
            <a:ln w="381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5255733" y="3264084"/>
              <a:ext cx="426079" cy="24068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0"/>
                </a:spcBef>
              </a:pPr>
              <a:r>
                <a:rPr lang="en-US" sz="1400" dirty="0" smtClean="0">
                  <a:solidFill>
                    <a:schemeClr val="bg1"/>
                  </a:solidFill>
                </a:rPr>
                <a:t>3</a:t>
              </a:r>
            </a:p>
            <a:p>
              <a:pPr>
                <a:spcBef>
                  <a:spcPts val="0"/>
                </a:spcBef>
              </a:pPr>
              <a:r>
                <a:rPr lang="en-US" sz="1400" dirty="0" smtClean="0">
                  <a:solidFill>
                    <a:schemeClr val="bg1"/>
                  </a:solidFill>
                </a:rPr>
                <a:t>3</a:t>
              </a:r>
            </a:p>
          </p:txBody>
        </p:sp>
      </p:grpSp>
      <p:grpSp>
        <p:nvGrpSpPr>
          <p:cNvPr id="24" name="Group 69"/>
          <p:cNvGrpSpPr/>
          <p:nvPr/>
        </p:nvGrpSpPr>
        <p:grpSpPr>
          <a:xfrm>
            <a:off x="4568170" y="1124700"/>
            <a:ext cx="1924080" cy="3671066"/>
            <a:chOff x="4602746" y="1201207"/>
            <a:chExt cx="1924080" cy="3671066"/>
          </a:xfrm>
        </p:grpSpPr>
        <p:cxnSp>
          <p:nvCxnSpPr>
            <p:cNvPr id="73" name="Straight Arrow Connector 72"/>
            <p:cNvCxnSpPr>
              <a:stCxn id="17" idx="0"/>
              <a:endCxn id="75" idx="2"/>
            </p:cNvCxnSpPr>
            <p:nvPr/>
          </p:nvCxnSpPr>
          <p:spPr bwMode="auto">
            <a:xfrm rot="5400000" flipH="1" flipV="1">
              <a:off x="4238195" y="3198122"/>
              <a:ext cx="2038702" cy="1309600"/>
            </a:xfrm>
            <a:prstGeom prst="straightConnector1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74" name="Straight Arrow Connector 73"/>
            <p:cNvCxnSpPr>
              <a:stCxn id="41" idx="0"/>
              <a:endCxn id="75" idx="2"/>
            </p:cNvCxnSpPr>
            <p:nvPr/>
          </p:nvCxnSpPr>
          <p:spPr bwMode="auto">
            <a:xfrm rot="16200000" flipV="1">
              <a:off x="5739600" y="3006318"/>
              <a:ext cx="710341" cy="364848"/>
            </a:xfrm>
            <a:prstGeom prst="straightConnector1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75" name="Rounded Rectangle 74"/>
            <p:cNvSpPr/>
            <p:nvPr/>
          </p:nvSpPr>
          <p:spPr bwMode="auto">
            <a:xfrm>
              <a:off x="5451486" y="2257496"/>
              <a:ext cx="921720" cy="576075"/>
            </a:xfrm>
            <a:prstGeom prst="roundRect">
              <a:avLst/>
            </a:prstGeom>
            <a:solidFill>
              <a:srgbClr val="002060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487" tIns="44450" rIns="90487" bIns="4445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Helvetica" pitchFamily="34" charset="0"/>
                </a:rPr>
                <a:t>Neural </a:t>
              </a:r>
            </a:p>
            <a:p>
              <a:pPr marL="0" marR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Helvetica" pitchFamily="34" charset="0"/>
                </a:rPr>
                <a:t>Network</a:t>
              </a:r>
            </a:p>
          </p:txBody>
        </p:sp>
        <p:cxnSp>
          <p:nvCxnSpPr>
            <p:cNvPr id="76" name="Straight Arrow Connector 75"/>
            <p:cNvCxnSpPr/>
            <p:nvPr/>
          </p:nvCxnSpPr>
          <p:spPr bwMode="auto">
            <a:xfrm rot="16200000" flipV="1">
              <a:off x="6008436" y="2046040"/>
              <a:ext cx="384050" cy="153"/>
            </a:xfrm>
            <a:prstGeom prst="straightConnector1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77" name="Oval 76"/>
            <p:cNvSpPr/>
            <p:nvPr/>
          </p:nvSpPr>
          <p:spPr bwMode="auto">
            <a:xfrm>
              <a:off x="5873941" y="1201207"/>
              <a:ext cx="652885" cy="652885"/>
            </a:xfrm>
            <a:prstGeom prst="ellipse">
              <a:avLst/>
            </a:prstGeom>
            <a:noFill/>
            <a:ln w="38100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487" tIns="44450" rIns="90487" bIns="4445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Helvetica" pitchFamily="34" charset="0"/>
              </a:endParaRPr>
            </a:p>
          </p:txBody>
        </p:sp>
        <p:cxnSp>
          <p:nvCxnSpPr>
            <p:cNvPr id="78" name="Straight Arrow Connector 77"/>
            <p:cNvCxnSpPr/>
            <p:nvPr/>
          </p:nvCxnSpPr>
          <p:spPr bwMode="auto">
            <a:xfrm rot="16200000" flipV="1">
              <a:off x="5451563" y="2046040"/>
              <a:ext cx="384050" cy="153"/>
            </a:xfrm>
            <a:prstGeom prst="straightConnector1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79" name="TextBox 78"/>
            <p:cNvSpPr txBox="1"/>
            <p:nvPr/>
          </p:nvSpPr>
          <p:spPr>
            <a:xfrm>
              <a:off x="5259461" y="1504115"/>
              <a:ext cx="6210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Bef>
                  <a:spcPts val="0"/>
                </a:spcBef>
              </a:pPr>
              <a:r>
                <a:rPr lang="en-US" dirty="0" smtClean="0">
                  <a:solidFill>
                    <a:srgbClr val="FF0000"/>
                  </a:solidFill>
                </a:rPr>
                <a:t> </a:t>
              </a:r>
              <a:r>
                <a:rPr lang="en-US" dirty="0" smtClean="0">
                  <a:solidFill>
                    <a:srgbClr val="00B050"/>
                  </a:solidFill>
                </a:rPr>
                <a:t>Yes</a:t>
              </a:r>
            </a:p>
          </p:txBody>
        </p:sp>
        <p:grpSp>
          <p:nvGrpSpPr>
            <p:cNvPr id="25" name="Group 55"/>
            <p:cNvGrpSpPr/>
            <p:nvPr/>
          </p:nvGrpSpPr>
          <p:grpSpPr>
            <a:xfrm>
              <a:off x="6008207" y="1239612"/>
              <a:ext cx="384049" cy="576074"/>
              <a:chOff x="6044850" y="4131116"/>
              <a:chExt cx="576075" cy="2649945"/>
            </a:xfrm>
          </p:grpSpPr>
          <p:sp>
            <p:nvSpPr>
              <p:cNvPr id="89" name="Double Bracket 88"/>
              <p:cNvSpPr/>
              <p:nvPr/>
            </p:nvSpPr>
            <p:spPr bwMode="auto">
              <a:xfrm>
                <a:off x="6044850" y="4131116"/>
                <a:ext cx="576075" cy="2649945"/>
              </a:xfrm>
              <a:prstGeom prst="bracketPair">
                <a:avLst/>
              </a:prstGeom>
              <a:noFill/>
              <a:ln w="3810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TextBox 89"/>
              <p:cNvSpPr txBox="1"/>
              <p:nvPr/>
            </p:nvSpPr>
            <p:spPr>
              <a:xfrm>
                <a:off x="6114101" y="4235035"/>
                <a:ext cx="426079" cy="24068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spcBef>
                    <a:spcPts val="0"/>
                  </a:spcBef>
                </a:pPr>
                <a:r>
                  <a:rPr lang="en-US" sz="1400" dirty="0" smtClean="0">
                    <a:solidFill>
                      <a:schemeClr val="bg1"/>
                    </a:solidFill>
                  </a:rPr>
                  <a:t>8</a:t>
                </a:r>
              </a:p>
              <a:p>
                <a:pPr>
                  <a:spcBef>
                    <a:spcPts val="0"/>
                  </a:spcBef>
                </a:pPr>
                <a:r>
                  <a:rPr lang="en-US" sz="1400" dirty="0" smtClean="0">
                    <a:solidFill>
                      <a:schemeClr val="bg1"/>
                    </a:solidFill>
                  </a:rPr>
                  <a:t>3</a:t>
                </a:r>
              </a:p>
            </p:txBody>
          </p:sp>
        </p:grpSp>
      </p:grpSp>
      <p:grpSp>
        <p:nvGrpSpPr>
          <p:cNvPr id="26" name="Group 90"/>
          <p:cNvGrpSpPr/>
          <p:nvPr/>
        </p:nvGrpSpPr>
        <p:grpSpPr>
          <a:xfrm>
            <a:off x="1845245" y="1217324"/>
            <a:ext cx="1724396" cy="3578442"/>
            <a:chOff x="3035800" y="913321"/>
            <a:chExt cx="1764203" cy="3691352"/>
          </a:xfrm>
        </p:grpSpPr>
        <p:cxnSp>
          <p:nvCxnSpPr>
            <p:cNvPr id="92" name="Straight Arrow Connector 91"/>
            <p:cNvCxnSpPr>
              <a:stCxn id="57" idx="0"/>
              <a:endCxn id="94" idx="2"/>
            </p:cNvCxnSpPr>
            <p:nvPr/>
          </p:nvCxnSpPr>
          <p:spPr bwMode="auto">
            <a:xfrm rot="5400000" flipH="1" flipV="1">
              <a:off x="3264433" y="2572447"/>
              <a:ext cx="451014" cy="397490"/>
            </a:xfrm>
            <a:prstGeom prst="straightConnector1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93" name="Straight Arrow Connector 92"/>
            <p:cNvCxnSpPr>
              <a:stCxn id="45" idx="0"/>
              <a:endCxn id="94" idx="2"/>
            </p:cNvCxnSpPr>
            <p:nvPr/>
          </p:nvCxnSpPr>
          <p:spPr bwMode="auto">
            <a:xfrm rot="16200000" flipV="1">
              <a:off x="3214850" y="3019521"/>
              <a:ext cx="2058989" cy="1111316"/>
            </a:xfrm>
            <a:prstGeom prst="straightConnector1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94" name="Rounded Rectangle 93"/>
            <p:cNvSpPr/>
            <p:nvPr/>
          </p:nvSpPr>
          <p:spPr bwMode="auto">
            <a:xfrm>
              <a:off x="3227825" y="1969610"/>
              <a:ext cx="921720" cy="576075"/>
            </a:xfrm>
            <a:prstGeom prst="roundRect">
              <a:avLst/>
            </a:prstGeom>
            <a:solidFill>
              <a:srgbClr val="002060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487" tIns="44450" rIns="90487" bIns="4445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Helvetica" pitchFamily="34" charset="0"/>
                </a:rPr>
                <a:t>Neural </a:t>
              </a:r>
            </a:p>
            <a:p>
              <a:pPr marL="0" marR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Helvetica" pitchFamily="34" charset="0"/>
                </a:rPr>
                <a:t>Network</a:t>
              </a:r>
            </a:p>
          </p:txBody>
        </p:sp>
        <p:cxnSp>
          <p:nvCxnSpPr>
            <p:cNvPr id="98" name="Straight Arrow Connector 97"/>
            <p:cNvCxnSpPr/>
            <p:nvPr/>
          </p:nvCxnSpPr>
          <p:spPr bwMode="auto">
            <a:xfrm rot="16200000" flipV="1">
              <a:off x="3784775" y="1758154"/>
              <a:ext cx="384050" cy="153"/>
            </a:xfrm>
            <a:prstGeom prst="straightConnector1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99" name="Oval 98"/>
            <p:cNvSpPr/>
            <p:nvPr/>
          </p:nvSpPr>
          <p:spPr bwMode="auto">
            <a:xfrm>
              <a:off x="3650280" y="913321"/>
              <a:ext cx="652885" cy="652885"/>
            </a:xfrm>
            <a:prstGeom prst="ellipse">
              <a:avLst/>
            </a:prstGeom>
            <a:noFill/>
            <a:ln w="38100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487" tIns="44450" rIns="90487" bIns="4445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Helvetica" pitchFamily="34" charset="0"/>
              </a:endParaRPr>
            </a:p>
          </p:txBody>
        </p:sp>
        <p:cxnSp>
          <p:nvCxnSpPr>
            <p:cNvPr id="100" name="Straight Arrow Connector 99"/>
            <p:cNvCxnSpPr/>
            <p:nvPr/>
          </p:nvCxnSpPr>
          <p:spPr bwMode="auto">
            <a:xfrm rot="16200000" flipV="1">
              <a:off x="3227902" y="1758154"/>
              <a:ext cx="384050" cy="153"/>
            </a:xfrm>
            <a:prstGeom prst="straightConnector1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101" name="TextBox 100"/>
            <p:cNvSpPr txBox="1"/>
            <p:nvPr/>
          </p:nvSpPr>
          <p:spPr>
            <a:xfrm>
              <a:off x="3035800" y="1216229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Bef>
                  <a:spcPts val="0"/>
                </a:spcBef>
              </a:pPr>
              <a:r>
                <a:rPr lang="en-US" dirty="0" smtClean="0">
                  <a:solidFill>
                    <a:srgbClr val="FF0000"/>
                  </a:solidFill>
                </a:rPr>
                <a:t> No</a:t>
              </a:r>
            </a:p>
          </p:txBody>
        </p:sp>
        <p:grpSp>
          <p:nvGrpSpPr>
            <p:cNvPr id="27" name="Group 55"/>
            <p:cNvGrpSpPr/>
            <p:nvPr/>
          </p:nvGrpSpPr>
          <p:grpSpPr>
            <a:xfrm>
              <a:off x="3784546" y="951726"/>
              <a:ext cx="384049" cy="576074"/>
              <a:chOff x="5186479" y="3160165"/>
              <a:chExt cx="576075" cy="2649945"/>
            </a:xfrm>
          </p:grpSpPr>
          <p:sp>
            <p:nvSpPr>
              <p:cNvPr id="103" name="Double Bracket 102"/>
              <p:cNvSpPr/>
              <p:nvPr/>
            </p:nvSpPr>
            <p:spPr bwMode="auto">
              <a:xfrm>
                <a:off x="5186479" y="3160165"/>
                <a:ext cx="576075" cy="2649945"/>
              </a:xfrm>
              <a:prstGeom prst="bracketPair">
                <a:avLst/>
              </a:prstGeom>
              <a:noFill/>
              <a:ln w="3810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TextBox 103"/>
              <p:cNvSpPr txBox="1"/>
              <p:nvPr/>
            </p:nvSpPr>
            <p:spPr>
              <a:xfrm>
                <a:off x="5255733" y="3264084"/>
                <a:ext cx="426079" cy="24068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spcBef>
                    <a:spcPts val="0"/>
                  </a:spcBef>
                </a:pPr>
                <a:r>
                  <a:rPr lang="en-US" sz="1400" dirty="0" smtClean="0">
                    <a:solidFill>
                      <a:schemeClr val="bg1"/>
                    </a:solidFill>
                  </a:rPr>
                  <a:t>0</a:t>
                </a:r>
              </a:p>
              <a:p>
                <a:pPr>
                  <a:spcBef>
                    <a:spcPts val="0"/>
                  </a:spcBef>
                </a:pPr>
                <a:r>
                  <a:rPr lang="en-US" sz="1400" dirty="0" smtClean="0">
                    <a:solidFill>
                      <a:schemeClr val="bg1"/>
                    </a:solidFill>
                  </a:rPr>
                  <a:t>1</a:t>
                </a:r>
              </a:p>
            </p:txBody>
          </p:sp>
        </p:grpSp>
      </p:grpSp>
      <p:grpSp>
        <p:nvGrpSpPr>
          <p:cNvPr id="28" name="Group 114"/>
          <p:cNvGrpSpPr/>
          <p:nvPr/>
        </p:nvGrpSpPr>
        <p:grpSpPr>
          <a:xfrm>
            <a:off x="3538895" y="1201510"/>
            <a:ext cx="1238769" cy="3594256"/>
            <a:chOff x="3035800" y="913321"/>
            <a:chExt cx="1267365" cy="3707665"/>
          </a:xfrm>
        </p:grpSpPr>
        <p:cxnSp>
          <p:nvCxnSpPr>
            <p:cNvPr id="116" name="Straight Arrow Connector 115"/>
            <p:cNvCxnSpPr>
              <a:stCxn id="45" idx="0"/>
              <a:endCxn id="118" idx="2"/>
            </p:cNvCxnSpPr>
            <p:nvPr/>
          </p:nvCxnSpPr>
          <p:spPr bwMode="auto">
            <a:xfrm rot="5400000" flipH="1" flipV="1">
              <a:off x="2340320" y="3272621"/>
              <a:ext cx="2075301" cy="621430"/>
            </a:xfrm>
            <a:prstGeom prst="straightConnector1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117" name="Straight Arrow Connector 116"/>
            <p:cNvCxnSpPr>
              <a:stCxn id="17" idx="0"/>
              <a:endCxn id="118" idx="2"/>
            </p:cNvCxnSpPr>
            <p:nvPr/>
          </p:nvCxnSpPr>
          <p:spPr bwMode="auto">
            <a:xfrm rot="16200000" flipV="1">
              <a:off x="2851111" y="3383260"/>
              <a:ext cx="2075301" cy="400151"/>
            </a:xfrm>
            <a:prstGeom prst="straightConnector1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118" name="Rounded Rectangle 117"/>
            <p:cNvSpPr/>
            <p:nvPr/>
          </p:nvSpPr>
          <p:spPr bwMode="auto">
            <a:xfrm>
              <a:off x="3227825" y="1969610"/>
              <a:ext cx="921720" cy="576075"/>
            </a:xfrm>
            <a:prstGeom prst="roundRect">
              <a:avLst/>
            </a:prstGeom>
            <a:solidFill>
              <a:srgbClr val="002060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487" tIns="44450" rIns="90487" bIns="4445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Helvetica" pitchFamily="34" charset="0"/>
                </a:rPr>
                <a:t>Neural </a:t>
              </a:r>
            </a:p>
            <a:p>
              <a:pPr marL="0" marR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Helvetica" pitchFamily="34" charset="0"/>
                </a:rPr>
                <a:t>Network</a:t>
              </a:r>
            </a:p>
          </p:txBody>
        </p:sp>
        <p:cxnSp>
          <p:nvCxnSpPr>
            <p:cNvPr id="119" name="Straight Arrow Connector 118"/>
            <p:cNvCxnSpPr/>
            <p:nvPr/>
          </p:nvCxnSpPr>
          <p:spPr bwMode="auto">
            <a:xfrm rot="16200000" flipV="1">
              <a:off x="3784775" y="1758154"/>
              <a:ext cx="384050" cy="153"/>
            </a:xfrm>
            <a:prstGeom prst="straightConnector1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120" name="Oval 119"/>
            <p:cNvSpPr/>
            <p:nvPr/>
          </p:nvSpPr>
          <p:spPr bwMode="auto">
            <a:xfrm>
              <a:off x="3650280" y="913321"/>
              <a:ext cx="652885" cy="652885"/>
            </a:xfrm>
            <a:prstGeom prst="ellipse">
              <a:avLst/>
            </a:prstGeom>
            <a:noFill/>
            <a:ln w="38100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487" tIns="44450" rIns="90487" bIns="4445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Helvetica" pitchFamily="34" charset="0"/>
              </a:endParaRPr>
            </a:p>
          </p:txBody>
        </p:sp>
        <p:cxnSp>
          <p:nvCxnSpPr>
            <p:cNvPr id="121" name="Straight Arrow Connector 120"/>
            <p:cNvCxnSpPr/>
            <p:nvPr/>
          </p:nvCxnSpPr>
          <p:spPr bwMode="auto">
            <a:xfrm rot="16200000" flipV="1">
              <a:off x="3227902" y="1758154"/>
              <a:ext cx="384050" cy="153"/>
            </a:xfrm>
            <a:prstGeom prst="straightConnector1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122" name="TextBox 121"/>
            <p:cNvSpPr txBox="1"/>
            <p:nvPr/>
          </p:nvSpPr>
          <p:spPr>
            <a:xfrm>
              <a:off x="3035800" y="1216229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Bef>
                  <a:spcPts val="0"/>
                </a:spcBef>
              </a:pPr>
              <a:r>
                <a:rPr lang="en-US" dirty="0" smtClean="0">
                  <a:solidFill>
                    <a:srgbClr val="FF0000"/>
                  </a:solidFill>
                </a:rPr>
                <a:t> No</a:t>
              </a:r>
            </a:p>
          </p:txBody>
        </p:sp>
        <p:grpSp>
          <p:nvGrpSpPr>
            <p:cNvPr id="29" name="Group 55"/>
            <p:cNvGrpSpPr/>
            <p:nvPr/>
          </p:nvGrpSpPr>
          <p:grpSpPr>
            <a:xfrm>
              <a:off x="3784546" y="951726"/>
              <a:ext cx="384049" cy="576074"/>
              <a:chOff x="5186479" y="3160165"/>
              <a:chExt cx="576075" cy="2649945"/>
            </a:xfrm>
          </p:grpSpPr>
          <p:sp>
            <p:nvSpPr>
              <p:cNvPr id="124" name="Double Bracket 123"/>
              <p:cNvSpPr/>
              <p:nvPr/>
            </p:nvSpPr>
            <p:spPr bwMode="auto">
              <a:xfrm>
                <a:off x="5186479" y="3160165"/>
                <a:ext cx="576075" cy="2649945"/>
              </a:xfrm>
              <a:prstGeom prst="bracketPair">
                <a:avLst/>
              </a:prstGeom>
              <a:noFill/>
              <a:ln w="3810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TextBox 124"/>
              <p:cNvSpPr txBox="1"/>
              <p:nvPr/>
            </p:nvSpPr>
            <p:spPr>
              <a:xfrm>
                <a:off x="5255733" y="3264084"/>
                <a:ext cx="426079" cy="24068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spcBef>
                    <a:spcPts val="0"/>
                  </a:spcBef>
                </a:pPr>
                <a:r>
                  <a:rPr lang="en-US" sz="1400" dirty="0" smtClean="0">
                    <a:solidFill>
                      <a:schemeClr val="bg1"/>
                    </a:solidFill>
                  </a:rPr>
                  <a:t>0</a:t>
                </a:r>
              </a:p>
              <a:p>
                <a:pPr>
                  <a:spcBef>
                    <a:spcPts val="0"/>
                  </a:spcBef>
                </a:pPr>
                <a:r>
                  <a:rPr lang="en-US" sz="1400" dirty="0" smtClean="0">
                    <a:solidFill>
                      <a:schemeClr val="bg1"/>
                    </a:solidFill>
                  </a:rPr>
                  <a:t>1</a:t>
                </a: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Parsing a sentence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152485" y="5349250"/>
            <a:ext cx="4993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Bef>
                <a:spcPts val="0"/>
              </a:spcBef>
            </a:pPr>
            <a:r>
              <a:rPr lang="en-US" i="1" dirty="0" smtClean="0">
                <a:solidFill>
                  <a:schemeClr val="bg1"/>
                </a:solidFill>
              </a:rPr>
              <a:t>The            cat            on           the             mat.</a:t>
            </a:r>
          </a:p>
        </p:txBody>
      </p:sp>
      <p:grpSp>
        <p:nvGrpSpPr>
          <p:cNvPr id="3" name="Group 55"/>
          <p:cNvGrpSpPr/>
          <p:nvPr/>
        </p:nvGrpSpPr>
        <p:grpSpPr>
          <a:xfrm>
            <a:off x="2257665" y="4734771"/>
            <a:ext cx="384049" cy="576074"/>
            <a:chOff x="5186479" y="3160165"/>
            <a:chExt cx="576075" cy="2649945"/>
          </a:xfrm>
        </p:grpSpPr>
        <p:sp>
          <p:nvSpPr>
            <p:cNvPr id="10" name="Double Bracket 9"/>
            <p:cNvSpPr/>
            <p:nvPr/>
          </p:nvSpPr>
          <p:spPr bwMode="auto">
            <a:xfrm>
              <a:off x="5186479" y="3160165"/>
              <a:ext cx="576075" cy="2649945"/>
            </a:xfrm>
            <a:prstGeom prst="bracketPair">
              <a:avLst/>
            </a:prstGeom>
            <a:noFill/>
            <a:ln w="381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255733" y="3264084"/>
              <a:ext cx="426079" cy="24068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0"/>
                </a:spcBef>
              </a:pPr>
              <a:r>
                <a:rPr lang="en-US" sz="1400" dirty="0" smtClean="0">
                  <a:solidFill>
                    <a:schemeClr val="bg1"/>
                  </a:solidFill>
                </a:rPr>
                <a:t>9</a:t>
              </a:r>
            </a:p>
            <a:p>
              <a:pPr>
                <a:spcBef>
                  <a:spcPts val="0"/>
                </a:spcBef>
              </a:pPr>
              <a:r>
                <a:rPr lang="en-US" sz="1400" dirty="0" smtClean="0">
                  <a:solidFill>
                    <a:schemeClr val="bg1"/>
                  </a:solidFill>
                </a:rPr>
                <a:t>1</a:t>
              </a:r>
            </a:p>
          </p:txBody>
        </p:sp>
      </p:grpSp>
      <p:grpSp>
        <p:nvGrpSpPr>
          <p:cNvPr id="5" name="Group 55"/>
          <p:cNvGrpSpPr/>
          <p:nvPr/>
        </p:nvGrpSpPr>
        <p:grpSpPr>
          <a:xfrm>
            <a:off x="3343040" y="4773176"/>
            <a:ext cx="384049" cy="576074"/>
            <a:chOff x="5186479" y="3160165"/>
            <a:chExt cx="576075" cy="2649945"/>
          </a:xfrm>
        </p:grpSpPr>
        <p:sp>
          <p:nvSpPr>
            <p:cNvPr id="13" name="Double Bracket 12"/>
            <p:cNvSpPr/>
            <p:nvPr/>
          </p:nvSpPr>
          <p:spPr bwMode="auto">
            <a:xfrm>
              <a:off x="5186479" y="3160165"/>
              <a:ext cx="576075" cy="2649945"/>
            </a:xfrm>
            <a:prstGeom prst="bracketPair">
              <a:avLst/>
            </a:prstGeom>
            <a:noFill/>
            <a:ln w="381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255733" y="3264084"/>
              <a:ext cx="426079" cy="24068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0"/>
                </a:spcBef>
              </a:pPr>
              <a:r>
                <a:rPr lang="en-US" sz="1400" dirty="0" smtClean="0">
                  <a:solidFill>
                    <a:schemeClr val="bg1"/>
                  </a:solidFill>
                </a:rPr>
                <a:t>5</a:t>
              </a:r>
            </a:p>
            <a:p>
              <a:pPr>
                <a:spcBef>
                  <a:spcPts val="0"/>
                </a:spcBef>
              </a:pPr>
              <a:r>
                <a:rPr lang="en-US" sz="1400" dirty="0" smtClean="0">
                  <a:solidFill>
                    <a:schemeClr val="bg1"/>
                  </a:solidFill>
                </a:rPr>
                <a:t>3</a:t>
              </a:r>
            </a:p>
          </p:txBody>
        </p:sp>
      </p:grpSp>
      <p:grpSp>
        <p:nvGrpSpPr>
          <p:cNvPr id="6" name="Group 55"/>
          <p:cNvGrpSpPr/>
          <p:nvPr/>
        </p:nvGrpSpPr>
        <p:grpSpPr>
          <a:xfrm>
            <a:off x="4379975" y="4773175"/>
            <a:ext cx="384049" cy="576074"/>
            <a:chOff x="5186479" y="3160165"/>
            <a:chExt cx="576075" cy="2649945"/>
          </a:xfrm>
        </p:grpSpPr>
        <p:sp>
          <p:nvSpPr>
            <p:cNvPr id="16" name="Double Bracket 15"/>
            <p:cNvSpPr/>
            <p:nvPr/>
          </p:nvSpPr>
          <p:spPr bwMode="auto">
            <a:xfrm>
              <a:off x="5186479" y="3160165"/>
              <a:ext cx="576075" cy="2649945"/>
            </a:xfrm>
            <a:prstGeom prst="bracketPair">
              <a:avLst/>
            </a:prstGeom>
            <a:noFill/>
            <a:ln w="381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255733" y="3264084"/>
              <a:ext cx="426079" cy="24068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0"/>
                </a:spcBef>
              </a:pPr>
              <a:r>
                <a:rPr lang="en-US" sz="1400" dirty="0" smtClean="0">
                  <a:solidFill>
                    <a:schemeClr val="bg1"/>
                  </a:solidFill>
                </a:rPr>
                <a:t>8</a:t>
              </a:r>
            </a:p>
            <a:p>
              <a:pPr>
                <a:spcBef>
                  <a:spcPts val="0"/>
                </a:spcBef>
              </a:pPr>
              <a:r>
                <a:rPr lang="en-US" sz="1400" dirty="0" smtClean="0">
                  <a:solidFill>
                    <a:schemeClr val="bg1"/>
                  </a:solidFill>
                </a:rPr>
                <a:t>5</a:t>
              </a:r>
            </a:p>
          </p:txBody>
        </p:sp>
      </p:grpSp>
      <p:grpSp>
        <p:nvGrpSpPr>
          <p:cNvPr id="7" name="Group 55"/>
          <p:cNvGrpSpPr/>
          <p:nvPr/>
        </p:nvGrpSpPr>
        <p:grpSpPr>
          <a:xfrm>
            <a:off x="5378506" y="4773175"/>
            <a:ext cx="384049" cy="576074"/>
            <a:chOff x="5186479" y="3160165"/>
            <a:chExt cx="576075" cy="2649945"/>
          </a:xfrm>
        </p:grpSpPr>
        <p:sp>
          <p:nvSpPr>
            <p:cNvPr id="19" name="Double Bracket 18"/>
            <p:cNvSpPr/>
            <p:nvPr/>
          </p:nvSpPr>
          <p:spPr bwMode="auto">
            <a:xfrm>
              <a:off x="5186479" y="3160165"/>
              <a:ext cx="576075" cy="2649945"/>
            </a:xfrm>
            <a:prstGeom prst="bracketPair">
              <a:avLst/>
            </a:prstGeom>
            <a:noFill/>
            <a:ln w="381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255733" y="3264084"/>
              <a:ext cx="426079" cy="24068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0"/>
                </a:spcBef>
              </a:pPr>
              <a:r>
                <a:rPr lang="en-US" sz="1400" dirty="0" smtClean="0">
                  <a:solidFill>
                    <a:schemeClr val="bg1"/>
                  </a:solidFill>
                </a:rPr>
                <a:t>9</a:t>
              </a:r>
            </a:p>
            <a:p>
              <a:pPr>
                <a:spcBef>
                  <a:spcPts val="0"/>
                </a:spcBef>
              </a:pPr>
              <a:r>
                <a:rPr lang="en-US" sz="1400" dirty="0" smtClean="0">
                  <a:solidFill>
                    <a:schemeClr val="bg1"/>
                  </a:solidFill>
                </a:rPr>
                <a:t>1</a:t>
              </a:r>
            </a:p>
          </p:txBody>
        </p:sp>
      </p:grpSp>
      <p:grpSp>
        <p:nvGrpSpPr>
          <p:cNvPr id="8" name="Group 55"/>
          <p:cNvGrpSpPr/>
          <p:nvPr/>
        </p:nvGrpSpPr>
        <p:grpSpPr>
          <a:xfrm>
            <a:off x="6530655" y="4773175"/>
            <a:ext cx="384049" cy="576074"/>
            <a:chOff x="5186479" y="3160165"/>
            <a:chExt cx="576075" cy="2649945"/>
          </a:xfrm>
        </p:grpSpPr>
        <p:sp>
          <p:nvSpPr>
            <p:cNvPr id="22" name="Double Bracket 21"/>
            <p:cNvSpPr/>
            <p:nvPr/>
          </p:nvSpPr>
          <p:spPr bwMode="auto">
            <a:xfrm>
              <a:off x="5186479" y="3160165"/>
              <a:ext cx="576075" cy="2649945"/>
            </a:xfrm>
            <a:prstGeom prst="bracketPair">
              <a:avLst/>
            </a:prstGeom>
            <a:noFill/>
            <a:ln w="381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5255733" y="3264084"/>
              <a:ext cx="426079" cy="24068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0"/>
                </a:spcBef>
              </a:pPr>
              <a:r>
                <a:rPr lang="en-US" sz="1400" dirty="0" smtClean="0">
                  <a:solidFill>
                    <a:schemeClr val="bg1"/>
                  </a:solidFill>
                </a:rPr>
                <a:t>4</a:t>
              </a:r>
            </a:p>
            <a:p>
              <a:pPr>
                <a:spcBef>
                  <a:spcPts val="0"/>
                </a:spcBef>
              </a:pPr>
              <a:r>
                <a:rPr lang="en-US" sz="1400" dirty="0" smtClean="0">
                  <a:solidFill>
                    <a:schemeClr val="bg1"/>
                  </a:solidFill>
                </a:rPr>
                <a:t>3</a:t>
              </a:r>
            </a:p>
          </p:txBody>
        </p:sp>
      </p:grpSp>
      <p:grpSp>
        <p:nvGrpSpPr>
          <p:cNvPr id="9" name="Group 88"/>
          <p:cNvGrpSpPr/>
          <p:nvPr/>
        </p:nvGrpSpPr>
        <p:grpSpPr>
          <a:xfrm>
            <a:off x="2445859" y="3083355"/>
            <a:ext cx="1085377" cy="1712412"/>
            <a:chOff x="2445859" y="3083355"/>
            <a:chExt cx="1085377" cy="1712412"/>
          </a:xfrm>
        </p:grpSpPr>
        <p:cxnSp>
          <p:nvCxnSpPr>
            <p:cNvPr id="54" name="Straight Connector 53"/>
            <p:cNvCxnSpPr>
              <a:stCxn id="14" idx="0"/>
              <a:endCxn id="57" idx="4"/>
            </p:cNvCxnSpPr>
            <p:nvPr/>
          </p:nvCxnSpPr>
          <p:spPr bwMode="auto">
            <a:xfrm rot="16200000" flipV="1">
              <a:off x="2801761" y="4066293"/>
              <a:ext cx="1059527" cy="399422"/>
            </a:xfrm>
            <a:prstGeom prst="line">
              <a:avLst/>
            </a:prstGeom>
            <a:noFill/>
            <a:ln w="381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6" name="Straight Connector 55"/>
            <p:cNvCxnSpPr>
              <a:stCxn id="11" idx="0"/>
              <a:endCxn id="57" idx="4"/>
            </p:cNvCxnSpPr>
            <p:nvPr/>
          </p:nvCxnSpPr>
          <p:spPr bwMode="auto">
            <a:xfrm rot="5400000" flipH="1" flipV="1">
              <a:off x="2278275" y="3903825"/>
              <a:ext cx="1021122" cy="685953"/>
            </a:xfrm>
            <a:prstGeom prst="line">
              <a:avLst/>
            </a:prstGeom>
            <a:noFill/>
            <a:ln w="381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57" name="Oval 56"/>
            <p:cNvSpPr/>
            <p:nvPr/>
          </p:nvSpPr>
          <p:spPr bwMode="auto">
            <a:xfrm>
              <a:off x="2805370" y="3083355"/>
              <a:ext cx="652885" cy="652885"/>
            </a:xfrm>
            <a:prstGeom prst="ellipse">
              <a:avLst/>
            </a:prstGeom>
            <a:noFill/>
            <a:ln w="38100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487" tIns="44450" rIns="90487" bIns="4445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Helvetica" pitchFamily="34" charset="0"/>
              </a:endParaRPr>
            </a:p>
          </p:txBody>
        </p:sp>
      </p:grpSp>
      <p:grpSp>
        <p:nvGrpSpPr>
          <p:cNvPr id="12" name="Group 89"/>
          <p:cNvGrpSpPr/>
          <p:nvPr/>
        </p:nvGrpSpPr>
        <p:grpSpPr>
          <a:xfrm>
            <a:off x="5566700" y="3467405"/>
            <a:ext cx="1152150" cy="1328362"/>
            <a:chOff x="5566700" y="3467405"/>
            <a:chExt cx="1152150" cy="1328362"/>
          </a:xfrm>
        </p:grpSpPr>
        <p:cxnSp>
          <p:nvCxnSpPr>
            <p:cNvPr id="31" name="Straight Connector 30"/>
            <p:cNvCxnSpPr>
              <a:stCxn id="20" idx="0"/>
              <a:endCxn id="41" idx="4"/>
            </p:cNvCxnSpPr>
            <p:nvPr/>
          </p:nvCxnSpPr>
          <p:spPr bwMode="auto">
            <a:xfrm rot="5400000" flipH="1" flipV="1">
              <a:off x="5566921" y="4120070"/>
              <a:ext cx="675476" cy="675917"/>
            </a:xfrm>
            <a:prstGeom prst="line">
              <a:avLst/>
            </a:prstGeom>
            <a:noFill/>
            <a:ln w="381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2" name="Straight Connector 31"/>
            <p:cNvCxnSpPr>
              <a:stCxn id="23" idx="0"/>
              <a:endCxn id="41" idx="4"/>
            </p:cNvCxnSpPr>
            <p:nvPr/>
          </p:nvCxnSpPr>
          <p:spPr bwMode="auto">
            <a:xfrm rot="16200000" flipV="1">
              <a:off x="6142996" y="4219912"/>
              <a:ext cx="675476" cy="476232"/>
            </a:xfrm>
            <a:prstGeom prst="line">
              <a:avLst/>
            </a:prstGeom>
            <a:noFill/>
            <a:ln w="381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1" name="Oval 40"/>
            <p:cNvSpPr/>
            <p:nvPr/>
          </p:nvSpPr>
          <p:spPr bwMode="auto">
            <a:xfrm>
              <a:off x="5916175" y="3467405"/>
              <a:ext cx="652885" cy="652885"/>
            </a:xfrm>
            <a:prstGeom prst="ellipse">
              <a:avLst/>
            </a:prstGeom>
            <a:noFill/>
            <a:ln w="38100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487" tIns="44450" rIns="90487" bIns="4445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Helvetica" pitchFamily="34" charset="0"/>
              </a:endParaRPr>
            </a:p>
          </p:txBody>
        </p:sp>
      </p:grpSp>
      <p:grpSp>
        <p:nvGrpSpPr>
          <p:cNvPr id="15" name="Group 55"/>
          <p:cNvGrpSpPr/>
          <p:nvPr/>
        </p:nvGrpSpPr>
        <p:grpSpPr>
          <a:xfrm>
            <a:off x="2920585" y="3121760"/>
            <a:ext cx="384049" cy="576074"/>
            <a:chOff x="5186479" y="3160165"/>
            <a:chExt cx="576075" cy="2649945"/>
          </a:xfrm>
        </p:grpSpPr>
        <p:sp>
          <p:nvSpPr>
            <p:cNvPr id="42" name="Double Bracket 41"/>
            <p:cNvSpPr/>
            <p:nvPr/>
          </p:nvSpPr>
          <p:spPr bwMode="auto">
            <a:xfrm>
              <a:off x="5186479" y="3160165"/>
              <a:ext cx="576075" cy="2649945"/>
            </a:xfrm>
            <a:prstGeom prst="bracketPair">
              <a:avLst/>
            </a:prstGeom>
            <a:noFill/>
            <a:ln w="381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5255733" y="3264084"/>
              <a:ext cx="426079" cy="24068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0"/>
                </a:spcBef>
              </a:pPr>
              <a:r>
                <a:rPr lang="en-US" sz="1400" dirty="0" smtClean="0">
                  <a:solidFill>
                    <a:schemeClr val="bg1"/>
                  </a:solidFill>
                </a:rPr>
                <a:t>5</a:t>
              </a:r>
            </a:p>
            <a:p>
              <a:pPr>
                <a:spcBef>
                  <a:spcPts val="0"/>
                </a:spcBef>
              </a:pPr>
              <a:r>
                <a:rPr lang="en-US" sz="1400" dirty="0" smtClean="0">
                  <a:solidFill>
                    <a:schemeClr val="bg1"/>
                  </a:solidFill>
                </a:rPr>
                <a:t>2</a:t>
              </a:r>
            </a:p>
          </p:txBody>
        </p:sp>
      </p:grpSp>
      <p:grpSp>
        <p:nvGrpSpPr>
          <p:cNvPr id="18" name="Group 55"/>
          <p:cNvGrpSpPr/>
          <p:nvPr/>
        </p:nvGrpSpPr>
        <p:grpSpPr>
          <a:xfrm>
            <a:off x="6031390" y="3505810"/>
            <a:ext cx="384049" cy="576074"/>
            <a:chOff x="5186479" y="3160165"/>
            <a:chExt cx="576075" cy="2649945"/>
          </a:xfrm>
        </p:grpSpPr>
        <p:sp>
          <p:nvSpPr>
            <p:cNvPr id="45" name="Double Bracket 44"/>
            <p:cNvSpPr/>
            <p:nvPr/>
          </p:nvSpPr>
          <p:spPr bwMode="auto">
            <a:xfrm>
              <a:off x="5186479" y="3160165"/>
              <a:ext cx="576075" cy="2649945"/>
            </a:xfrm>
            <a:prstGeom prst="bracketPair">
              <a:avLst/>
            </a:prstGeom>
            <a:noFill/>
            <a:ln w="381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5255733" y="3264084"/>
              <a:ext cx="426079" cy="24068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0"/>
                </a:spcBef>
              </a:pPr>
              <a:r>
                <a:rPr lang="en-US" sz="1400" dirty="0" smtClean="0">
                  <a:solidFill>
                    <a:schemeClr val="bg1"/>
                  </a:solidFill>
                </a:rPr>
                <a:t>3</a:t>
              </a:r>
            </a:p>
            <a:p>
              <a:pPr>
                <a:spcBef>
                  <a:spcPts val="0"/>
                </a:spcBef>
              </a:pPr>
              <a:r>
                <a:rPr lang="en-US" sz="1400" dirty="0" smtClean="0">
                  <a:solidFill>
                    <a:schemeClr val="bg1"/>
                  </a:solidFill>
                </a:rPr>
                <a:t>3</a:t>
              </a:r>
            </a:p>
          </p:txBody>
        </p:sp>
      </p:grpSp>
      <p:sp>
        <p:nvSpPr>
          <p:cNvPr id="55" name="TextBox 54"/>
          <p:cNvSpPr txBox="1"/>
          <p:nvPr/>
        </p:nvSpPr>
        <p:spPr>
          <a:xfrm>
            <a:off x="6636115" y="6477713"/>
            <a:ext cx="2621295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pPr algn="l">
              <a:spcBef>
                <a:spcPts val="0"/>
              </a:spcBef>
            </a:pPr>
            <a:r>
              <a:rPr lang="en-US" dirty="0" smtClean="0">
                <a:solidFill>
                  <a:schemeClr val="bg1"/>
                </a:solidFill>
              </a:rPr>
              <a:t>[Socher, Manning &amp; Ng]</a:t>
            </a:r>
          </a:p>
        </p:txBody>
      </p:sp>
      <p:grpSp>
        <p:nvGrpSpPr>
          <p:cNvPr id="21" name="Group 112"/>
          <p:cNvGrpSpPr/>
          <p:nvPr/>
        </p:nvGrpSpPr>
        <p:grpSpPr>
          <a:xfrm>
            <a:off x="4568171" y="990131"/>
            <a:ext cx="1674447" cy="3805635"/>
            <a:chOff x="4568171" y="990131"/>
            <a:chExt cx="1674447" cy="3805635"/>
          </a:xfrm>
        </p:grpSpPr>
        <p:cxnSp>
          <p:nvCxnSpPr>
            <p:cNvPr id="73" name="Straight Arrow Connector 72"/>
            <p:cNvCxnSpPr>
              <a:stCxn id="17" idx="0"/>
              <a:endCxn id="75" idx="2"/>
            </p:cNvCxnSpPr>
            <p:nvPr/>
          </p:nvCxnSpPr>
          <p:spPr bwMode="auto">
            <a:xfrm rot="5400000" flipH="1" flipV="1">
              <a:off x="3867500" y="3323166"/>
              <a:ext cx="2173271" cy="771930"/>
            </a:xfrm>
            <a:prstGeom prst="straightConnector1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74" name="Straight Arrow Connector 73"/>
            <p:cNvCxnSpPr>
              <a:stCxn id="41" idx="0"/>
              <a:endCxn id="75" idx="2"/>
            </p:cNvCxnSpPr>
            <p:nvPr/>
          </p:nvCxnSpPr>
          <p:spPr bwMode="auto">
            <a:xfrm rot="16200000" flipV="1">
              <a:off x="5368904" y="2593691"/>
              <a:ext cx="844910" cy="902518"/>
            </a:xfrm>
            <a:prstGeom prst="straightConnector1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75" name="Rounded Rectangle 74"/>
            <p:cNvSpPr/>
            <p:nvPr/>
          </p:nvSpPr>
          <p:spPr bwMode="auto">
            <a:xfrm>
              <a:off x="4879240" y="2046420"/>
              <a:ext cx="921720" cy="576075"/>
            </a:xfrm>
            <a:prstGeom prst="roundRect">
              <a:avLst/>
            </a:prstGeom>
            <a:solidFill>
              <a:srgbClr val="002060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487" tIns="44450" rIns="90487" bIns="4445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Helvetica" pitchFamily="34" charset="0"/>
                </a:rPr>
                <a:t>Neural </a:t>
              </a:r>
            </a:p>
            <a:p>
              <a:pPr marL="0" marR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Helvetica" pitchFamily="34" charset="0"/>
                </a:rPr>
                <a:t>Network</a:t>
              </a:r>
            </a:p>
          </p:txBody>
        </p:sp>
        <p:cxnSp>
          <p:nvCxnSpPr>
            <p:cNvPr id="76" name="Straight Arrow Connector 75"/>
            <p:cNvCxnSpPr/>
            <p:nvPr/>
          </p:nvCxnSpPr>
          <p:spPr bwMode="auto">
            <a:xfrm rot="16200000" flipV="1">
              <a:off x="5436190" y="1834964"/>
              <a:ext cx="384050" cy="153"/>
            </a:xfrm>
            <a:prstGeom prst="straightConnector1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77" name="Oval 76"/>
            <p:cNvSpPr/>
            <p:nvPr/>
          </p:nvSpPr>
          <p:spPr bwMode="auto">
            <a:xfrm>
              <a:off x="5301695" y="990131"/>
              <a:ext cx="652885" cy="652885"/>
            </a:xfrm>
            <a:prstGeom prst="ellipse">
              <a:avLst/>
            </a:prstGeom>
            <a:noFill/>
            <a:ln w="38100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487" tIns="44450" rIns="90487" bIns="4445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Helvetica" pitchFamily="34" charset="0"/>
              </a:endParaRPr>
            </a:p>
          </p:txBody>
        </p:sp>
        <p:cxnSp>
          <p:nvCxnSpPr>
            <p:cNvPr id="78" name="Straight Arrow Connector 77"/>
            <p:cNvCxnSpPr/>
            <p:nvPr/>
          </p:nvCxnSpPr>
          <p:spPr bwMode="auto">
            <a:xfrm rot="16200000" flipV="1">
              <a:off x="4879317" y="1834964"/>
              <a:ext cx="384050" cy="153"/>
            </a:xfrm>
            <a:prstGeom prst="straightConnector1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79" name="TextBox 78"/>
            <p:cNvSpPr txBox="1"/>
            <p:nvPr/>
          </p:nvSpPr>
          <p:spPr>
            <a:xfrm>
              <a:off x="4687215" y="1293039"/>
              <a:ext cx="6210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Bef>
                  <a:spcPts val="0"/>
                </a:spcBef>
              </a:pPr>
              <a:r>
                <a:rPr lang="en-US" dirty="0" smtClean="0">
                  <a:solidFill>
                    <a:srgbClr val="FF0000"/>
                  </a:solidFill>
                </a:rPr>
                <a:t> </a:t>
              </a:r>
              <a:r>
                <a:rPr lang="en-US" dirty="0" smtClean="0">
                  <a:solidFill>
                    <a:srgbClr val="00B050"/>
                  </a:solidFill>
                </a:rPr>
                <a:t>Yes</a:t>
              </a:r>
            </a:p>
          </p:txBody>
        </p:sp>
        <p:grpSp>
          <p:nvGrpSpPr>
            <p:cNvPr id="24" name="Group 55"/>
            <p:cNvGrpSpPr/>
            <p:nvPr/>
          </p:nvGrpSpPr>
          <p:grpSpPr>
            <a:xfrm>
              <a:off x="5435961" y="1028536"/>
              <a:ext cx="384049" cy="576074"/>
              <a:chOff x="5186479" y="3160165"/>
              <a:chExt cx="576075" cy="2649945"/>
            </a:xfrm>
          </p:grpSpPr>
          <p:sp>
            <p:nvSpPr>
              <p:cNvPr id="89" name="Double Bracket 88"/>
              <p:cNvSpPr/>
              <p:nvPr/>
            </p:nvSpPr>
            <p:spPr bwMode="auto">
              <a:xfrm>
                <a:off x="5186479" y="3160165"/>
                <a:ext cx="576075" cy="2649945"/>
              </a:xfrm>
              <a:prstGeom prst="bracketPair">
                <a:avLst/>
              </a:prstGeom>
              <a:noFill/>
              <a:ln w="3810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TextBox 89"/>
              <p:cNvSpPr txBox="1"/>
              <p:nvPr/>
            </p:nvSpPr>
            <p:spPr>
              <a:xfrm>
                <a:off x="5255733" y="3264084"/>
                <a:ext cx="426079" cy="24068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spcBef>
                    <a:spcPts val="0"/>
                  </a:spcBef>
                </a:pPr>
                <a:r>
                  <a:rPr lang="en-US" sz="1400" dirty="0" smtClean="0">
                    <a:solidFill>
                      <a:schemeClr val="bg1"/>
                    </a:solidFill>
                  </a:rPr>
                  <a:t>8</a:t>
                </a:r>
              </a:p>
              <a:p>
                <a:pPr>
                  <a:spcBef>
                    <a:spcPts val="0"/>
                  </a:spcBef>
                </a:pPr>
                <a:r>
                  <a:rPr lang="en-US" sz="1400" dirty="0" smtClean="0">
                    <a:solidFill>
                      <a:schemeClr val="bg1"/>
                    </a:solidFill>
                  </a:rPr>
                  <a:t>3</a:t>
                </a:r>
              </a:p>
            </p:txBody>
          </p:sp>
        </p:grpSp>
      </p:grpSp>
      <p:grpSp>
        <p:nvGrpSpPr>
          <p:cNvPr id="25" name="Group 113"/>
          <p:cNvGrpSpPr/>
          <p:nvPr/>
        </p:nvGrpSpPr>
        <p:grpSpPr>
          <a:xfrm>
            <a:off x="3035800" y="913321"/>
            <a:ext cx="1532371" cy="3882445"/>
            <a:chOff x="3035800" y="913321"/>
            <a:chExt cx="1532371" cy="3882445"/>
          </a:xfrm>
        </p:grpSpPr>
        <p:cxnSp>
          <p:nvCxnSpPr>
            <p:cNvPr id="98" name="Straight Arrow Connector 97"/>
            <p:cNvCxnSpPr>
              <a:stCxn id="57" idx="0"/>
              <a:endCxn id="100" idx="2"/>
            </p:cNvCxnSpPr>
            <p:nvPr/>
          </p:nvCxnSpPr>
          <p:spPr bwMode="auto">
            <a:xfrm rot="5400000" flipH="1" flipV="1">
              <a:off x="3141414" y="2536084"/>
              <a:ext cx="537670" cy="556872"/>
            </a:xfrm>
            <a:prstGeom prst="straightConnector1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99" name="Straight Arrow Connector 98"/>
            <p:cNvCxnSpPr>
              <a:stCxn id="17" idx="0"/>
              <a:endCxn id="100" idx="2"/>
            </p:cNvCxnSpPr>
            <p:nvPr/>
          </p:nvCxnSpPr>
          <p:spPr bwMode="auto">
            <a:xfrm rot="16200000" flipV="1">
              <a:off x="3003388" y="3230983"/>
              <a:ext cx="2250081" cy="879485"/>
            </a:xfrm>
            <a:prstGeom prst="straightConnector1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100" name="Rounded Rectangle 99"/>
            <p:cNvSpPr/>
            <p:nvPr/>
          </p:nvSpPr>
          <p:spPr bwMode="auto">
            <a:xfrm>
              <a:off x="3227825" y="1969610"/>
              <a:ext cx="921720" cy="576075"/>
            </a:xfrm>
            <a:prstGeom prst="roundRect">
              <a:avLst/>
            </a:prstGeom>
            <a:solidFill>
              <a:srgbClr val="002060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487" tIns="44450" rIns="90487" bIns="4445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Helvetica" pitchFamily="34" charset="0"/>
                </a:rPr>
                <a:t>Neural </a:t>
              </a:r>
            </a:p>
            <a:p>
              <a:pPr marL="0" marR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Helvetica" pitchFamily="34" charset="0"/>
                </a:rPr>
                <a:t>Network</a:t>
              </a:r>
            </a:p>
          </p:txBody>
        </p:sp>
        <p:cxnSp>
          <p:nvCxnSpPr>
            <p:cNvPr id="101" name="Straight Arrow Connector 100"/>
            <p:cNvCxnSpPr/>
            <p:nvPr/>
          </p:nvCxnSpPr>
          <p:spPr bwMode="auto">
            <a:xfrm rot="16200000" flipV="1">
              <a:off x="3784775" y="1758154"/>
              <a:ext cx="384050" cy="153"/>
            </a:xfrm>
            <a:prstGeom prst="straightConnector1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102" name="Oval 101"/>
            <p:cNvSpPr/>
            <p:nvPr/>
          </p:nvSpPr>
          <p:spPr bwMode="auto">
            <a:xfrm>
              <a:off x="3650280" y="913321"/>
              <a:ext cx="652885" cy="652885"/>
            </a:xfrm>
            <a:prstGeom prst="ellipse">
              <a:avLst/>
            </a:prstGeom>
            <a:noFill/>
            <a:ln w="38100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487" tIns="44450" rIns="90487" bIns="4445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Helvetica" pitchFamily="34" charset="0"/>
              </a:endParaRPr>
            </a:p>
          </p:txBody>
        </p:sp>
        <p:cxnSp>
          <p:nvCxnSpPr>
            <p:cNvPr id="103" name="Straight Arrow Connector 102"/>
            <p:cNvCxnSpPr/>
            <p:nvPr/>
          </p:nvCxnSpPr>
          <p:spPr bwMode="auto">
            <a:xfrm rot="16200000" flipV="1">
              <a:off x="3227902" y="1758154"/>
              <a:ext cx="384050" cy="153"/>
            </a:xfrm>
            <a:prstGeom prst="straightConnector1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104" name="TextBox 103"/>
            <p:cNvSpPr txBox="1"/>
            <p:nvPr/>
          </p:nvSpPr>
          <p:spPr>
            <a:xfrm>
              <a:off x="3035800" y="1216229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Bef>
                  <a:spcPts val="0"/>
                </a:spcBef>
              </a:pPr>
              <a:r>
                <a:rPr lang="en-US" dirty="0" smtClean="0">
                  <a:solidFill>
                    <a:srgbClr val="FF0000"/>
                  </a:solidFill>
                </a:rPr>
                <a:t> No</a:t>
              </a:r>
            </a:p>
          </p:txBody>
        </p:sp>
        <p:grpSp>
          <p:nvGrpSpPr>
            <p:cNvPr id="26" name="Group 55"/>
            <p:cNvGrpSpPr/>
            <p:nvPr/>
          </p:nvGrpSpPr>
          <p:grpSpPr>
            <a:xfrm>
              <a:off x="3784546" y="951726"/>
              <a:ext cx="384049" cy="576074"/>
              <a:chOff x="5186479" y="3160165"/>
              <a:chExt cx="576075" cy="2649945"/>
            </a:xfrm>
          </p:grpSpPr>
          <p:sp>
            <p:nvSpPr>
              <p:cNvPr id="106" name="Double Bracket 105"/>
              <p:cNvSpPr/>
              <p:nvPr/>
            </p:nvSpPr>
            <p:spPr bwMode="auto">
              <a:xfrm>
                <a:off x="5186479" y="3160165"/>
                <a:ext cx="576075" cy="2649945"/>
              </a:xfrm>
              <a:prstGeom prst="bracketPair">
                <a:avLst/>
              </a:prstGeom>
              <a:noFill/>
              <a:ln w="3810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TextBox 106"/>
              <p:cNvSpPr txBox="1"/>
              <p:nvPr/>
            </p:nvSpPr>
            <p:spPr>
              <a:xfrm>
                <a:off x="5255733" y="3264084"/>
                <a:ext cx="426079" cy="24068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spcBef>
                    <a:spcPts val="0"/>
                  </a:spcBef>
                </a:pPr>
                <a:r>
                  <a:rPr lang="en-US" sz="1400" dirty="0" smtClean="0">
                    <a:solidFill>
                      <a:schemeClr val="bg1"/>
                    </a:solidFill>
                  </a:rPr>
                  <a:t>0</a:t>
                </a:r>
              </a:p>
              <a:p>
                <a:pPr>
                  <a:spcBef>
                    <a:spcPts val="0"/>
                  </a:spcBef>
                </a:pPr>
                <a:r>
                  <a:rPr lang="en-US" sz="1400" dirty="0" smtClean="0">
                    <a:solidFill>
                      <a:schemeClr val="bg1"/>
                    </a:solidFill>
                  </a:rPr>
                  <a:t>1</a:t>
                </a:r>
              </a:p>
            </p:txBody>
          </p:sp>
        </p:grp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Computer vision features</a:t>
            </a:r>
            <a:endParaRPr lang="en-US" dirty="0"/>
          </a:p>
        </p:txBody>
      </p:sp>
      <p:grpSp>
        <p:nvGrpSpPr>
          <p:cNvPr id="3" name="Group 10"/>
          <p:cNvGrpSpPr/>
          <p:nvPr/>
        </p:nvGrpSpPr>
        <p:grpSpPr>
          <a:xfrm>
            <a:off x="317318" y="830536"/>
            <a:ext cx="4456696" cy="1224539"/>
            <a:chOff x="306685" y="1053819"/>
            <a:chExt cx="4456696" cy="1224539"/>
          </a:xfrm>
        </p:grpSpPr>
        <p:pic>
          <p:nvPicPr>
            <p:cNvPr id="3069954" name="Picture 2" descr="C:\Users\ang\Desktop\features\SIFTinterestPointLocalization.jp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036256" y="1053819"/>
              <a:ext cx="1727125" cy="1222765"/>
            </a:xfrm>
            <a:prstGeom prst="rect">
              <a:avLst/>
            </a:prstGeom>
            <a:noFill/>
          </p:spPr>
        </p:pic>
        <p:pic>
          <p:nvPicPr>
            <p:cNvPr id="3069955" name="Picture 3" descr="C:\Users\ang\Desktop\features\SIFTdescriptors.jp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06685" y="1054248"/>
              <a:ext cx="2734227" cy="1224110"/>
            </a:xfrm>
            <a:prstGeom prst="rect">
              <a:avLst/>
            </a:prstGeom>
            <a:noFill/>
          </p:spPr>
        </p:pic>
      </p:grpSp>
      <p:pic>
        <p:nvPicPr>
          <p:cNvPr id="3069956" name="Picture 4" descr="C:\Users\ang\Desktop\features\SPINfeatures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494595" y="807357"/>
            <a:ext cx="3202837" cy="1323140"/>
          </a:xfrm>
          <a:prstGeom prst="rect">
            <a:avLst/>
          </a:prstGeom>
          <a:noFill/>
        </p:spPr>
      </p:pic>
      <p:pic>
        <p:nvPicPr>
          <p:cNvPr id="3069957" name="Picture 5" descr="C:\Users\ang\Desktop\features\RIFTfeatures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532255" y="2684583"/>
            <a:ext cx="3197076" cy="1618273"/>
          </a:xfrm>
          <a:prstGeom prst="rect">
            <a:avLst/>
          </a:prstGeom>
          <a:noFill/>
        </p:spPr>
      </p:pic>
      <p:pic>
        <p:nvPicPr>
          <p:cNvPr id="3069958" name="Picture 6" descr="C:\Users\ang\Desktop\features\HOGdescriptors2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11431" y="2668126"/>
            <a:ext cx="4743341" cy="1610555"/>
          </a:xfrm>
          <a:prstGeom prst="rect">
            <a:avLst/>
          </a:prstGeom>
          <a:noFill/>
        </p:spPr>
      </p:pic>
      <p:pic>
        <p:nvPicPr>
          <p:cNvPr id="3069959" name="Picture 7" descr="C:\Users\ang\Desktop\features\GLOHdescriptor.jp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005278" y="5041111"/>
            <a:ext cx="3681524" cy="1104501"/>
          </a:xfrm>
          <a:prstGeom prst="rect">
            <a:avLst/>
          </a:prstGeom>
          <a:noFill/>
        </p:spPr>
      </p:pic>
      <p:pic>
        <p:nvPicPr>
          <p:cNvPr id="3069961" name="Picture 9" descr="C:\Users\ang\Desktop\features\TextonsSchmidSet.jp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408912" y="5084646"/>
            <a:ext cx="1887722" cy="562566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2030818" y="2115880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eaLnBrk="0" hangingPunct="0">
              <a:spcBef>
                <a:spcPct val="0"/>
              </a:spcBef>
            </a:pPr>
            <a:r>
              <a:rPr lang="en-US" dirty="0" smtClean="0">
                <a:solidFill>
                  <a:srgbClr val="FFFFFF"/>
                </a:solidFill>
              </a:rPr>
              <a:t>SIFT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733952" y="2161954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eaLnBrk="0" hangingPunct="0">
              <a:spcBef>
                <a:spcPct val="0"/>
              </a:spcBef>
            </a:pPr>
            <a:r>
              <a:rPr lang="en-US" dirty="0" smtClean="0">
                <a:solidFill>
                  <a:srgbClr val="FFFFFF"/>
                </a:solidFill>
              </a:rPr>
              <a:t>Spin image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165496" y="4355800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eaLnBrk="0" hangingPunct="0">
              <a:spcBef>
                <a:spcPct val="0"/>
              </a:spcBef>
            </a:pPr>
            <a:r>
              <a:rPr lang="en-US" dirty="0" err="1" smtClean="0">
                <a:solidFill>
                  <a:srgbClr val="FFFFFF"/>
                </a:solidFill>
              </a:rPr>
              <a:t>HoG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932426" y="4359345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eaLnBrk="0" hangingPunct="0">
              <a:spcBef>
                <a:spcPct val="0"/>
              </a:spcBef>
            </a:pPr>
            <a:r>
              <a:rPr lang="en-US" dirty="0" smtClean="0">
                <a:solidFill>
                  <a:srgbClr val="FFFFFF"/>
                </a:solidFill>
              </a:rPr>
              <a:t>RIFT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3069962" name="Picture 10" descr="C:\Users\ang\Desktop\features\TextonsLeungMalikSet.jpg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2295304" y="5082357"/>
            <a:ext cx="1679150" cy="587154"/>
          </a:xfrm>
          <a:prstGeom prst="rect">
            <a:avLst/>
          </a:prstGeom>
          <a:noFill/>
        </p:spPr>
      </p:pic>
      <p:pic>
        <p:nvPicPr>
          <p:cNvPr id="3069963" name="Picture 11" descr="C:\Users\ang\Desktop\features\TextonsMR8set.jpg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1462649" y="5635251"/>
            <a:ext cx="1691767" cy="583464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1913858" y="6286641"/>
            <a:ext cx="979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eaLnBrk="0" hangingPunct="0">
              <a:spcBef>
                <a:spcPct val="0"/>
              </a:spcBef>
            </a:pPr>
            <a:r>
              <a:rPr lang="en-US" dirty="0" err="1" smtClean="0">
                <a:solidFill>
                  <a:srgbClr val="FFFFFF"/>
                </a:solidFill>
              </a:rPr>
              <a:t>Textons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531933" y="6226393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eaLnBrk="0" hangingPunct="0">
              <a:spcBef>
                <a:spcPct val="0"/>
              </a:spcBef>
            </a:pPr>
            <a:r>
              <a:rPr lang="en-US" dirty="0" smtClean="0">
                <a:solidFill>
                  <a:srgbClr val="FFFFFF"/>
                </a:solidFill>
              </a:rPr>
              <a:t>GLOH</a:t>
            </a:r>
            <a:endParaRPr lang="en-US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extBox 66"/>
          <p:cNvSpPr txBox="1"/>
          <p:nvPr/>
        </p:nvSpPr>
        <p:spPr>
          <a:xfrm>
            <a:off x="2152485" y="5349250"/>
            <a:ext cx="4993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Bef>
                <a:spcPts val="0"/>
              </a:spcBef>
            </a:pPr>
            <a:r>
              <a:rPr lang="en-US" i="1" dirty="0" smtClean="0"/>
              <a:t>The            cat            </a:t>
            </a:r>
            <a:r>
              <a:rPr lang="en-US" i="1" dirty="0" smtClean="0">
                <a:solidFill>
                  <a:schemeClr val="bg1"/>
                </a:solidFill>
              </a:rPr>
              <a:t>on           the             mat.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Parsing a sentence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53955" y="5349250"/>
            <a:ext cx="2672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Bef>
                <a:spcPts val="0"/>
              </a:spcBef>
            </a:pPr>
            <a:r>
              <a:rPr lang="en-US" i="1" dirty="0" smtClean="0">
                <a:solidFill>
                  <a:schemeClr val="bg1"/>
                </a:solidFill>
              </a:rPr>
              <a:t>The            cat           sat</a:t>
            </a:r>
          </a:p>
        </p:txBody>
      </p:sp>
      <p:grpSp>
        <p:nvGrpSpPr>
          <p:cNvPr id="3" name="Group 55"/>
          <p:cNvGrpSpPr/>
          <p:nvPr/>
        </p:nvGrpSpPr>
        <p:grpSpPr>
          <a:xfrm>
            <a:off x="1297541" y="4734771"/>
            <a:ext cx="384049" cy="576074"/>
            <a:chOff x="5186479" y="3160165"/>
            <a:chExt cx="576075" cy="2649945"/>
          </a:xfrm>
        </p:grpSpPr>
        <p:sp>
          <p:nvSpPr>
            <p:cNvPr id="10" name="Double Bracket 9"/>
            <p:cNvSpPr/>
            <p:nvPr/>
          </p:nvSpPr>
          <p:spPr bwMode="auto">
            <a:xfrm>
              <a:off x="5186479" y="3160165"/>
              <a:ext cx="576075" cy="2649945"/>
            </a:xfrm>
            <a:prstGeom prst="bracketPair">
              <a:avLst/>
            </a:prstGeom>
            <a:noFill/>
            <a:ln w="381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255733" y="3264084"/>
              <a:ext cx="426079" cy="24068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0"/>
                </a:spcBef>
              </a:pPr>
              <a:r>
                <a:rPr lang="en-US" sz="1400" dirty="0" smtClean="0">
                  <a:solidFill>
                    <a:schemeClr val="bg1"/>
                  </a:solidFill>
                </a:rPr>
                <a:t>9</a:t>
              </a:r>
            </a:p>
            <a:p>
              <a:pPr>
                <a:spcBef>
                  <a:spcPts val="0"/>
                </a:spcBef>
              </a:pPr>
              <a:r>
                <a:rPr lang="en-US" sz="1400" dirty="0" smtClean="0">
                  <a:solidFill>
                    <a:schemeClr val="bg1"/>
                  </a:solidFill>
                </a:rPr>
                <a:t>1</a:t>
              </a:r>
            </a:p>
          </p:txBody>
        </p:sp>
      </p:grpSp>
      <p:grpSp>
        <p:nvGrpSpPr>
          <p:cNvPr id="5" name="Group 55"/>
          <p:cNvGrpSpPr/>
          <p:nvPr/>
        </p:nvGrpSpPr>
        <p:grpSpPr>
          <a:xfrm>
            <a:off x="2382916" y="4773176"/>
            <a:ext cx="384049" cy="576074"/>
            <a:chOff x="5186479" y="3160165"/>
            <a:chExt cx="576075" cy="2649945"/>
          </a:xfrm>
        </p:grpSpPr>
        <p:sp>
          <p:nvSpPr>
            <p:cNvPr id="13" name="Double Bracket 12"/>
            <p:cNvSpPr/>
            <p:nvPr/>
          </p:nvSpPr>
          <p:spPr bwMode="auto">
            <a:xfrm>
              <a:off x="5186479" y="3160165"/>
              <a:ext cx="576075" cy="2649945"/>
            </a:xfrm>
            <a:prstGeom prst="bracketPair">
              <a:avLst/>
            </a:prstGeom>
            <a:noFill/>
            <a:ln w="381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255733" y="3264084"/>
              <a:ext cx="426079" cy="24068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0"/>
                </a:spcBef>
              </a:pPr>
              <a:r>
                <a:rPr lang="en-US" sz="1400" dirty="0" smtClean="0">
                  <a:solidFill>
                    <a:schemeClr val="bg1"/>
                  </a:solidFill>
                </a:rPr>
                <a:t>5</a:t>
              </a:r>
            </a:p>
            <a:p>
              <a:pPr>
                <a:spcBef>
                  <a:spcPts val="0"/>
                </a:spcBef>
              </a:pPr>
              <a:r>
                <a:rPr lang="en-US" sz="1400" dirty="0" smtClean="0">
                  <a:solidFill>
                    <a:schemeClr val="bg1"/>
                  </a:solidFill>
                </a:rPr>
                <a:t>3</a:t>
              </a:r>
            </a:p>
          </p:txBody>
        </p:sp>
      </p:grpSp>
      <p:grpSp>
        <p:nvGrpSpPr>
          <p:cNvPr id="6" name="Group 55"/>
          <p:cNvGrpSpPr/>
          <p:nvPr/>
        </p:nvGrpSpPr>
        <p:grpSpPr>
          <a:xfrm>
            <a:off x="4379975" y="4773175"/>
            <a:ext cx="384049" cy="576074"/>
            <a:chOff x="5186479" y="3160165"/>
            <a:chExt cx="576075" cy="2649945"/>
          </a:xfrm>
        </p:grpSpPr>
        <p:sp>
          <p:nvSpPr>
            <p:cNvPr id="16" name="Double Bracket 15"/>
            <p:cNvSpPr/>
            <p:nvPr/>
          </p:nvSpPr>
          <p:spPr bwMode="auto">
            <a:xfrm>
              <a:off x="5186479" y="3160165"/>
              <a:ext cx="576075" cy="2649945"/>
            </a:xfrm>
            <a:prstGeom prst="bracketPair">
              <a:avLst/>
            </a:prstGeom>
            <a:noFill/>
            <a:ln w="381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255733" y="3264084"/>
              <a:ext cx="426079" cy="24068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0"/>
                </a:spcBef>
              </a:pPr>
              <a:r>
                <a:rPr lang="en-US" sz="1400" dirty="0" smtClean="0">
                  <a:solidFill>
                    <a:schemeClr val="bg1"/>
                  </a:solidFill>
                </a:rPr>
                <a:t>8</a:t>
              </a:r>
            </a:p>
            <a:p>
              <a:pPr>
                <a:spcBef>
                  <a:spcPts val="0"/>
                </a:spcBef>
              </a:pPr>
              <a:r>
                <a:rPr lang="en-US" sz="1400" dirty="0" smtClean="0">
                  <a:solidFill>
                    <a:schemeClr val="bg1"/>
                  </a:solidFill>
                </a:rPr>
                <a:t>5</a:t>
              </a:r>
            </a:p>
          </p:txBody>
        </p:sp>
      </p:grpSp>
      <p:grpSp>
        <p:nvGrpSpPr>
          <p:cNvPr id="7" name="Group 55"/>
          <p:cNvGrpSpPr/>
          <p:nvPr/>
        </p:nvGrpSpPr>
        <p:grpSpPr>
          <a:xfrm>
            <a:off x="5378506" y="4773175"/>
            <a:ext cx="384049" cy="576074"/>
            <a:chOff x="5186479" y="3160165"/>
            <a:chExt cx="576075" cy="2649945"/>
          </a:xfrm>
        </p:grpSpPr>
        <p:sp>
          <p:nvSpPr>
            <p:cNvPr id="19" name="Double Bracket 18"/>
            <p:cNvSpPr/>
            <p:nvPr/>
          </p:nvSpPr>
          <p:spPr bwMode="auto">
            <a:xfrm>
              <a:off x="5186479" y="3160165"/>
              <a:ext cx="576075" cy="2649945"/>
            </a:xfrm>
            <a:prstGeom prst="bracketPair">
              <a:avLst/>
            </a:prstGeom>
            <a:noFill/>
            <a:ln w="381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255733" y="3264084"/>
              <a:ext cx="426079" cy="24068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0"/>
                </a:spcBef>
              </a:pPr>
              <a:r>
                <a:rPr lang="en-US" sz="1400" dirty="0" smtClean="0">
                  <a:solidFill>
                    <a:schemeClr val="bg1"/>
                  </a:solidFill>
                </a:rPr>
                <a:t>9</a:t>
              </a:r>
            </a:p>
            <a:p>
              <a:pPr>
                <a:spcBef>
                  <a:spcPts val="0"/>
                </a:spcBef>
              </a:pPr>
              <a:r>
                <a:rPr lang="en-US" sz="1400" dirty="0" smtClean="0">
                  <a:solidFill>
                    <a:schemeClr val="bg1"/>
                  </a:solidFill>
                </a:rPr>
                <a:t>1</a:t>
              </a:r>
            </a:p>
          </p:txBody>
        </p:sp>
      </p:grpSp>
      <p:grpSp>
        <p:nvGrpSpPr>
          <p:cNvPr id="8" name="Group 55"/>
          <p:cNvGrpSpPr/>
          <p:nvPr/>
        </p:nvGrpSpPr>
        <p:grpSpPr>
          <a:xfrm>
            <a:off x="6530655" y="4773175"/>
            <a:ext cx="384049" cy="576074"/>
            <a:chOff x="5186479" y="3160165"/>
            <a:chExt cx="576075" cy="2649945"/>
          </a:xfrm>
        </p:grpSpPr>
        <p:sp>
          <p:nvSpPr>
            <p:cNvPr id="22" name="Double Bracket 21"/>
            <p:cNvSpPr/>
            <p:nvPr/>
          </p:nvSpPr>
          <p:spPr bwMode="auto">
            <a:xfrm>
              <a:off x="5186479" y="3160165"/>
              <a:ext cx="576075" cy="2649945"/>
            </a:xfrm>
            <a:prstGeom prst="bracketPair">
              <a:avLst/>
            </a:prstGeom>
            <a:noFill/>
            <a:ln w="381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5255733" y="3264084"/>
              <a:ext cx="426079" cy="24068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0"/>
                </a:spcBef>
              </a:pPr>
              <a:r>
                <a:rPr lang="en-US" sz="1400" dirty="0" smtClean="0">
                  <a:solidFill>
                    <a:schemeClr val="bg1"/>
                  </a:solidFill>
                </a:rPr>
                <a:t>4</a:t>
              </a:r>
            </a:p>
            <a:p>
              <a:pPr>
                <a:spcBef>
                  <a:spcPts val="0"/>
                </a:spcBef>
              </a:pPr>
              <a:r>
                <a:rPr lang="en-US" sz="1400" dirty="0" smtClean="0">
                  <a:solidFill>
                    <a:schemeClr val="bg1"/>
                  </a:solidFill>
                </a:rPr>
                <a:t>3</a:t>
              </a:r>
            </a:p>
          </p:txBody>
        </p:sp>
      </p:grpSp>
      <p:grpSp>
        <p:nvGrpSpPr>
          <p:cNvPr id="9" name="Group 88"/>
          <p:cNvGrpSpPr/>
          <p:nvPr/>
        </p:nvGrpSpPr>
        <p:grpSpPr>
          <a:xfrm>
            <a:off x="1485736" y="3236975"/>
            <a:ext cx="1085376" cy="1558792"/>
            <a:chOff x="1485736" y="3236975"/>
            <a:chExt cx="1085376" cy="1558792"/>
          </a:xfrm>
        </p:grpSpPr>
        <p:cxnSp>
          <p:nvCxnSpPr>
            <p:cNvPr id="54" name="Straight Connector 53"/>
            <p:cNvCxnSpPr>
              <a:stCxn id="14" idx="0"/>
              <a:endCxn id="57" idx="4"/>
            </p:cNvCxnSpPr>
            <p:nvPr/>
          </p:nvCxnSpPr>
          <p:spPr bwMode="auto">
            <a:xfrm rot="16200000" flipV="1">
              <a:off x="1880042" y="4104697"/>
              <a:ext cx="905907" cy="476233"/>
            </a:xfrm>
            <a:prstGeom prst="line">
              <a:avLst/>
            </a:prstGeom>
            <a:noFill/>
            <a:ln w="381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6" name="Straight Connector 55"/>
            <p:cNvCxnSpPr>
              <a:stCxn id="11" idx="0"/>
              <a:endCxn id="57" idx="4"/>
            </p:cNvCxnSpPr>
            <p:nvPr/>
          </p:nvCxnSpPr>
          <p:spPr bwMode="auto">
            <a:xfrm rot="5400000" flipH="1" flipV="1">
              <a:off x="1356556" y="4019040"/>
              <a:ext cx="867502" cy="609142"/>
            </a:xfrm>
            <a:prstGeom prst="line">
              <a:avLst/>
            </a:prstGeom>
            <a:noFill/>
            <a:ln w="381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57" name="Oval 56"/>
            <p:cNvSpPr/>
            <p:nvPr/>
          </p:nvSpPr>
          <p:spPr bwMode="auto">
            <a:xfrm>
              <a:off x="1768435" y="3236975"/>
              <a:ext cx="652885" cy="652885"/>
            </a:xfrm>
            <a:prstGeom prst="ellipse">
              <a:avLst/>
            </a:prstGeom>
            <a:noFill/>
            <a:ln w="38100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487" tIns="44450" rIns="90487" bIns="4445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Helvetica" pitchFamily="34" charset="0"/>
              </a:endParaRPr>
            </a:p>
          </p:txBody>
        </p:sp>
      </p:grpSp>
      <p:grpSp>
        <p:nvGrpSpPr>
          <p:cNvPr id="12" name="Group 89"/>
          <p:cNvGrpSpPr/>
          <p:nvPr/>
        </p:nvGrpSpPr>
        <p:grpSpPr>
          <a:xfrm>
            <a:off x="5566700" y="3467405"/>
            <a:ext cx="1152150" cy="1328362"/>
            <a:chOff x="5566700" y="3467405"/>
            <a:chExt cx="1152150" cy="1328362"/>
          </a:xfrm>
        </p:grpSpPr>
        <p:cxnSp>
          <p:nvCxnSpPr>
            <p:cNvPr id="31" name="Straight Connector 30"/>
            <p:cNvCxnSpPr>
              <a:stCxn id="20" idx="0"/>
              <a:endCxn id="41" idx="4"/>
            </p:cNvCxnSpPr>
            <p:nvPr/>
          </p:nvCxnSpPr>
          <p:spPr bwMode="auto">
            <a:xfrm rot="5400000" flipH="1" flipV="1">
              <a:off x="5566921" y="4120070"/>
              <a:ext cx="675476" cy="675917"/>
            </a:xfrm>
            <a:prstGeom prst="line">
              <a:avLst/>
            </a:prstGeom>
            <a:noFill/>
            <a:ln w="381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2" name="Straight Connector 31"/>
            <p:cNvCxnSpPr>
              <a:stCxn id="23" idx="0"/>
              <a:endCxn id="41" idx="4"/>
            </p:cNvCxnSpPr>
            <p:nvPr/>
          </p:nvCxnSpPr>
          <p:spPr bwMode="auto">
            <a:xfrm rot="16200000" flipV="1">
              <a:off x="6142996" y="4219912"/>
              <a:ext cx="675476" cy="476232"/>
            </a:xfrm>
            <a:prstGeom prst="line">
              <a:avLst/>
            </a:prstGeom>
            <a:noFill/>
            <a:ln w="381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1" name="Oval 40"/>
            <p:cNvSpPr/>
            <p:nvPr/>
          </p:nvSpPr>
          <p:spPr bwMode="auto">
            <a:xfrm>
              <a:off x="5916175" y="3467405"/>
              <a:ext cx="652885" cy="652885"/>
            </a:xfrm>
            <a:prstGeom prst="ellipse">
              <a:avLst/>
            </a:prstGeom>
            <a:noFill/>
            <a:ln w="38100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487" tIns="44450" rIns="90487" bIns="4445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Helvetica" pitchFamily="34" charset="0"/>
              </a:endParaRPr>
            </a:p>
          </p:txBody>
        </p:sp>
      </p:grpSp>
      <p:grpSp>
        <p:nvGrpSpPr>
          <p:cNvPr id="15" name="Group 90"/>
          <p:cNvGrpSpPr/>
          <p:nvPr/>
        </p:nvGrpSpPr>
        <p:grpSpPr>
          <a:xfrm>
            <a:off x="4568169" y="2238445"/>
            <a:ext cx="1674450" cy="2557322"/>
            <a:chOff x="4568169" y="2238445"/>
            <a:chExt cx="1674450" cy="2557322"/>
          </a:xfrm>
        </p:grpSpPr>
        <p:cxnSp>
          <p:nvCxnSpPr>
            <p:cNvPr id="83" name="Straight Connector 82"/>
            <p:cNvCxnSpPr>
              <a:stCxn id="17" idx="0"/>
              <a:endCxn id="86" idx="4"/>
            </p:cNvCxnSpPr>
            <p:nvPr/>
          </p:nvCxnSpPr>
          <p:spPr bwMode="auto">
            <a:xfrm rot="5400000" flipH="1" flipV="1">
              <a:off x="4049923" y="3409577"/>
              <a:ext cx="1904436" cy="867943"/>
            </a:xfrm>
            <a:prstGeom prst="line">
              <a:avLst/>
            </a:prstGeom>
            <a:noFill/>
            <a:ln w="381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4" name="Straight Connector 83"/>
            <p:cNvCxnSpPr>
              <a:stCxn id="41" idx="0"/>
              <a:endCxn id="86" idx="4"/>
            </p:cNvCxnSpPr>
            <p:nvPr/>
          </p:nvCxnSpPr>
          <p:spPr bwMode="auto">
            <a:xfrm rot="16200000" flipV="1">
              <a:off x="5551329" y="2776115"/>
              <a:ext cx="576075" cy="806505"/>
            </a:xfrm>
            <a:prstGeom prst="line">
              <a:avLst/>
            </a:prstGeom>
            <a:noFill/>
            <a:ln w="381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86" name="Oval 85"/>
            <p:cNvSpPr/>
            <p:nvPr/>
          </p:nvSpPr>
          <p:spPr bwMode="auto">
            <a:xfrm>
              <a:off x="5109670" y="2238445"/>
              <a:ext cx="652885" cy="652885"/>
            </a:xfrm>
            <a:prstGeom prst="ellipse">
              <a:avLst/>
            </a:prstGeom>
            <a:noFill/>
            <a:ln w="38100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487" tIns="44450" rIns="90487" bIns="4445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Helvetica" pitchFamily="34" charset="0"/>
              </a:endParaRPr>
            </a:p>
          </p:txBody>
        </p:sp>
      </p:grpSp>
      <p:grpSp>
        <p:nvGrpSpPr>
          <p:cNvPr id="18" name="Group 55"/>
          <p:cNvGrpSpPr/>
          <p:nvPr/>
        </p:nvGrpSpPr>
        <p:grpSpPr>
          <a:xfrm>
            <a:off x="3381445" y="4773175"/>
            <a:ext cx="384049" cy="576074"/>
            <a:chOff x="5186479" y="3160165"/>
            <a:chExt cx="576075" cy="2649945"/>
          </a:xfrm>
        </p:grpSpPr>
        <p:sp>
          <p:nvSpPr>
            <p:cNvPr id="44" name="Double Bracket 43"/>
            <p:cNvSpPr/>
            <p:nvPr/>
          </p:nvSpPr>
          <p:spPr bwMode="auto">
            <a:xfrm>
              <a:off x="5186479" y="3160165"/>
              <a:ext cx="576075" cy="2649945"/>
            </a:xfrm>
            <a:prstGeom prst="bracketPair">
              <a:avLst/>
            </a:prstGeom>
            <a:noFill/>
            <a:ln w="381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5255733" y="3264084"/>
              <a:ext cx="426079" cy="24068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0"/>
                </a:spcBef>
              </a:pPr>
              <a:r>
                <a:rPr lang="en-US" sz="1400" dirty="0" smtClean="0">
                  <a:solidFill>
                    <a:schemeClr val="bg1"/>
                  </a:solidFill>
                </a:rPr>
                <a:t>7</a:t>
              </a:r>
            </a:p>
            <a:p>
              <a:pPr>
                <a:spcBef>
                  <a:spcPts val="0"/>
                </a:spcBef>
              </a:pPr>
              <a:r>
                <a:rPr lang="en-US" sz="1400" dirty="0" smtClean="0">
                  <a:solidFill>
                    <a:schemeClr val="bg1"/>
                  </a:solidFill>
                </a:rPr>
                <a:t>1</a:t>
              </a:r>
            </a:p>
          </p:txBody>
        </p:sp>
      </p:grpSp>
      <p:grpSp>
        <p:nvGrpSpPr>
          <p:cNvPr id="21" name="Group 55"/>
          <p:cNvGrpSpPr/>
          <p:nvPr/>
        </p:nvGrpSpPr>
        <p:grpSpPr>
          <a:xfrm>
            <a:off x="1883650" y="3275380"/>
            <a:ext cx="384049" cy="576074"/>
            <a:chOff x="5186479" y="3160165"/>
            <a:chExt cx="576075" cy="2649945"/>
          </a:xfrm>
        </p:grpSpPr>
        <p:sp>
          <p:nvSpPr>
            <p:cNvPr id="53" name="Double Bracket 52"/>
            <p:cNvSpPr/>
            <p:nvPr/>
          </p:nvSpPr>
          <p:spPr bwMode="auto">
            <a:xfrm>
              <a:off x="5186479" y="3160165"/>
              <a:ext cx="576075" cy="2649945"/>
            </a:xfrm>
            <a:prstGeom prst="bracketPair">
              <a:avLst/>
            </a:prstGeom>
            <a:noFill/>
            <a:ln w="381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5255733" y="3264084"/>
              <a:ext cx="426079" cy="24068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0"/>
                </a:spcBef>
              </a:pPr>
              <a:r>
                <a:rPr lang="en-US" sz="1400" dirty="0" smtClean="0">
                  <a:solidFill>
                    <a:schemeClr val="bg1"/>
                  </a:solidFill>
                </a:rPr>
                <a:t>5</a:t>
              </a:r>
            </a:p>
            <a:p>
              <a:pPr>
                <a:spcBef>
                  <a:spcPts val="0"/>
                </a:spcBef>
              </a:pPr>
              <a:r>
                <a:rPr lang="en-US" sz="1400" dirty="0" smtClean="0">
                  <a:solidFill>
                    <a:schemeClr val="bg1"/>
                  </a:solidFill>
                </a:rPr>
                <a:t>2</a:t>
              </a:r>
            </a:p>
          </p:txBody>
        </p:sp>
      </p:grpSp>
      <p:grpSp>
        <p:nvGrpSpPr>
          <p:cNvPr id="24" name="Group 55"/>
          <p:cNvGrpSpPr/>
          <p:nvPr/>
        </p:nvGrpSpPr>
        <p:grpSpPr>
          <a:xfrm>
            <a:off x="6031390" y="3505810"/>
            <a:ext cx="384049" cy="576074"/>
            <a:chOff x="5186479" y="3160165"/>
            <a:chExt cx="576075" cy="2649945"/>
          </a:xfrm>
        </p:grpSpPr>
        <p:sp>
          <p:nvSpPr>
            <p:cNvPr id="61" name="Double Bracket 60"/>
            <p:cNvSpPr/>
            <p:nvPr/>
          </p:nvSpPr>
          <p:spPr bwMode="auto">
            <a:xfrm>
              <a:off x="5186479" y="3160165"/>
              <a:ext cx="576075" cy="2649945"/>
            </a:xfrm>
            <a:prstGeom prst="bracketPair">
              <a:avLst/>
            </a:prstGeom>
            <a:noFill/>
            <a:ln w="381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5255733" y="3264084"/>
              <a:ext cx="426079" cy="24068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0"/>
                </a:spcBef>
              </a:pPr>
              <a:r>
                <a:rPr lang="en-US" sz="1400" dirty="0" smtClean="0">
                  <a:solidFill>
                    <a:schemeClr val="bg1"/>
                  </a:solidFill>
                </a:rPr>
                <a:t>3</a:t>
              </a:r>
            </a:p>
            <a:p>
              <a:pPr>
                <a:spcBef>
                  <a:spcPts val="0"/>
                </a:spcBef>
              </a:pPr>
              <a:r>
                <a:rPr lang="en-US" sz="1400" dirty="0" smtClean="0">
                  <a:solidFill>
                    <a:schemeClr val="bg1"/>
                  </a:solidFill>
                </a:rPr>
                <a:t>3</a:t>
              </a:r>
            </a:p>
          </p:txBody>
        </p:sp>
      </p:grpSp>
      <p:grpSp>
        <p:nvGrpSpPr>
          <p:cNvPr id="25" name="Group 55"/>
          <p:cNvGrpSpPr/>
          <p:nvPr/>
        </p:nvGrpSpPr>
        <p:grpSpPr>
          <a:xfrm>
            <a:off x="5263290" y="2276850"/>
            <a:ext cx="384049" cy="576074"/>
            <a:chOff x="5186479" y="3160165"/>
            <a:chExt cx="576075" cy="2649945"/>
          </a:xfrm>
        </p:grpSpPr>
        <p:sp>
          <p:nvSpPr>
            <p:cNvPr id="64" name="Double Bracket 63"/>
            <p:cNvSpPr/>
            <p:nvPr/>
          </p:nvSpPr>
          <p:spPr bwMode="auto">
            <a:xfrm>
              <a:off x="5186479" y="3160165"/>
              <a:ext cx="576075" cy="2649945"/>
            </a:xfrm>
            <a:prstGeom prst="bracketPair">
              <a:avLst/>
            </a:prstGeom>
            <a:noFill/>
            <a:ln w="381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5255733" y="3264084"/>
              <a:ext cx="426079" cy="24068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0"/>
                </a:spcBef>
              </a:pPr>
              <a:r>
                <a:rPr lang="en-US" sz="1400" dirty="0" smtClean="0">
                  <a:solidFill>
                    <a:schemeClr val="bg1"/>
                  </a:solidFill>
                </a:rPr>
                <a:t>8</a:t>
              </a:r>
            </a:p>
            <a:p>
              <a:pPr>
                <a:spcBef>
                  <a:spcPts val="0"/>
                </a:spcBef>
              </a:pPr>
              <a:r>
                <a:rPr lang="en-US" sz="1400" dirty="0" smtClean="0">
                  <a:solidFill>
                    <a:schemeClr val="bg1"/>
                  </a:solidFill>
                </a:rPr>
                <a:t>3</a:t>
              </a:r>
            </a:p>
          </p:txBody>
        </p:sp>
      </p:grpSp>
      <p:grpSp>
        <p:nvGrpSpPr>
          <p:cNvPr id="26" name="Group 72"/>
          <p:cNvGrpSpPr/>
          <p:nvPr/>
        </p:nvGrpSpPr>
        <p:grpSpPr>
          <a:xfrm>
            <a:off x="2094879" y="625435"/>
            <a:ext cx="2534730" cy="2611540"/>
            <a:chOff x="2094879" y="625435"/>
            <a:chExt cx="2534730" cy="2611540"/>
          </a:xfrm>
        </p:grpSpPr>
        <p:grpSp>
          <p:nvGrpSpPr>
            <p:cNvPr id="27" name="Group 91"/>
            <p:cNvGrpSpPr/>
            <p:nvPr/>
          </p:nvGrpSpPr>
          <p:grpSpPr>
            <a:xfrm>
              <a:off x="2094879" y="625435"/>
              <a:ext cx="2534730" cy="2611540"/>
              <a:chOff x="2094879" y="625435"/>
              <a:chExt cx="2534730" cy="2611540"/>
            </a:xfrm>
          </p:grpSpPr>
          <p:cxnSp>
            <p:nvCxnSpPr>
              <p:cNvPr id="85" name="Straight Connector 84"/>
              <p:cNvCxnSpPr>
                <a:stCxn id="57" idx="0"/>
                <a:endCxn id="60" idx="4"/>
              </p:cNvCxnSpPr>
              <p:nvPr/>
            </p:nvCxnSpPr>
            <p:spPr bwMode="auto">
              <a:xfrm rot="5400000" flipH="1" flipV="1">
                <a:off x="1883651" y="1489548"/>
                <a:ext cx="1958655" cy="1536200"/>
              </a:xfrm>
              <a:prstGeom prst="line">
                <a:avLst/>
              </a:prstGeom>
              <a:noFill/>
              <a:ln w="38100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9" name="Straight Connector 58"/>
              <p:cNvCxnSpPr>
                <a:stCxn id="49" idx="0"/>
                <a:endCxn id="60" idx="4"/>
              </p:cNvCxnSpPr>
              <p:nvPr/>
            </p:nvCxnSpPr>
            <p:spPr bwMode="auto">
              <a:xfrm rot="16200000" flipV="1">
                <a:off x="4034331" y="875068"/>
                <a:ext cx="192025" cy="998530"/>
              </a:xfrm>
              <a:prstGeom prst="line">
                <a:avLst/>
              </a:prstGeom>
              <a:noFill/>
              <a:ln w="38100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60" name="Oval 59"/>
              <p:cNvSpPr/>
              <p:nvPr/>
            </p:nvSpPr>
            <p:spPr bwMode="auto">
              <a:xfrm>
                <a:off x="3304635" y="625435"/>
                <a:ext cx="652885" cy="652885"/>
              </a:xfrm>
              <a:prstGeom prst="ellipse">
                <a:avLst/>
              </a:prstGeom>
              <a:noFill/>
              <a:ln w="38100" cap="flat" cmpd="sng" algn="ctr">
                <a:solidFill>
                  <a:srgbClr val="FFFF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0487" tIns="44450" rIns="90487" bIns="4445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Helvetica" pitchFamily="34" charset="0"/>
                </a:endParaRPr>
              </a:p>
            </p:txBody>
          </p:sp>
        </p:grpSp>
        <p:grpSp>
          <p:nvGrpSpPr>
            <p:cNvPr id="28" name="Group 55"/>
            <p:cNvGrpSpPr/>
            <p:nvPr/>
          </p:nvGrpSpPr>
          <p:grpSpPr>
            <a:xfrm>
              <a:off x="3458255" y="663840"/>
              <a:ext cx="384049" cy="576074"/>
              <a:chOff x="5186479" y="3160165"/>
              <a:chExt cx="576075" cy="2649945"/>
            </a:xfrm>
          </p:grpSpPr>
          <p:sp>
            <p:nvSpPr>
              <p:cNvPr id="68" name="Double Bracket 67"/>
              <p:cNvSpPr/>
              <p:nvPr/>
            </p:nvSpPr>
            <p:spPr bwMode="auto">
              <a:xfrm>
                <a:off x="5186479" y="3160165"/>
                <a:ext cx="576075" cy="2649945"/>
              </a:xfrm>
              <a:prstGeom prst="bracketPair">
                <a:avLst/>
              </a:prstGeom>
              <a:noFill/>
              <a:ln w="3810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TextBox 68"/>
              <p:cNvSpPr txBox="1"/>
              <p:nvPr/>
            </p:nvSpPr>
            <p:spPr>
              <a:xfrm>
                <a:off x="5255733" y="3264084"/>
                <a:ext cx="426079" cy="24068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spcBef>
                    <a:spcPts val="0"/>
                  </a:spcBef>
                </a:pPr>
                <a:r>
                  <a:rPr lang="en-US" sz="1400" dirty="0" smtClean="0">
                    <a:solidFill>
                      <a:schemeClr val="bg1"/>
                    </a:solidFill>
                  </a:rPr>
                  <a:t>5</a:t>
                </a:r>
              </a:p>
              <a:p>
                <a:pPr>
                  <a:spcBef>
                    <a:spcPts val="0"/>
                  </a:spcBef>
                </a:pPr>
                <a:r>
                  <a:rPr lang="en-US" sz="1400" dirty="0" smtClean="0">
                    <a:solidFill>
                      <a:schemeClr val="bg1"/>
                    </a:solidFill>
                  </a:rPr>
                  <a:t>4</a:t>
                </a:r>
              </a:p>
            </p:txBody>
          </p:sp>
        </p:grpSp>
      </p:grpSp>
      <p:grpSp>
        <p:nvGrpSpPr>
          <p:cNvPr id="29" name="Group 69"/>
          <p:cNvGrpSpPr/>
          <p:nvPr/>
        </p:nvGrpSpPr>
        <p:grpSpPr>
          <a:xfrm>
            <a:off x="3569640" y="1470345"/>
            <a:ext cx="1866474" cy="3325421"/>
            <a:chOff x="3569640" y="1470345"/>
            <a:chExt cx="1866474" cy="3325421"/>
          </a:xfrm>
        </p:grpSpPr>
        <p:grpSp>
          <p:nvGrpSpPr>
            <p:cNvPr id="30" name="Group 45"/>
            <p:cNvGrpSpPr/>
            <p:nvPr/>
          </p:nvGrpSpPr>
          <p:grpSpPr>
            <a:xfrm>
              <a:off x="3569640" y="1470345"/>
              <a:ext cx="1866474" cy="3325421"/>
              <a:chOff x="4525934" y="1547155"/>
              <a:chExt cx="1866474" cy="3325421"/>
            </a:xfrm>
          </p:grpSpPr>
          <p:cxnSp>
            <p:nvCxnSpPr>
              <p:cNvPr id="47" name="Straight Connector 46"/>
              <p:cNvCxnSpPr>
                <a:stCxn id="45" idx="0"/>
                <a:endCxn id="49" idx="4"/>
              </p:cNvCxnSpPr>
              <p:nvPr/>
            </p:nvCxnSpPr>
            <p:spPr bwMode="auto">
              <a:xfrm rot="5400000" flipH="1" flipV="1">
                <a:off x="3719650" y="3006324"/>
                <a:ext cx="2672536" cy="1059968"/>
              </a:xfrm>
              <a:prstGeom prst="line">
                <a:avLst/>
              </a:prstGeom>
              <a:noFill/>
              <a:ln w="38100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8" name="Straight Connector 47"/>
              <p:cNvCxnSpPr>
                <a:stCxn id="86" idx="0"/>
                <a:endCxn id="49" idx="4"/>
              </p:cNvCxnSpPr>
              <p:nvPr/>
            </p:nvCxnSpPr>
            <p:spPr bwMode="auto">
              <a:xfrm rot="16200000" flipV="1">
                <a:off x="5931548" y="1854395"/>
                <a:ext cx="115215" cy="806505"/>
              </a:xfrm>
              <a:prstGeom prst="line">
                <a:avLst/>
              </a:prstGeom>
              <a:noFill/>
              <a:ln w="38100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49" name="Oval 48"/>
              <p:cNvSpPr/>
              <p:nvPr/>
            </p:nvSpPr>
            <p:spPr bwMode="auto">
              <a:xfrm>
                <a:off x="5259459" y="1547155"/>
                <a:ext cx="652885" cy="652885"/>
              </a:xfrm>
              <a:prstGeom prst="ellipse">
                <a:avLst/>
              </a:prstGeom>
              <a:noFill/>
              <a:ln w="38100" cap="flat" cmpd="sng" algn="ctr">
                <a:solidFill>
                  <a:srgbClr val="FFFF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0487" tIns="44450" rIns="90487" bIns="4445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Helvetica" pitchFamily="34" charset="0"/>
                </a:endParaRPr>
              </a:p>
            </p:txBody>
          </p:sp>
        </p:grpSp>
        <p:grpSp>
          <p:nvGrpSpPr>
            <p:cNvPr id="33" name="Group 55"/>
            <p:cNvGrpSpPr/>
            <p:nvPr/>
          </p:nvGrpSpPr>
          <p:grpSpPr>
            <a:xfrm>
              <a:off x="4456785" y="1508750"/>
              <a:ext cx="384049" cy="576074"/>
              <a:chOff x="5186479" y="3160165"/>
              <a:chExt cx="576075" cy="2649945"/>
            </a:xfrm>
          </p:grpSpPr>
          <p:sp>
            <p:nvSpPr>
              <p:cNvPr id="71" name="Double Bracket 70"/>
              <p:cNvSpPr/>
              <p:nvPr/>
            </p:nvSpPr>
            <p:spPr bwMode="auto">
              <a:xfrm>
                <a:off x="5186479" y="3160165"/>
                <a:ext cx="576075" cy="2649945"/>
              </a:xfrm>
              <a:prstGeom prst="bracketPair">
                <a:avLst/>
              </a:prstGeom>
              <a:noFill/>
              <a:ln w="3810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TextBox 71"/>
              <p:cNvSpPr txBox="1"/>
              <p:nvPr/>
            </p:nvSpPr>
            <p:spPr>
              <a:xfrm>
                <a:off x="5255733" y="3264084"/>
                <a:ext cx="426079" cy="24068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spcBef>
                    <a:spcPts val="0"/>
                  </a:spcBef>
                </a:pPr>
                <a:r>
                  <a:rPr lang="en-US" sz="1400" dirty="0" smtClean="0">
                    <a:solidFill>
                      <a:schemeClr val="bg1"/>
                    </a:solidFill>
                  </a:rPr>
                  <a:t>7</a:t>
                </a:r>
              </a:p>
              <a:p>
                <a:pPr>
                  <a:spcBef>
                    <a:spcPts val="0"/>
                  </a:spcBef>
                </a:pPr>
                <a:r>
                  <a:rPr lang="en-US" sz="1400" dirty="0" smtClean="0">
                    <a:solidFill>
                      <a:schemeClr val="bg1"/>
                    </a:solidFill>
                  </a:rPr>
                  <a:t>3</a:t>
                </a: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auto">
          <a:xfrm>
            <a:off x="8335691" y="5925325"/>
            <a:ext cx="808310" cy="932675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487" tIns="44450" rIns="90487" bIns="4445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Helvetica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Finding Similar Sentences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1295400"/>
            <a:ext cx="8229600" cy="5181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lvl="0" indent="-342900">
              <a:spcBef>
                <a:spcPct val="20000"/>
              </a:spcBef>
              <a:buFont typeface="Arial" pitchFamily="34" charset="0"/>
              <a:buChar char="•"/>
            </a:pPr>
            <a:endParaRPr lang="en-US" sz="3200" dirty="0" smtClean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501069" y="596180"/>
            <a:ext cx="8487505" cy="1527050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</a:pPr>
            <a:r>
              <a:rPr lang="en-US" sz="1600" b="0" dirty="0" smtClean="0"/>
              <a:t>Each sentence has a feature vector representation. </a:t>
            </a:r>
          </a:p>
          <a:p>
            <a:pPr>
              <a:spcBef>
                <a:spcPts val="0"/>
              </a:spcBef>
            </a:pPr>
            <a:r>
              <a:rPr lang="en-US" sz="1600" b="0" dirty="0" smtClean="0"/>
              <a:t>Pick a sentence (“center sentence”) and list nearest neighbor sentences. </a:t>
            </a:r>
          </a:p>
          <a:p>
            <a:pPr>
              <a:spcBef>
                <a:spcPts val="0"/>
              </a:spcBef>
            </a:pPr>
            <a:r>
              <a:rPr lang="en-US" sz="1600" b="0" dirty="0" smtClean="0"/>
              <a:t>Often either semantically or syntactically similar. (Digits all mapped to 2.)</a:t>
            </a:r>
            <a:endParaRPr lang="en-US" sz="1600" b="0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270640" y="1436235"/>
          <a:ext cx="8534400" cy="6065520"/>
        </p:xfrm>
        <a:graphic>
          <a:graphicData uri="http://schemas.openxmlformats.org/drawingml/2006/table">
            <a:tbl>
              <a:tblPr firstRow="1" bandRow="1">
                <a:gradFill rotWithShape="1">
                  <a:gsLst>
                    <a:gs pos="0">
                      <a:srgbClr val="9BBB59">
                        <a:tint val="50000"/>
                        <a:satMod val="300000"/>
                      </a:srgbClr>
                    </a:gs>
                    <a:gs pos="35000">
                      <a:srgbClr val="9BBB59">
                        <a:tint val="37000"/>
                        <a:satMod val="300000"/>
                      </a:srgbClr>
                    </a:gs>
                    <a:gs pos="100000">
                      <a:srgbClr val="9BBB59">
                        <a:tint val="15000"/>
                        <a:satMod val="350000"/>
                      </a:srgbClr>
                    </a:gs>
                  </a:gsLst>
                  <a:lin ang="16200000" scaled="1"/>
                </a:gradFill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a:tblPr>
              <a:tblGrid>
                <a:gridCol w="1755302"/>
                <a:gridCol w="1673698"/>
                <a:gridCol w="5105400"/>
              </a:tblGrid>
              <a:tr h="307240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106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210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316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421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5526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2630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199736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6841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sz="1600" dirty="0" smtClean="0"/>
                        <a:t>Similarities</a:t>
                      </a:r>
                      <a:endParaRPr lang="en-US" sz="1600" dirty="0"/>
                    </a:p>
                  </a:txBody>
                  <a:tcPr>
                    <a:lnL w="9525" cap="flat" cmpd="sng" algn="ctr">
                      <a:solidFill>
                        <a:srgbClr val="9BBB59">
                          <a:shade val="95000"/>
                          <a:satMod val="105000"/>
                        </a:srgbClr>
                      </a:solidFill>
                      <a:prstDash val="solid"/>
                    </a:lnL>
                    <a:lnR>
                      <a:noFill/>
                    </a:lnR>
                    <a:lnT w="9525" cap="flat" cmpd="sng" algn="ctr">
                      <a:solidFill>
                        <a:srgbClr val="9BBB59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ysClr val="window" lastClr="FFFFFF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106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210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316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421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5526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2630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199736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6841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sz="1600" dirty="0" smtClean="0"/>
                        <a:t>Center</a:t>
                      </a:r>
                      <a:r>
                        <a:rPr lang="en-US" sz="1600" baseline="0" dirty="0" smtClean="0"/>
                        <a:t> </a:t>
                      </a:r>
                      <a:r>
                        <a:rPr lang="en-US" sz="1600" dirty="0" smtClean="0"/>
                        <a:t>Sentence</a:t>
                      </a:r>
                      <a:endParaRPr lang="en-US" sz="16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9BBB59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ysClr val="window" lastClr="FFFFFF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106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210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316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421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5526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2630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199736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6841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sz="1600" dirty="0" smtClean="0"/>
                        <a:t>Nearest Neighbor</a:t>
                      </a:r>
                      <a:r>
                        <a:rPr lang="en-US" sz="1600" baseline="0" dirty="0" smtClean="0"/>
                        <a:t> Sentences (most similar feature vector)</a:t>
                      </a:r>
                      <a:endParaRPr lang="en-US" sz="1600" dirty="0"/>
                    </a:p>
                  </a:txBody>
                  <a:tcPr>
                    <a:lnL>
                      <a:noFill/>
                    </a:lnL>
                    <a:lnR w="9525" cap="flat" cmpd="sng" algn="ctr">
                      <a:solidFill>
                        <a:srgbClr val="9BBB59">
                          <a:shade val="95000"/>
                          <a:satMod val="105000"/>
                        </a:srgbClr>
                      </a:solidFill>
                      <a:prstDash val="solid"/>
                    </a:lnR>
                    <a:lnT w="9525" cap="flat" cmpd="sng" algn="ctr">
                      <a:solidFill>
                        <a:srgbClr val="9BBB59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ysClr val="window" lastClr="FFFFFF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B59"/>
                    </a:solidFill>
                  </a:tcPr>
                </a:tc>
              </a:tr>
              <a:tr h="925383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10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21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31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421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552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263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19973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6841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Bad News</a:t>
                      </a:r>
                    </a:p>
                    <a:p>
                      <a:endParaRPr lang="en-US" sz="1600" dirty="0"/>
                    </a:p>
                  </a:txBody>
                  <a:tcPr>
                    <a:lnL w="9525" cap="flat" cmpd="sng" algn="ctr">
                      <a:solidFill>
                        <a:srgbClr val="9BBB59">
                          <a:shade val="95000"/>
                          <a:satMod val="105000"/>
                        </a:srgbClr>
                      </a:solidFill>
                      <a:prstDash val="solid"/>
                    </a:lnL>
                    <a:lnR w="9525" cap="flat" cmpd="sng" algn="ctr">
                      <a:solidFill>
                        <a:srgbClr val="9BBB59">
                          <a:shade val="95000"/>
                          <a:satMod val="10500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ysClr val="window" lastClr="FFFFFF"/>
                      </a:solidFill>
                      <a:prstDash val="solid"/>
                    </a:lnT>
                    <a:lnB w="9525" cap="flat" cmpd="sng" algn="ctr">
                      <a:solidFill>
                        <a:srgbClr val="9BBB59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B59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10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21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31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421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552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263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19973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6841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Both took further hits yesterday</a:t>
                      </a:r>
                    </a:p>
                  </a:txBody>
                  <a:tcPr>
                    <a:lnL w="9525" cap="flat" cmpd="sng" algn="ctr">
                      <a:solidFill>
                        <a:srgbClr val="9BBB59">
                          <a:shade val="95000"/>
                          <a:satMod val="105000"/>
                        </a:srgbClr>
                      </a:solidFill>
                      <a:prstDash val="solid"/>
                    </a:lnL>
                    <a:lnR w="9525" cap="flat" cmpd="sng" algn="ctr">
                      <a:solidFill>
                        <a:srgbClr val="9BBB59">
                          <a:shade val="95000"/>
                          <a:satMod val="10500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ysClr val="window" lastClr="FFFFFF"/>
                      </a:solidFill>
                      <a:prstDash val="solid"/>
                    </a:lnT>
                    <a:lnB w="9525" cap="flat" cmpd="sng" algn="ctr">
                      <a:solidFill>
                        <a:srgbClr val="9BBB59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B59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10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21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31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421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552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263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19973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6841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600" dirty="0" smtClean="0"/>
                        <a:t>We 're in for a lot of turbulence ... 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600" dirty="0" smtClean="0"/>
                        <a:t>BSN currently has 2.2 million common shares outstanding 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600" dirty="0" smtClean="0"/>
                        <a:t>This is panic buying 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600" dirty="0" smtClean="0"/>
                        <a:t>We have a couple or three tough weeks coming</a:t>
                      </a:r>
                    </a:p>
                  </a:txBody>
                  <a:tcPr>
                    <a:lnL w="9525" cap="flat" cmpd="sng" algn="ctr">
                      <a:solidFill>
                        <a:srgbClr val="9BBB59">
                          <a:shade val="95000"/>
                          <a:satMod val="105000"/>
                        </a:srgbClr>
                      </a:solidFill>
                      <a:prstDash val="solid"/>
                    </a:lnL>
                    <a:lnR w="9525" cap="flat" cmpd="sng" algn="ctr">
                      <a:solidFill>
                        <a:srgbClr val="9BBB59">
                          <a:shade val="95000"/>
                          <a:satMod val="10500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ysClr val="window" lastClr="FFFFFF"/>
                      </a:solidFill>
                      <a:prstDash val="solid"/>
                    </a:lnT>
                    <a:lnB w="9525" cap="flat" cmpd="sng" algn="ctr">
                      <a:solidFill>
                        <a:srgbClr val="9BBB59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B59">
                        <a:alpha val="40000"/>
                      </a:srgbClr>
                    </a:solidFill>
                  </a:tcPr>
                </a:tc>
              </a:tr>
              <a:tr h="462822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10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21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31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421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552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263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19973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6841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sz="1600" dirty="0" smtClean="0"/>
                        <a:t>Something said</a:t>
                      </a:r>
                      <a:endParaRPr lang="en-US" sz="1600" dirty="0"/>
                    </a:p>
                  </a:txBody>
                  <a:tcPr>
                    <a:lnL w="9525" cap="flat" cmpd="sng" algn="ctr">
                      <a:solidFill>
                        <a:srgbClr val="9BBB59">
                          <a:shade val="95000"/>
                          <a:satMod val="105000"/>
                        </a:srgbClr>
                      </a:solidFill>
                      <a:prstDash val="solid"/>
                    </a:lnL>
                    <a:lnR w="9525" cap="flat" cmpd="sng" algn="ctr">
                      <a:solidFill>
                        <a:srgbClr val="9BBB59">
                          <a:shade val="95000"/>
                          <a:satMod val="105000"/>
                        </a:srgbClr>
                      </a:solidFill>
                      <a:prstDash val="solid"/>
                    </a:lnR>
                    <a:lnT w="9525" cap="flat" cmpd="sng" algn="ctr">
                      <a:solidFill>
                        <a:srgbClr val="9BBB59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9BBB59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10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21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31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421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552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263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19973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6841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sz="1600" dirty="0" smtClean="0"/>
                        <a:t>I had calls all night long from the States, he said</a:t>
                      </a:r>
                      <a:endParaRPr lang="en-US" sz="1600" dirty="0"/>
                    </a:p>
                  </a:txBody>
                  <a:tcPr>
                    <a:lnL w="9525" cap="flat" cmpd="sng" algn="ctr">
                      <a:solidFill>
                        <a:srgbClr val="9BBB59">
                          <a:shade val="95000"/>
                          <a:satMod val="105000"/>
                        </a:srgbClr>
                      </a:solidFill>
                      <a:prstDash val="solid"/>
                    </a:lnL>
                    <a:lnR w="9525" cap="flat" cmpd="sng" algn="ctr">
                      <a:solidFill>
                        <a:srgbClr val="9BBB59">
                          <a:shade val="95000"/>
                          <a:satMod val="105000"/>
                        </a:srgbClr>
                      </a:solidFill>
                      <a:prstDash val="solid"/>
                    </a:lnR>
                    <a:lnT w="9525" cap="flat" cmpd="sng" algn="ctr">
                      <a:solidFill>
                        <a:srgbClr val="9BBB59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9BBB59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10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21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31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421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552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263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19973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6841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600" dirty="0" smtClean="0"/>
                        <a:t>Our intent is to promote the best alternative, he says 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600" dirty="0" smtClean="0"/>
                        <a:t>We have sufficient cash flow to handle that, he said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600" dirty="0" smtClean="0"/>
                        <a:t>Currently, average pay for machinists is 22.22 an hour, Boeing said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600" dirty="0" smtClean="0"/>
                        <a:t>Profit from trading for its own account dropped, the securities firm said</a:t>
                      </a:r>
                      <a:endParaRPr lang="en-US" sz="1600" dirty="0"/>
                    </a:p>
                  </a:txBody>
                  <a:tcPr>
                    <a:lnL w="9525" cap="flat" cmpd="sng" algn="ctr">
                      <a:solidFill>
                        <a:srgbClr val="9BBB59">
                          <a:shade val="95000"/>
                          <a:satMod val="105000"/>
                        </a:srgbClr>
                      </a:solidFill>
                      <a:prstDash val="solid"/>
                    </a:lnL>
                    <a:lnR w="9525" cap="flat" cmpd="sng" algn="ctr">
                      <a:solidFill>
                        <a:srgbClr val="9BBB59">
                          <a:shade val="95000"/>
                          <a:satMod val="105000"/>
                        </a:srgbClr>
                      </a:solidFill>
                      <a:prstDash val="solid"/>
                    </a:lnR>
                    <a:lnT w="9525" cap="flat" cmpd="sng" algn="ctr">
                      <a:solidFill>
                        <a:srgbClr val="9BBB59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9BBB59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62822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10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21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31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421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552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263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19973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6841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Gains and good news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 smtClean="0"/>
                    </a:p>
                    <a:p>
                      <a:endParaRPr lang="en-US" sz="1600" dirty="0"/>
                    </a:p>
                  </a:txBody>
                  <a:tcPr>
                    <a:lnL w="9525" cap="flat" cmpd="sng" algn="ctr">
                      <a:solidFill>
                        <a:srgbClr val="9BBB59">
                          <a:shade val="95000"/>
                          <a:satMod val="105000"/>
                        </a:srgbClr>
                      </a:solidFill>
                      <a:prstDash val="solid"/>
                    </a:lnL>
                    <a:lnR w="9525" cap="flat" cmpd="sng" algn="ctr">
                      <a:solidFill>
                        <a:srgbClr val="9BBB59">
                          <a:shade val="95000"/>
                          <a:satMod val="105000"/>
                        </a:srgbClr>
                      </a:solidFill>
                      <a:prstDash val="solid"/>
                    </a:lnR>
                    <a:lnT w="9525" cap="flat" cmpd="sng" algn="ctr">
                      <a:solidFill>
                        <a:srgbClr val="9BBB59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9BBB59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B59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10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21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31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421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552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263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19973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6841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Fujisawa gained 22 to 2,222 </a:t>
                      </a:r>
                    </a:p>
                    <a:p>
                      <a:endParaRPr lang="en-US" sz="1600" dirty="0"/>
                    </a:p>
                  </a:txBody>
                  <a:tcPr>
                    <a:lnL w="9525" cap="flat" cmpd="sng" algn="ctr">
                      <a:solidFill>
                        <a:srgbClr val="9BBB59">
                          <a:shade val="95000"/>
                          <a:satMod val="105000"/>
                        </a:srgbClr>
                      </a:solidFill>
                      <a:prstDash val="solid"/>
                    </a:lnL>
                    <a:lnR w="9525" cap="flat" cmpd="sng" algn="ctr">
                      <a:solidFill>
                        <a:srgbClr val="9BBB59">
                          <a:shade val="95000"/>
                          <a:satMod val="105000"/>
                        </a:srgbClr>
                      </a:solidFill>
                      <a:prstDash val="solid"/>
                    </a:lnR>
                    <a:lnT w="9525" cap="flat" cmpd="sng" algn="ctr">
                      <a:solidFill>
                        <a:srgbClr val="9BBB59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9BBB59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B59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10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21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31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421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552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263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19973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6841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en-US" sz="1600" dirty="0" smtClean="0"/>
                        <a:t>Mochida advanced 22 to 2,222 </a:t>
                      </a:r>
                    </a:p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en-US" sz="1600" dirty="0" smtClean="0"/>
                        <a:t>Commerzbank gained 2 to 222.2 </a:t>
                      </a:r>
                    </a:p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en-US" sz="1600" dirty="0" smtClean="0"/>
                        <a:t>Paris loved her at first sight </a:t>
                      </a:r>
                    </a:p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en-US" sz="1600" dirty="0" smtClean="0"/>
                        <a:t>Profits improved across Hess's businesses</a:t>
                      </a:r>
                    </a:p>
                  </a:txBody>
                  <a:tcPr>
                    <a:lnL w="9525" cap="flat" cmpd="sng" algn="ctr">
                      <a:solidFill>
                        <a:srgbClr val="9BBB59">
                          <a:shade val="95000"/>
                          <a:satMod val="105000"/>
                        </a:srgbClr>
                      </a:solidFill>
                      <a:prstDash val="solid"/>
                    </a:lnL>
                    <a:lnR w="9525" cap="flat" cmpd="sng" algn="ctr">
                      <a:solidFill>
                        <a:srgbClr val="9BBB59">
                          <a:shade val="95000"/>
                          <a:satMod val="105000"/>
                        </a:srgbClr>
                      </a:solidFill>
                      <a:prstDash val="solid"/>
                    </a:lnR>
                    <a:lnT w="9525" cap="flat" cmpd="sng" algn="ctr">
                      <a:solidFill>
                        <a:srgbClr val="9BBB59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9BBB59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B59">
                        <a:alpha val="40000"/>
                      </a:srgbClr>
                    </a:solidFill>
                  </a:tcPr>
                </a:tc>
              </a:tr>
              <a:tr h="994285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10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21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31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421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552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263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19973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6841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Unknown words which are cities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 smtClean="0"/>
                    </a:p>
                  </a:txBody>
                  <a:tcPr>
                    <a:lnL w="9525" cap="flat" cmpd="sng" algn="ctr">
                      <a:solidFill>
                        <a:srgbClr val="9BBB59">
                          <a:shade val="95000"/>
                          <a:satMod val="105000"/>
                        </a:srgbClr>
                      </a:solidFill>
                      <a:prstDash val="solid"/>
                    </a:lnL>
                    <a:lnR w="9525" cap="flat" cmpd="sng" algn="ctr">
                      <a:solidFill>
                        <a:srgbClr val="9BBB59">
                          <a:shade val="95000"/>
                          <a:satMod val="105000"/>
                        </a:srgbClr>
                      </a:solidFill>
                      <a:prstDash val="solid"/>
                    </a:lnR>
                    <a:lnT w="9525" cap="flat" cmpd="sng" algn="ctr">
                      <a:solidFill>
                        <a:srgbClr val="9BBB59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9BBB59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10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21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31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421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552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263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19973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6841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Columbia , S.C</a:t>
                      </a:r>
                    </a:p>
                    <a:p>
                      <a:endParaRPr lang="en-US" sz="1600" dirty="0"/>
                    </a:p>
                  </a:txBody>
                  <a:tcPr>
                    <a:lnL w="9525" cap="flat" cmpd="sng" algn="ctr">
                      <a:solidFill>
                        <a:srgbClr val="9BBB59">
                          <a:shade val="95000"/>
                          <a:satMod val="105000"/>
                        </a:srgbClr>
                      </a:solidFill>
                      <a:prstDash val="solid"/>
                    </a:lnL>
                    <a:lnR w="9525" cap="flat" cmpd="sng" algn="ctr">
                      <a:solidFill>
                        <a:srgbClr val="9BBB59">
                          <a:shade val="95000"/>
                          <a:satMod val="105000"/>
                        </a:srgbClr>
                      </a:solidFill>
                      <a:prstDash val="solid"/>
                    </a:lnR>
                    <a:lnT w="9525" cap="flat" cmpd="sng" algn="ctr">
                      <a:solidFill>
                        <a:srgbClr val="9BBB59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9BBB59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10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21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31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421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552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263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19973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6841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en-US" sz="1600" dirty="0" smtClean="0"/>
                        <a:t>Greenville , Miss </a:t>
                      </a:r>
                    </a:p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en-US" sz="1600" dirty="0" smtClean="0"/>
                        <a:t>UNK , </a:t>
                      </a:r>
                      <a:r>
                        <a:rPr lang="en-US" sz="1600" dirty="0" err="1" smtClean="0"/>
                        <a:t>Md</a:t>
                      </a:r>
                      <a:r>
                        <a:rPr lang="en-US" sz="1600" dirty="0" smtClean="0"/>
                        <a:t> </a:t>
                      </a:r>
                    </a:p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en-US" sz="1600" dirty="0" smtClean="0"/>
                        <a:t>UNK , Miss </a:t>
                      </a:r>
                    </a:p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en-US" sz="1600" dirty="0" smtClean="0"/>
                        <a:t>UNK , </a:t>
                      </a:r>
                      <a:r>
                        <a:rPr lang="en-US" sz="1600" dirty="0" err="1" smtClean="0"/>
                        <a:t>Calif</a:t>
                      </a:r>
                      <a:endParaRPr lang="en-US" sz="1600" dirty="0" smtClean="0"/>
                    </a:p>
                  </a:txBody>
                  <a:tcPr>
                    <a:lnL w="9525" cap="flat" cmpd="sng" algn="ctr">
                      <a:solidFill>
                        <a:srgbClr val="9BBB59">
                          <a:shade val="95000"/>
                          <a:satMod val="105000"/>
                        </a:srgbClr>
                      </a:solidFill>
                      <a:prstDash val="solid"/>
                    </a:lnL>
                    <a:lnR w="9525" cap="flat" cmpd="sng" algn="ctr">
                      <a:solidFill>
                        <a:srgbClr val="9BBB59">
                          <a:shade val="95000"/>
                          <a:satMod val="105000"/>
                        </a:srgbClr>
                      </a:solidFill>
                      <a:prstDash val="solid"/>
                    </a:lnR>
                    <a:lnT w="9525" cap="flat" cmpd="sng" algn="ctr">
                      <a:solidFill>
                        <a:srgbClr val="9BBB59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9BBB59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 Similar Sentences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300555" y="1009485"/>
          <a:ext cx="8534400" cy="4861560"/>
        </p:xfrm>
        <a:graphic>
          <a:graphicData uri="http://schemas.openxmlformats.org/drawingml/2006/table">
            <a:tbl>
              <a:tblPr firstRow="1" bandRow="1">
                <a:gradFill rotWithShape="1">
                  <a:gsLst>
                    <a:gs pos="0">
                      <a:srgbClr val="9BBB59">
                        <a:tint val="50000"/>
                        <a:satMod val="300000"/>
                      </a:srgbClr>
                    </a:gs>
                    <a:gs pos="35000">
                      <a:srgbClr val="9BBB59">
                        <a:tint val="37000"/>
                        <a:satMod val="300000"/>
                      </a:srgbClr>
                    </a:gs>
                    <a:gs pos="100000">
                      <a:srgbClr val="9BBB59">
                        <a:tint val="15000"/>
                        <a:satMod val="350000"/>
                      </a:srgbClr>
                    </a:gs>
                  </a:gsLst>
                  <a:lin ang="16200000" scaled="1"/>
                </a:gradFill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a:tblPr>
              <a:tblGrid>
                <a:gridCol w="1755302"/>
                <a:gridCol w="1673698"/>
                <a:gridCol w="5105400"/>
              </a:tblGrid>
              <a:tr h="457197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106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210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316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421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5526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2630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199736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6841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sz="1400" dirty="0" smtClean="0"/>
                        <a:t>Similarities</a:t>
                      </a:r>
                      <a:endParaRPr lang="en-US" sz="1400" dirty="0"/>
                    </a:p>
                  </a:txBody>
                  <a:tcPr>
                    <a:lnL w="9525" cap="flat" cmpd="sng" algn="ctr">
                      <a:solidFill>
                        <a:srgbClr val="9BBB59">
                          <a:shade val="95000"/>
                          <a:satMod val="105000"/>
                        </a:srgbClr>
                      </a:solidFill>
                      <a:prstDash val="solid"/>
                    </a:lnL>
                    <a:lnR>
                      <a:noFill/>
                    </a:lnR>
                    <a:lnT w="9525" cap="flat" cmpd="sng" algn="ctr">
                      <a:solidFill>
                        <a:srgbClr val="9BBB59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ysClr val="window" lastClr="FFFFFF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106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210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316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421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5526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2630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199736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6841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sz="1400" dirty="0" smtClean="0"/>
                        <a:t>Center Sentence</a:t>
                      </a:r>
                      <a:endParaRPr lang="en-US" sz="14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9BBB59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ysClr val="window" lastClr="FFFFFF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106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210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316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421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5526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2630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199736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6841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sz="1400" dirty="0" smtClean="0"/>
                        <a:t>Nearest Neighbor</a:t>
                      </a:r>
                      <a:r>
                        <a:rPr lang="en-US" sz="1400" baseline="0" dirty="0" smtClean="0"/>
                        <a:t> Sentences in Embedding Space</a:t>
                      </a:r>
                      <a:endParaRPr lang="en-US" sz="1400" dirty="0"/>
                    </a:p>
                  </a:txBody>
                  <a:tcPr>
                    <a:lnL>
                      <a:noFill/>
                    </a:lnL>
                    <a:lnR w="9525" cap="flat" cmpd="sng" algn="ctr">
                      <a:solidFill>
                        <a:srgbClr val="9BBB59">
                          <a:shade val="95000"/>
                          <a:satMod val="105000"/>
                        </a:srgbClr>
                      </a:solidFill>
                      <a:prstDash val="solid"/>
                    </a:lnR>
                    <a:lnT w="9525" cap="flat" cmpd="sng" algn="ctr">
                      <a:solidFill>
                        <a:srgbClr val="9BBB59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ysClr val="window" lastClr="FFFFFF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B59"/>
                    </a:solidFill>
                  </a:tcPr>
                </a:tc>
              </a:tr>
              <a:tr h="1143003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10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21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31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421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552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263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19973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6841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Bad News</a:t>
                      </a:r>
                    </a:p>
                    <a:p>
                      <a:endParaRPr lang="en-US" sz="1400" dirty="0"/>
                    </a:p>
                  </a:txBody>
                  <a:tcPr>
                    <a:lnL w="9525" cap="flat" cmpd="sng" algn="ctr">
                      <a:solidFill>
                        <a:srgbClr val="9BBB59">
                          <a:shade val="95000"/>
                          <a:satMod val="105000"/>
                        </a:srgbClr>
                      </a:solidFill>
                      <a:prstDash val="solid"/>
                    </a:lnL>
                    <a:lnR w="9525" cap="flat" cmpd="sng" algn="ctr">
                      <a:solidFill>
                        <a:srgbClr val="9BBB59">
                          <a:shade val="95000"/>
                          <a:satMod val="10500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ysClr val="window" lastClr="FFFFFF"/>
                      </a:solidFill>
                      <a:prstDash val="solid"/>
                    </a:lnT>
                    <a:lnB w="9525" cap="flat" cmpd="sng" algn="ctr">
                      <a:solidFill>
                        <a:srgbClr val="9BBB59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B59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10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21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31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421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552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263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19973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6841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Both took further hits yesterday</a:t>
                      </a:r>
                    </a:p>
                    <a:p>
                      <a:endParaRPr lang="en-US" sz="1400" dirty="0"/>
                    </a:p>
                  </a:txBody>
                  <a:tcPr>
                    <a:lnL w="9525" cap="flat" cmpd="sng" algn="ctr">
                      <a:solidFill>
                        <a:srgbClr val="9BBB59">
                          <a:shade val="95000"/>
                          <a:satMod val="105000"/>
                        </a:srgbClr>
                      </a:solidFill>
                      <a:prstDash val="solid"/>
                    </a:lnL>
                    <a:lnR w="9525" cap="flat" cmpd="sng" algn="ctr">
                      <a:solidFill>
                        <a:srgbClr val="9BBB59">
                          <a:shade val="95000"/>
                          <a:satMod val="10500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ysClr val="window" lastClr="FFFFFF"/>
                      </a:solidFill>
                      <a:prstDash val="solid"/>
                    </a:lnT>
                    <a:lnB w="9525" cap="flat" cmpd="sng" algn="ctr">
                      <a:solidFill>
                        <a:srgbClr val="9BBB59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B59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10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21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31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421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552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263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19973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6841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400" dirty="0" smtClean="0"/>
                        <a:t>We 're in for a lot of turbulence ... 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400" dirty="0" smtClean="0"/>
                        <a:t>BSN currently has 2.2 million common shares outstanding 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400" dirty="0" smtClean="0"/>
                        <a:t>This is panic buying 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400" dirty="0" smtClean="0"/>
                        <a:t>We have a couple or three tough weeks coming</a:t>
                      </a:r>
                    </a:p>
                  </a:txBody>
                  <a:tcPr>
                    <a:lnL w="9525" cap="flat" cmpd="sng" algn="ctr">
                      <a:solidFill>
                        <a:srgbClr val="9BBB59">
                          <a:shade val="95000"/>
                          <a:satMod val="105000"/>
                        </a:srgbClr>
                      </a:solidFill>
                      <a:prstDash val="solid"/>
                    </a:lnL>
                    <a:lnR w="9525" cap="flat" cmpd="sng" algn="ctr">
                      <a:solidFill>
                        <a:srgbClr val="9BBB59">
                          <a:shade val="95000"/>
                          <a:satMod val="10500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ysClr val="window" lastClr="FFFFFF"/>
                      </a:solidFill>
                      <a:prstDash val="solid"/>
                    </a:lnT>
                    <a:lnB w="9525" cap="flat" cmpd="sng" algn="ctr">
                      <a:solidFill>
                        <a:srgbClr val="9BBB59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B59">
                        <a:alpha val="40000"/>
                      </a:srgbClr>
                    </a:solidFill>
                  </a:tcPr>
                </a:tc>
              </a:tr>
              <a:tr h="462822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10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21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31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421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552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263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19973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6841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sz="1400" dirty="0" smtClean="0"/>
                        <a:t>Something said</a:t>
                      </a:r>
                      <a:endParaRPr lang="en-US" sz="1400" dirty="0"/>
                    </a:p>
                  </a:txBody>
                  <a:tcPr>
                    <a:lnL w="9525" cap="flat" cmpd="sng" algn="ctr">
                      <a:solidFill>
                        <a:srgbClr val="9BBB59">
                          <a:shade val="95000"/>
                          <a:satMod val="105000"/>
                        </a:srgbClr>
                      </a:solidFill>
                      <a:prstDash val="solid"/>
                    </a:lnL>
                    <a:lnR w="9525" cap="flat" cmpd="sng" algn="ctr">
                      <a:solidFill>
                        <a:srgbClr val="9BBB59">
                          <a:shade val="95000"/>
                          <a:satMod val="105000"/>
                        </a:srgbClr>
                      </a:solidFill>
                      <a:prstDash val="solid"/>
                    </a:lnR>
                    <a:lnT w="9525" cap="flat" cmpd="sng" algn="ctr">
                      <a:solidFill>
                        <a:srgbClr val="9BBB59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9BBB59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10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21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31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421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552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263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19973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6841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sz="1400" dirty="0" smtClean="0"/>
                        <a:t>I had calls all night long from the States, he said</a:t>
                      </a:r>
                      <a:endParaRPr lang="en-US" sz="1400" dirty="0"/>
                    </a:p>
                  </a:txBody>
                  <a:tcPr>
                    <a:lnL w="9525" cap="flat" cmpd="sng" algn="ctr">
                      <a:solidFill>
                        <a:srgbClr val="9BBB59">
                          <a:shade val="95000"/>
                          <a:satMod val="105000"/>
                        </a:srgbClr>
                      </a:solidFill>
                      <a:prstDash val="solid"/>
                    </a:lnL>
                    <a:lnR w="9525" cap="flat" cmpd="sng" algn="ctr">
                      <a:solidFill>
                        <a:srgbClr val="9BBB59">
                          <a:shade val="95000"/>
                          <a:satMod val="105000"/>
                        </a:srgbClr>
                      </a:solidFill>
                      <a:prstDash val="solid"/>
                    </a:lnR>
                    <a:lnT w="9525" cap="flat" cmpd="sng" algn="ctr">
                      <a:solidFill>
                        <a:srgbClr val="9BBB59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9BBB59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10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21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31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421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552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263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19973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6841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400" dirty="0" smtClean="0"/>
                        <a:t>Our intent is to promote the best alternative, he says 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400" dirty="0" smtClean="0"/>
                        <a:t>We have sufficient cash flow to handle that, he said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400" dirty="0" smtClean="0"/>
                        <a:t>Currently, average pay for machinists is 22.22 an hour, Boeing said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400" dirty="0" smtClean="0"/>
                        <a:t>Profit from trading for its own account dropped, the securities firm said</a:t>
                      </a:r>
                      <a:endParaRPr lang="en-US" sz="1400" dirty="0"/>
                    </a:p>
                  </a:txBody>
                  <a:tcPr>
                    <a:lnL w="9525" cap="flat" cmpd="sng" algn="ctr">
                      <a:solidFill>
                        <a:srgbClr val="9BBB59">
                          <a:shade val="95000"/>
                          <a:satMod val="105000"/>
                        </a:srgbClr>
                      </a:solidFill>
                      <a:prstDash val="solid"/>
                    </a:lnL>
                    <a:lnR w="9525" cap="flat" cmpd="sng" algn="ctr">
                      <a:solidFill>
                        <a:srgbClr val="9BBB59">
                          <a:shade val="95000"/>
                          <a:satMod val="105000"/>
                        </a:srgbClr>
                      </a:solidFill>
                      <a:prstDash val="solid"/>
                    </a:lnR>
                    <a:lnT w="9525" cap="flat" cmpd="sng" algn="ctr">
                      <a:solidFill>
                        <a:srgbClr val="9BBB59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9BBB59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62822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10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21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31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421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552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263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19973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6841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Gains and good news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 smtClean="0"/>
                    </a:p>
                    <a:p>
                      <a:endParaRPr lang="en-US" sz="1400" dirty="0"/>
                    </a:p>
                  </a:txBody>
                  <a:tcPr>
                    <a:lnL w="9525" cap="flat" cmpd="sng" algn="ctr">
                      <a:solidFill>
                        <a:srgbClr val="9BBB59">
                          <a:shade val="95000"/>
                          <a:satMod val="105000"/>
                        </a:srgbClr>
                      </a:solidFill>
                      <a:prstDash val="solid"/>
                    </a:lnL>
                    <a:lnR w="9525" cap="flat" cmpd="sng" algn="ctr">
                      <a:solidFill>
                        <a:srgbClr val="9BBB59">
                          <a:shade val="95000"/>
                          <a:satMod val="105000"/>
                        </a:srgbClr>
                      </a:solidFill>
                      <a:prstDash val="solid"/>
                    </a:lnR>
                    <a:lnT w="9525" cap="flat" cmpd="sng" algn="ctr">
                      <a:solidFill>
                        <a:srgbClr val="9BBB59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9BBB59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B59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10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21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31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421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552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263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19973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6841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Fujisawa gained 22 to 2,222 </a:t>
                      </a:r>
                    </a:p>
                    <a:p>
                      <a:endParaRPr lang="en-US" sz="1400" dirty="0"/>
                    </a:p>
                  </a:txBody>
                  <a:tcPr>
                    <a:lnL w="9525" cap="flat" cmpd="sng" algn="ctr">
                      <a:solidFill>
                        <a:srgbClr val="9BBB59">
                          <a:shade val="95000"/>
                          <a:satMod val="105000"/>
                        </a:srgbClr>
                      </a:solidFill>
                      <a:prstDash val="solid"/>
                    </a:lnL>
                    <a:lnR w="9525" cap="flat" cmpd="sng" algn="ctr">
                      <a:solidFill>
                        <a:srgbClr val="9BBB59">
                          <a:shade val="95000"/>
                          <a:satMod val="105000"/>
                        </a:srgbClr>
                      </a:solidFill>
                      <a:prstDash val="solid"/>
                    </a:lnR>
                    <a:lnT w="9525" cap="flat" cmpd="sng" algn="ctr">
                      <a:solidFill>
                        <a:srgbClr val="9BBB59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9BBB59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B59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10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21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31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421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552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263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19973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6841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en-US" sz="1400" dirty="0" smtClean="0"/>
                        <a:t>Mochida advanced 22 to 2,222 </a:t>
                      </a:r>
                    </a:p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en-US" sz="1400" dirty="0" smtClean="0"/>
                        <a:t>Commerzbank gained 2 to 222.2 </a:t>
                      </a:r>
                    </a:p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en-US" sz="1400" dirty="0" smtClean="0"/>
                        <a:t>Paris loved her at first sight </a:t>
                      </a:r>
                    </a:p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en-US" sz="1400" dirty="0" smtClean="0"/>
                        <a:t>Profits improved across Hess's businesses</a:t>
                      </a:r>
                    </a:p>
                  </a:txBody>
                  <a:tcPr>
                    <a:lnL w="9525" cap="flat" cmpd="sng" algn="ctr">
                      <a:solidFill>
                        <a:srgbClr val="9BBB59">
                          <a:shade val="95000"/>
                          <a:satMod val="105000"/>
                        </a:srgbClr>
                      </a:solidFill>
                      <a:prstDash val="solid"/>
                    </a:lnL>
                    <a:lnR w="9525" cap="flat" cmpd="sng" algn="ctr">
                      <a:solidFill>
                        <a:srgbClr val="9BBB59">
                          <a:shade val="95000"/>
                          <a:satMod val="105000"/>
                        </a:srgbClr>
                      </a:solidFill>
                      <a:prstDash val="solid"/>
                    </a:lnR>
                    <a:lnT w="9525" cap="flat" cmpd="sng" algn="ctr">
                      <a:solidFill>
                        <a:srgbClr val="9BBB59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9BBB59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B59">
                        <a:alpha val="40000"/>
                      </a:srgbClr>
                    </a:solidFill>
                  </a:tcPr>
                </a:tc>
              </a:tr>
              <a:tr h="462822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10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21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31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421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552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263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19973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6841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Unknown words which are cities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 smtClean="0"/>
                    </a:p>
                  </a:txBody>
                  <a:tcPr>
                    <a:lnL w="9525" cap="flat" cmpd="sng" algn="ctr">
                      <a:solidFill>
                        <a:srgbClr val="9BBB59">
                          <a:shade val="95000"/>
                          <a:satMod val="105000"/>
                        </a:srgbClr>
                      </a:solidFill>
                      <a:prstDash val="solid"/>
                    </a:lnL>
                    <a:lnR w="9525" cap="flat" cmpd="sng" algn="ctr">
                      <a:solidFill>
                        <a:srgbClr val="9BBB59">
                          <a:shade val="95000"/>
                          <a:satMod val="105000"/>
                        </a:srgbClr>
                      </a:solidFill>
                      <a:prstDash val="solid"/>
                    </a:lnR>
                    <a:lnT w="9525" cap="flat" cmpd="sng" algn="ctr">
                      <a:solidFill>
                        <a:srgbClr val="9BBB59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9BBB59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10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21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31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421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552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263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19973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6841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Columbia , S.C</a:t>
                      </a:r>
                    </a:p>
                    <a:p>
                      <a:endParaRPr lang="en-US" sz="1400" dirty="0"/>
                    </a:p>
                  </a:txBody>
                  <a:tcPr>
                    <a:lnL w="9525" cap="flat" cmpd="sng" algn="ctr">
                      <a:solidFill>
                        <a:srgbClr val="9BBB59">
                          <a:shade val="95000"/>
                          <a:satMod val="105000"/>
                        </a:srgbClr>
                      </a:solidFill>
                      <a:prstDash val="solid"/>
                    </a:lnL>
                    <a:lnR w="9525" cap="flat" cmpd="sng" algn="ctr">
                      <a:solidFill>
                        <a:srgbClr val="9BBB59">
                          <a:shade val="95000"/>
                          <a:satMod val="105000"/>
                        </a:srgbClr>
                      </a:solidFill>
                      <a:prstDash val="solid"/>
                    </a:lnR>
                    <a:lnT w="9525" cap="flat" cmpd="sng" algn="ctr">
                      <a:solidFill>
                        <a:srgbClr val="9BBB59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9BBB59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10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21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31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421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552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263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19973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6841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en-US" sz="1400" dirty="0" smtClean="0"/>
                        <a:t>Greenville , Miss </a:t>
                      </a:r>
                    </a:p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en-US" sz="1400" dirty="0" smtClean="0"/>
                        <a:t>UNK , </a:t>
                      </a:r>
                      <a:r>
                        <a:rPr lang="en-US" sz="1400" dirty="0" err="1" smtClean="0"/>
                        <a:t>Md</a:t>
                      </a:r>
                      <a:r>
                        <a:rPr lang="en-US" sz="1400" dirty="0" smtClean="0"/>
                        <a:t> </a:t>
                      </a:r>
                    </a:p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en-US" sz="1400" dirty="0" smtClean="0"/>
                        <a:t>UNK , Miss </a:t>
                      </a:r>
                    </a:p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en-US" sz="1400" dirty="0" smtClean="0"/>
                        <a:t>UNK , </a:t>
                      </a:r>
                      <a:r>
                        <a:rPr lang="en-US" sz="1400" dirty="0" err="1" smtClean="0"/>
                        <a:t>Calif</a:t>
                      </a:r>
                      <a:endParaRPr lang="en-US" sz="1400" dirty="0" smtClean="0"/>
                    </a:p>
                  </a:txBody>
                  <a:tcPr>
                    <a:lnL w="9525" cap="flat" cmpd="sng" algn="ctr">
                      <a:solidFill>
                        <a:srgbClr val="9BBB59">
                          <a:shade val="95000"/>
                          <a:satMod val="105000"/>
                        </a:srgbClr>
                      </a:solidFill>
                      <a:prstDash val="solid"/>
                    </a:lnL>
                    <a:lnR w="9525" cap="flat" cmpd="sng" algn="ctr">
                      <a:solidFill>
                        <a:srgbClr val="9BBB59">
                          <a:shade val="95000"/>
                          <a:satMod val="105000"/>
                        </a:srgbClr>
                      </a:solidFill>
                      <a:prstDash val="solid"/>
                    </a:lnR>
                    <a:lnT w="9525" cap="flat" cmpd="sng" algn="ctr">
                      <a:solidFill>
                        <a:srgbClr val="9BBB59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9BBB59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 Similar Sentences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155425" y="855865"/>
          <a:ext cx="8839200" cy="6309360"/>
        </p:xfrm>
        <a:graphic>
          <a:graphicData uri="http://schemas.openxmlformats.org/drawingml/2006/table">
            <a:tbl>
              <a:tblPr firstRow="1" bandRow="1">
                <a:gradFill rotWithShape="1">
                  <a:gsLst>
                    <a:gs pos="0">
                      <a:srgbClr val="9BBB59">
                        <a:tint val="50000"/>
                        <a:satMod val="300000"/>
                      </a:srgbClr>
                    </a:gs>
                    <a:gs pos="35000">
                      <a:srgbClr val="9BBB59">
                        <a:tint val="37000"/>
                        <a:satMod val="300000"/>
                      </a:srgbClr>
                    </a:gs>
                    <a:gs pos="100000">
                      <a:srgbClr val="9BBB59">
                        <a:tint val="15000"/>
                        <a:satMod val="350000"/>
                      </a:srgbClr>
                    </a:gs>
                  </a:gsLst>
                  <a:lin ang="16200000" scaled="1"/>
                </a:gradFill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a:tblPr>
              <a:tblGrid>
                <a:gridCol w="1786097"/>
                <a:gridCol w="1703061"/>
                <a:gridCol w="5350042"/>
              </a:tblGrid>
              <a:tr h="457197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106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210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316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421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5526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2630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199736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6841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sz="1600" dirty="0" smtClean="0"/>
                        <a:t>Similarities</a:t>
                      </a:r>
                      <a:endParaRPr lang="en-US" sz="1600" dirty="0"/>
                    </a:p>
                  </a:txBody>
                  <a:tcPr>
                    <a:lnL w="9525" cap="flat" cmpd="sng" algn="ctr">
                      <a:solidFill>
                        <a:srgbClr val="9BBB59">
                          <a:shade val="95000"/>
                          <a:satMod val="105000"/>
                        </a:srgbClr>
                      </a:solidFill>
                      <a:prstDash val="solid"/>
                    </a:lnL>
                    <a:lnR>
                      <a:noFill/>
                    </a:lnR>
                    <a:lnT w="9525" cap="flat" cmpd="sng" algn="ctr">
                      <a:solidFill>
                        <a:srgbClr val="9BBB59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ysClr val="window" lastClr="FFFFFF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106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210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316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421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5526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2630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199736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6841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sz="1600" dirty="0" smtClean="0"/>
                        <a:t>Center Sentence</a:t>
                      </a:r>
                      <a:endParaRPr lang="en-US" sz="16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9BBB59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ysClr val="window" lastClr="FFFFFF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106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210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316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421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5526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2630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199736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6841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sz="1600" dirty="0" smtClean="0"/>
                        <a:t>Nearest Neighbor</a:t>
                      </a:r>
                      <a:r>
                        <a:rPr lang="en-US" sz="1600" baseline="0" dirty="0" smtClean="0"/>
                        <a:t> Sentences (most similar feature vector)</a:t>
                      </a:r>
                      <a:endParaRPr lang="en-US" sz="1600" dirty="0"/>
                    </a:p>
                  </a:txBody>
                  <a:tcPr>
                    <a:lnL>
                      <a:noFill/>
                    </a:lnL>
                    <a:lnR w="9525" cap="flat" cmpd="sng" algn="ctr">
                      <a:solidFill>
                        <a:srgbClr val="9BBB59">
                          <a:shade val="95000"/>
                          <a:satMod val="105000"/>
                        </a:srgbClr>
                      </a:solidFill>
                      <a:prstDash val="solid"/>
                    </a:lnR>
                    <a:lnT w="9525" cap="flat" cmpd="sng" algn="ctr">
                      <a:solidFill>
                        <a:srgbClr val="9BBB59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ysClr val="window" lastClr="FFFFFF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B59"/>
                    </a:solidFill>
                  </a:tcPr>
                </a:tc>
              </a:tr>
              <a:tr h="462822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10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21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31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421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552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263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19973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6841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Declining to comment = not disclosing</a:t>
                      </a:r>
                    </a:p>
                    <a:p>
                      <a:endParaRPr lang="en-US" sz="1600" dirty="0"/>
                    </a:p>
                  </a:txBody>
                  <a:tcPr>
                    <a:lnL w="9525" cap="flat" cmpd="sng" algn="ctr">
                      <a:solidFill>
                        <a:srgbClr val="9BBB59">
                          <a:shade val="95000"/>
                          <a:satMod val="105000"/>
                        </a:srgbClr>
                      </a:solidFill>
                      <a:prstDash val="solid"/>
                    </a:lnL>
                    <a:lnR w="9525" cap="flat" cmpd="sng" algn="ctr">
                      <a:solidFill>
                        <a:srgbClr val="9BBB59">
                          <a:shade val="95000"/>
                          <a:satMod val="10500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ysClr val="window" lastClr="FFFFFF"/>
                      </a:solidFill>
                      <a:prstDash val="solid"/>
                    </a:lnT>
                    <a:lnB w="9525" cap="flat" cmpd="sng" algn="ctr">
                      <a:solidFill>
                        <a:srgbClr val="9BBB59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B59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10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21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31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421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552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263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19973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6841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Hess declined to comment </a:t>
                      </a:r>
                    </a:p>
                    <a:p>
                      <a:endParaRPr lang="en-US" sz="1600" dirty="0"/>
                    </a:p>
                  </a:txBody>
                  <a:tcPr>
                    <a:lnL w="9525" cap="flat" cmpd="sng" algn="ctr">
                      <a:solidFill>
                        <a:srgbClr val="9BBB59">
                          <a:shade val="95000"/>
                          <a:satMod val="105000"/>
                        </a:srgbClr>
                      </a:solidFill>
                      <a:prstDash val="solid"/>
                    </a:lnL>
                    <a:lnR w="9525" cap="flat" cmpd="sng" algn="ctr">
                      <a:solidFill>
                        <a:srgbClr val="9BBB59">
                          <a:shade val="95000"/>
                          <a:satMod val="10500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ysClr val="window" lastClr="FFFFFF"/>
                      </a:solidFill>
                      <a:prstDash val="solid"/>
                    </a:lnT>
                    <a:lnB w="9525" cap="flat" cmpd="sng" algn="ctr">
                      <a:solidFill>
                        <a:srgbClr val="9BBB59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B59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10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21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31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421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552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263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19973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6841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en-US" sz="1600" dirty="0" smtClean="0"/>
                        <a:t>PaineWebber declined to comment </a:t>
                      </a:r>
                    </a:p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en-US" sz="1600" dirty="0" smtClean="0"/>
                        <a:t>Phoenix declined to comment </a:t>
                      </a:r>
                    </a:p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en-US" sz="1600" dirty="0" smtClean="0"/>
                        <a:t>Campeau declined to comment </a:t>
                      </a:r>
                    </a:p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en-US" sz="1600" dirty="0" smtClean="0"/>
                        <a:t>Coastal wouldn't disclose the terms</a:t>
                      </a:r>
                    </a:p>
                  </a:txBody>
                  <a:tcPr>
                    <a:lnL w="9525" cap="flat" cmpd="sng" algn="ctr">
                      <a:solidFill>
                        <a:srgbClr val="9BBB59">
                          <a:shade val="95000"/>
                          <a:satMod val="105000"/>
                        </a:srgbClr>
                      </a:solidFill>
                      <a:prstDash val="solid"/>
                    </a:lnL>
                    <a:lnR w="9525" cap="flat" cmpd="sng" algn="ctr">
                      <a:solidFill>
                        <a:srgbClr val="9BBB59">
                          <a:shade val="95000"/>
                          <a:satMod val="10500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ysClr val="window" lastClr="FFFFFF"/>
                      </a:solidFill>
                      <a:prstDash val="solid"/>
                    </a:lnT>
                    <a:lnB w="9525" cap="flat" cmpd="sng" algn="ctr">
                      <a:solidFill>
                        <a:srgbClr val="9BBB59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B59">
                        <a:alpha val="40000"/>
                      </a:srgbClr>
                    </a:solidFill>
                  </a:tcPr>
                </a:tc>
              </a:tr>
              <a:tr h="462822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10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21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31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421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552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263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19973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6841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Large changes in sales or revenue</a:t>
                      </a:r>
                    </a:p>
                  </a:txBody>
                  <a:tcPr>
                    <a:lnL w="9525" cap="flat" cmpd="sng" algn="ctr">
                      <a:solidFill>
                        <a:srgbClr val="9BBB59">
                          <a:shade val="95000"/>
                          <a:satMod val="105000"/>
                        </a:srgbClr>
                      </a:solidFill>
                      <a:prstDash val="solid"/>
                    </a:lnL>
                    <a:lnR w="9525" cap="flat" cmpd="sng" algn="ctr">
                      <a:solidFill>
                        <a:srgbClr val="9BBB59">
                          <a:shade val="95000"/>
                          <a:satMod val="105000"/>
                        </a:srgbClr>
                      </a:solidFill>
                      <a:prstDash val="solid"/>
                    </a:lnR>
                    <a:lnT w="9525" cap="flat" cmpd="sng" algn="ctr">
                      <a:solidFill>
                        <a:srgbClr val="9BBB59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9BBB59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10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21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31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421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552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263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19973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6841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Sales grew almost 2 % to 222.2 million from 222.2 million</a:t>
                      </a:r>
                    </a:p>
                  </a:txBody>
                  <a:tcPr>
                    <a:lnL w="9525" cap="flat" cmpd="sng" algn="ctr">
                      <a:solidFill>
                        <a:srgbClr val="9BBB59">
                          <a:shade val="95000"/>
                          <a:satMod val="105000"/>
                        </a:srgbClr>
                      </a:solidFill>
                      <a:prstDash val="solid"/>
                    </a:lnL>
                    <a:lnR w="9525" cap="flat" cmpd="sng" algn="ctr">
                      <a:solidFill>
                        <a:srgbClr val="9BBB59">
                          <a:shade val="95000"/>
                          <a:satMod val="105000"/>
                        </a:srgbClr>
                      </a:solidFill>
                      <a:prstDash val="solid"/>
                    </a:lnR>
                    <a:lnT w="9525" cap="flat" cmpd="sng" algn="ctr">
                      <a:solidFill>
                        <a:srgbClr val="9BBB59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9BBB59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10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21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31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421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552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263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19973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6841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600" dirty="0" smtClean="0"/>
                        <a:t>Sales surged 22 % to 222.22 billion yen from 222.22 billion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600" dirty="0" smtClean="0"/>
                        <a:t>Revenue fell 2 % to 2.22 billion from 2.22 billion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600" dirty="0" smtClean="0"/>
                        <a:t>Sales rose more than 2 % to 22.2 million from 22.2 million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600" dirty="0" smtClean="0"/>
                        <a:t>Volume was 222.2 million shares , more than triple recent levels</a:t>
                      </a:r>
                    </a:p>
                  </a:txBody>
                  <a:tcPr>
                    <a:lnL w="9525" cap="flat" cmpd="sng" algn="ctr">
                      <a:solidFill>
                        <a:srgbClr val="9BBB59">
                          <a:shade val="95000"/>
                          <a:satMod val="105000"/>
                        </a:srgbClr>
                      </a:solidFill>
                      <a:prstDash val="solid"/>
                    </a:lnL>
                    <a:lnR w="9525" cap="flat" cmpd="sng" algn="ctr">
                      <a:solidFill>
                        <a:srgbClr val="9BBB59">
                          <a:shade val="95000"/>
                          <a:satMod val="105000"/>
                        </a:srgbClr>
                      </a:solidFill>
                      <a:prstDash val="solid"/>
                    </a:lnR>
                    <a:lnT w="9525" cap="flat" cmpd="sng" algn="ctr">
                      <a:solidFill>
                        <a:srgbClr val="9BBB59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9BBB59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62822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10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21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31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421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552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263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19973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6841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sz="1600" dirty="0" smtClean="0"/>
                        <a:t>Negation of different types</a:t>
                      </a:r>
                      <a:endParaRPr lang="en-US" sz="1600" dirty="0"/>
                    </a:p>
                  </a:txBody>
                  <a:tcPr>
                    <a:lnL w="9525" cap="flat" cmpd="sng" algn="ctr">
                      <a:solidFill>
                        <a:srgbClr val="9BBB59">
                          <a:shade val="95000"/>
                          <a:satMod val="105000"/>
                        </a:srgbClr>
                      </a:solidFill>
                      <a:prstDash val="solid"/>
                    </a:lnL>
                    <a:lnR w="9525" cap="flat" cmpd="sng" algn="ctr">
                      <a:solidFill>
                        <a:srgbClr val="9BBB59">
                          <a:shade val="95000"/>
                          <a:satMod val="105000"/>
                        </a:srgbClr>
                      </a:solidFill>
                      <a:prstDash val="solid"/>
                    </a:lnR>
                    <a:lnT w="9525" cap="flat" cmpd="sng" algn="ctr">
                      <a:solidFill>
                        <a:srgbClr val="9BBB59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9BBB59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B59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10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21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31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421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552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263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19973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6841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sz="1600" dirty="0" smtClean="0"/>
                        <a:t>There's nothing unusual about business groups pushing for more government spending</a:t>
                      </a:r>
                      <a:endParaRPr lang="en-US" sz="1600" dirty="0"/>
                    </a:p>
                  </a:txBody>
                  <a:tcPr>
                    <a:lnL w="9525" cap="flat" cmpd="sng" algn="ctr">
                      <a:solidFill>
                        <a:srgbClr val="9BBB59">
                          <a:shade val="95000"/>
                          <a:satMod val="105000"/>
                        </a:srgbClr>
                      </a:solidFill>
                      <a:prstDash val="solid"/>
                    </a:lnL>
                    <a:lnR w="9525" cap="flat" cmpd="sng" algn="ctr">
                      <a:solidFill>
                        <a:srgbClr val="9BBB59">
                          <a:shade val="95000"/>
                          <a:satMod val="105000"/>
                        </a:srgbClr>
                      </a:solidFill>
                      <a:prstDash val="solid"/>
                    </a:lnR>
                    <a:lnT w="9525" cap="flat" cmpd="sng" algn="ctr">
                      <a:solidFill>
                        <a:srgbClr val="9BBB59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9BBB59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B59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10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21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31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421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552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263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19973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6841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en-US" sz="1600" dirty="0" smtClean="0"/>
                        <a:t>We don't think at this point anything needs to be said</a:t>
                      </a:r>
                    </a:p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en-US" sz="1600" dirty="0" smtClean="0"/>
                        <a:t>It therefore makes no sense for each market to adopt different circuit breakers</a:t>
                      </a:r>
                    </a:p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en-US" sz="1600" dirty="0" smtClean="0"/>
                        <a:t>You can't say the same with black and white </a:t>
                      </a:r>
                    </a:p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en-US" sz="1600" dirty="0" smtClean="0"/>
                        <a:t>I don't think anyone left the place UNK </a:t>
                      </a:r>
                      <a:r>
                        <a:rPr lang="en-US" sz="1600" dirty="0" err="1" smtClean="0"/>
                        <a:t>UNK</a:t>
                      </a:r>
                      <a:r>
                        <a:rPr lang="en-US" sz="1600" dirty="0" smtClean="0"/>
                        <a:t> </a:t>
                      </a:r>
                    </a:p>
                  </a:txBody>
                  <a:tcPr>
                    <a:lnL w="9525" cap="flat" cmpd="sng" algn="ctr">
                      <a:solidFill>
                        <a:srgbClr val="9BBB59">
                          <a:shade val="95000"/>
                          <a:satMod val="105000"/>
                        </a:srgbClr>
                      </a:solidFill>
                      <a:prstDash val="solid"/>
                    </a:lnL>
                    <a:lnR w="9525" cap="flat" cmpd="sng" algn="ctr">
                      <a:solidFill>
                        <a:srgbClr val="9BBB59">
                          <a:shade val="95000"/>
                          <a:satMod val="105000"/>
                        </a:srgbClr>
                      </a:solidFill>
                      <a:prstDash val="solid"/>
                    </a:lnR>
                    <a:lnT w="9525" cap="flat" cmpd="sng" algn="ctr">
                      <a:solidFill>
                        <a:srgbClr val="9BBB59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9BBB59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B59">
                        <a:alpha val="40000"/>
                      </a:srgbClr>
                    </a:solidFill>
                  </a:tcPr>
                </a:tc>
              </a:tr>
              <a:tr h="462822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10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21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31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421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552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263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19973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6841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People</a:t>
                      </a:r>
                      <a:r>
                        <a:rPr lang="en-US" sz="1600" baseline="0" dirty="0" smtClean="0"/>
                        <a:t> in bad situations</a:t>
                      </a:r>
                      <a:endParaRPr lang="en-US" sz="1600" dirty="0" smtClean="0"/>
                    </a:p>
                    <a:p>
                      <a:endParaRPr lang="en-US" sz="1600" dirty="0"/>
                    </a:p>
                  </a:txBody>
                  <a:tcPr>
                    <a:lnL w="9525" cap="flat" cmpd="sng" algn="ctr">
                      <a:solidFill>
                        <a:srgbClr val="9BBB59">
                          <a:shade val="95000"/>
                          <a:satMod val="105000"/>
                        </a:srgbClr>
                      </a:solidFill>
                      <a:prstDash val="solid"/>
                    </a:lnL>
                    <a:lnR w="9525" cap="flat" cmpd="sng" algn="ctr">
                      <a:solidFill>
                        <a:srgbClr val="9BBB59">
                          <a:shade val="95000"/>
                          <a:satMod val="105000"/>
                        </a:srgbClr>
                      </a:solidFill>
                      <a:prstDash val="solid"/>
                    </a:lnR>
                    <a:lnT w="9525" cap="flat" cmpd="sng" algn="ctr">
                      <a:solidFill>
                        <a:srgbClr val="9BBB59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9BBB59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10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21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31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421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552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263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19973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6841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We were lucky</a:t>
                      </a:r>
                    </a:p>
                    <a:p>
                      <a:endParaRPr lang="en-US" sz="1600" dirty="0"/>
                    </a:p>
                  </a:txBody>
                  <a:tcPr>
                    <a:lnL w="9525" cap="flat" cmpd="sng" algn="ctr">
                      <a:solidFill>
                        <a:srgbClr val="9BBB59">
                          <a:shade val="95000"/>
                          <a:satMod val="105000"/>
                        </a:srgbClr>
                      </a:solidFill>
                      <a:prstDash val="solid"/>
                    </a:lnL>
                    <a:lnR w="9525" cap="flat" cmpd="sng" algn="ctr">
                      <a:solidFill>
                        <a:srgbClr val="9BBB59">
                          <a:shade val="95000"/>
                          <a:satMod val="105000"/>
                        </a:srgbClr>
                      </a:solidFill>
                      <a:prstDash val="solid"/>
                    </a:lnR>
                    <a:lnT w="9525" cap="flat" cmpd="sng" algn="ctr">
                      <a:solidFill>
                        <a:srgbClr val="9BBB59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9BBB59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10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21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31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421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552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263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19973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6841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600" dirty="0" smtClean="0"/>
                        <a:t>It was chaotic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600" dirty="0" smtClean="0"/>
                        <a:t>We were wrong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600" dirty="0" smtClean="0"/>
                        <a:t>People had died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600" dirty="0" smtClean="0"/>
                        <a:t>They still are </a:t>
                      </a:r>
                    </a:p>
                  </a:txBody>
                  <a:tcPr>
                    <a:lnL w="9525" cap="flat" cmpd="sng" algn="ctr">
                      <a:solidFill>
                        <a:srgbClr val="9BBB59">
                          <a:shade val="95000"/>
                          <a:satMod val="105000"/>
                        </a:srgbClr>
                      </a:solidFill>
                      <a:prstDash val="solid"/>
                    </a:lnL>
                    <a:lnR w="9525" cap="flat" cmpd="sng" algn="ctr">
                      <a:solidFill>
                        <a:srgbClr val="9BBB59">
                          <a:shade val="95000"/>
                          <a:satMod val="105000"/>
                        </a:srgbClr>
                      </a:solidFill>
                      <a:prstDash val="solid"/>
                    </a:lnR>
                    <a:lnT w="9525" cap="flat" cmpd="sng" algn="ctr">
                      <a:solidFill>
                        <a:srgbClr val="9BBB59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9BBB59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Experiments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309045" y="1047890"/>
            <a:ext cx="8717935" cy="21122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285690" lvl="0" indent="-285690" algn="l" eaLnBrk="0" hangingPunct="0">
              <a:spcAft>
                <a:spcPts val="0"/>
              </a:spcAft>
              <a:buFontTx/>
              <a:buChar char="•"/>
            </a:pPr>
            <a:r>
              <a:rPr lang="en-US" sz="2000" kern="0" dirty="0" smtClean="0">
                <a:solidFill>
                  <a:srgbClr val="FFFFFF"/>
                </a:solidFill>
                <a:latin typeface="Helvetica"/>
              </a:rPr>
              <a:t>No linguistic features.  Train only using the structure and words of WSJ training trees, and word embeddings from (Collobert &amp; Weston, 2008).</a:t>
            </a:r>
          </a:p>
          <a:p>
            <a:pPr marL="285690" lvl="0" indent="-285690" algn="l" eaLnBrk="0" hangingPunct="0">
              <a:spcBef>
                <a:spcPts val="600"/>
              </a:spcBef>
              <a:spcAft>
                <a:spcPts val="0"/>
              </a:spcAft>
              <a:buFontTx/>
              <a:buChar char="•"/>
            </a:pPr>
            <a:r>
              <a:rPr lang="en-US" sz="2000" kern="0" dirty="0" smtClean="0">
                <a:solidFill>
                  <a:srgbClr val="FFFFFF"/>
                </a:solidFill>
                <a:latin typeface="Helvetica"/>
              </a:rPr>
              <a:t>Parser evaluation dataset: </a:t>
            </a:r>
            <a:r>
              <a:rPr lang="en-US" sz="2000" dirty="0" smtClean="0">
                <a:solidFill>
                  <a:schemeClr val="bg1"/>
                </a:solidFill>
              </a:rPr>
              <a:t>Wall Street Journal (standard splits for training and development testing).</a:t>
            </a:r>
          </a:p>
        </p:txBody>
      </p:sp>
      <p:grpSp>
        <p:nvGrpSpPr>
          <p:cNvPr id="3" name="Group 7"/>
          <p:cNvGrpSpPr/>
          <p:nvPr/>
        </p:nvGrpSpPr>
        <p:grpSpPr>
          <a:xfrm>
            <a:off x="577880" y="2814520"/>
            <a:ext cx="8077200" cy="2834640"/>
            <a:chOff x="577880" y="2814520"/>
            <a:chExt cx="8077200" cy="2834640"/>
          </a:xfrm>
        </p:grpSpPr>
        <p:graphicFrame>
          <p:nvGraphicFramePr>
            <p:cNvPr id="10" name="Content Placeholder 3"/>
            <p:cNvGraphicFramePr>
              <a:graphicFrameLocks/>
            </p:cNvGraphicFramePr>
            <p:nvPr/>
          </p:nvGraphicFramePr>
          <p:xfrm>
            <a:off x="577880" y="2814520"/>
            <a:ext cx="8077200" cy="2834640"/>
          </p:xfrm>
          <a:graphic>
            <a:graphicData uri="http://schemas.openxmlformats.org/drawingml/2006/table">
              <a:tbl>
                <a:tblPr firstRow="1" bandRow="1"/>
                <a:tblGrid>
                  <a:gridCol w="6605660"/>
                  <a:gridCol w="1471540"/>
                </a:tblGrid>
                <a:tr h="457200">
                  <a:tc>
                    <a:txBody>
                      <a:bodyPr/>
                      <a:lstStyle>
                        <a:defPPr>
                          <a:defRPr lang="en-US"/>
                        </a:defPPr>
                        <a:lvl1pPr marL="0" algn="l" defTabSz="91421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Calibri"/>
                          </a:defRPr>
                        </a:lvl1pPr>
                        <a:lvl2pPr marL="457106" algn="l" defTabSz="91421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Calibri"/>
                          </a:defRPr>
                        </a:lvl2pPr>
                        <a:lvl3pPr marL="914210" algn="l" defTabSz="91421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Calibri"/>
                          </a:defRPr>
                        </a:lvl3pPr>
                        <a:lvl4pPr marL="1371316" algn="l" defTabSz="91421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Calibri"/>
                          </a:defRPr>
                        </a:lvl4pPr>
                        <a:lvl5pPr marL="1828421" algn="l" defTabSz="91421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Calibri"/>
                          </a:defRPr>
                        </a:lvl5pPr>
                        <a:lvl6pPr marL="2285526" algn="l" defTabSz="91421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Calibri"/>
                          </a:defRPr>
                        </a:lvl6pPr>
                        <a:lvl7pPr marL="2742630" algn="l" defTabSz="91421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Calibri"/>
                          </a:defRPr>
                        </a:lvl7pPr>
                        <a:lvl8pPr marL="3199736" algn="l" defTabSz="91421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Calibri"/>
                          </a:defRPr>
                        </a:lvl8pPr>
                        <a:lvl9pPr marL="3656841" algn="l" defTabSz="91421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Calibri"/>
                          </a:defRPr>
                        </a:lvl9pPr>
                      </a:lstStyle>
                      <a:p>
                        <a:r>
                          <a:rPr lang="en-US" sz="1800" kern="1200" baseline="0" dirty="0" smtClean="0"/>
                          <a:t>Method</a:t>
                        </a:r>
                        <a:endParaRPr lang="en-US" dirty="0"/>
                      </a:p>
                    </a:txBody>
                    <a:tcPr>
                      <a:lnL w="12700" cmpd="sng">
                        <a:solidFill>
                          <a:sysClr val="window" lastClr="FFFFFF"/>
                        </a:solidFill>
                      </a:lnL>
                      <a:lnR w="12700" cmpd="sng">
                        <a:solidFill>
                          <a:sysClr val="window" lastClr="FFFFFF"/>
                        </a:solidFill>
                      </a:lnR>
                      <a:lnT w="12700" cmpd="sng">
                        <a:solidFill>
                          <a:sysClr val="window" lastClr="FFFFFF"/>
                        </a:solidFill>
                      </a:lnT>
                      <a:lnB w="38100" cmpd="sng">
                        <a:solidFill>
                          <a:sysClr val="window" lastClr="FFFFFF"/>
                        </a:solidFill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4F81BD"/>
                      </a:solidFill>
                    </a:tcPr>
                  </a:tc>
                  <a:tc>
                    <a:txBody>
                      <a:bodyPr/>
                      <a:lstStyle>
                        <a:defPPr>
                          <a:defRPr lang="en-US"/>
                        </a:defPPr>
                        <a:lvl1pPr marL="0" algn="l" defTabSz="91421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Calibri"/>
                          </a:defRPr>
                        </a:lvl1pPr>
                        <a:lvl2pPr marL="457106" algn="l" defTabSz="91421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Calibri"/>
                          </a:defRPr>
                        </a:lvl2pPr>
                        <a:lvl3pPr marL="914210" algn="l" defTabSz="91421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Calibri"/>
                          </a:defRPr>
                        </a:lvl3pPr>
                        <a:lvl4pPr marL="1371316" algn="l" defTabSz="91421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Calibri"/>
                          </a:defRPr>
                        </a:lvl4pPr>
                        <a:lvl5pPr marL="1828421" algn="l" defTabSz="91421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Calibri"/>
                          </a:defRPr>
                        </a:lvl5pPr>
                        <a:lvl6pPr marL="2285526" algn="l" defTabSz="91421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Calibri"/>
                          </a:defRPr>
                        </a:lvl6pPr>
                        <a:lvl7pPr marL="2742630" algn="l" defTabSz="91421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Calibri"/>
                          </a:defRPr>
                        </a:lvl7pPr>
                        <a:lvl8pPr marL="3199736" algn="l" defTabSz="91421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Calibri"/>
                          </a:defRPr>
                        </a:lvl8pPr>
                        <a:lvl9pPr marL="3656841" algn="l" defTabSz="91421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Calibri"/>
                          </a:defRPr>
                        </a:lvl9pPr>
                      </a:lstStyle>
                      <a:p>
                        <a:r>
                          <a:rPr lang="en-US" dirty="0" smtClean="0"/>
                          <a:t>Unlabeled F1</a:t>
                        </a:r>
                        <a:endParaRPr lang="en-US" dirty="0"/>
                      </a:p>
                    </a:txBody>
                    <a:tcPr>
                      <a:lnL w="12700" cmpd="sng">
                        <a:solidFill>
                          <a:sysClr val="window" lastClr="FFFFFF"/>
                        </a:solidFill>
                      </a:lnL>
                      <a:lnR w="12700" cmpd="sng">
                        <a:solidFill>
                          <a:sysClr val="window" lastClr="FFFFFF"/>
                        </a:solidFill>
                      </a:lnR>
                      <a:lnT w="12700" cmpd="sng">
                        <a:solidFill>
                          <a:sysClr val="window" lastClr="FFFFFF"/>
                        </a:solidFill>
                      </a:lnT>
                      <a:lnB w="38100" cmpd="sng">
                        <a:solidFill>
                          <a:sysClr val="window" lastClr="FFFFFF"/>
                        </a:solidFill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4F81BD"/>
                      </a:solidFill>
                    </a:tcPr>
                  </a:tc>
                </a:tr>
                <a:tr h="257702">
                  <a:tc>
                    <a:txBody>
                      <a:bodyPr/>
                      <a:lstStyle>
                        <a:defPPr>
                          <a:defRPr lang="en-US"/>
                        </a:defPPr>
                        <a:lvl1pPr marL="0" algn="l" defTabSz="91421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Calibri"/>
                          </a:defRPr>
                        </a:lvl1pPr>
                        <a:lvl2pPr marL="457106" algn="l" defTabSz="91421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Calibri"/>
                          </a:defRPr>
                        </a:lvl2pPr>
                        <a:lvl3pPr marL="914210" algn="l" defTabSz="91421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Calibri"/>
                          </a:defRPr>
                        </a:lvl3pPr>
                        <a:lvl4pPr marL="1371316" algn="l" defTabSz="91421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Calibri"/>
                          </a:defRPr>
                        </a:lvl4pPr>
                        <a:lvl5pPr marL="1828421" algn="l" defTabSz="91421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Calibri"/>
                          </a:defRPr>
                        </a:lvl5pPr>
                        <a:lvl6pPr marL="2285526" algn="l" defTabSz="91421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Calibri"/>
                          </a:defRPr>
                        </a:lvl6pPr>
                        <a:lvl7pPr marL="2742630" algn="l" defTabSz="91421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Calibri"/>
                          </a:defRPr>
                        </a:lvl7pPr>
                        <a:lvl8pPr marL="3199736" algn="l" defTabSz="91421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Calibri"/>
                          </a:defRPr>
                        </a:lvl8pPr>
                        <a:lvl9pPr marL="3656841" algn="l" defTabSz="91421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Calibri"/>
                          </a:defRPr>
                        </a:lvl9pPr>
                      </a:lstStyle>
                      <a:p>
                        <a:pPr marL="0" marR="0" indent="0" algn="l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lang="en-US" sz="1800" kern="1200" baseline="0" dirty="0" smtClean="0"/>
                          <a:t>Greedy Recursive Neural Network (RNN) </a:t>
                        </a:r>
                        <a:endParaRPr lang="en-US" dirty="0"/>
                      </a:p>
                    </a:txBody>
                    <a:tcPr>
                      <a:lnL w="12700" cmpd="sng">
                        <a:solidFill>
                          <a:sysClr val="window" lastClr="FFFFFF"/>
                        </a:solidFill>
                      </a:lnL>
                      <a:lnR w="12700" cmpd="sng">
                        <a:solidFill>
                          <a:sysClr val="window" lastClr="FFFFFF"/>
                        </a:solidFill>
                      </a:lnR>
                      <a:lnT w="38100" cmpd="sng">
                        <a:solidFill>
                          <a:sysClr val="window" lastClr="FFFFFF"/>
                        </a:solidFill>
                      </a:lnT>
                      <a:lnB w="12700" cmpd="sng">
                        <a:solidFill>
                          <a:sysClr val="window" lastClr="FFFFFF"/>
                        </a:solidFill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4F81BD">
                          <a:tint val="40000"/>
                        </a:srgbClr>
                      </a:solidFill>
                    </a:tcPr>
                  </a:tc>
                  <a:tc>
                    <a:txBody>
                      <a:bodyPr/>
                      <a:lstStyle>
                        <a:defPPr>
                          <a:defRPr lang="en-US"/>
                        </a:defPPr>
                        <a:lvl1pPr marL="0" algn="l" defTabSz="91421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Calibri"/>
                          </a:defRPr>
                        </a:lvl1pPr>
                        <a:lvl2pPr marL="457106" algn="l" defTabSz="91421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Calibri"/>
                          </a:defRPr>
                        </a:lvl2pPr>
                        <a:lvl3pPr marL="914210" algn="l" defTabSz="91421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Calibri"/>
                          </a:defRPr>
                        </a:lvl3pPr>
                        <a:lvl4pPr marL="1371316" algn="l" defTabSz="91421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Calibri"/>
                          </a:defRPr>
                        </a:lvl4pPr>
                        <a:lvl5pPr marL="1828421" algn="l" defTabSz="91421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Calibri"/>
                          </a:defRPr>
                        </a:lvl5pPr>
                        <a:lvl6pPr marL="2285526" algn="l" defTabSz="91421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Calibri"/>
                          </a:defRPr>
                        </a:lvl6pPr>
                        <a:lvl7pPr marL="2742630" algn="l" defTabSz="91421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Calibri"/>
                          </a:defRPr>
                        </a:lvl7pPr>
                        <a:lvl8pPr marL="3199736" algn="l" defTabSz="91421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Calibri"/>
                          </a:defRPr>
                        </a:lvl8pPr>
                        <a:lvl9pPr marL="3656841" algn="l" defTabSz="91421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Calibri"/>
                          </a:defRPr>
                        </a:lvl9pPr>
                      </a:lstStyle>
                      <a:p>
                        <a:pPr marL="0" marR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lang="en-US" sz="1800" kern="1200" baseline="0" dirty="0" smtClean="0"/>
                          <a:t>76.55</a:t>
                        </a:r>
                        <a:endParaRPr lang="en-US" dirty="0"/>
                      </a:p>
                    </a:txBody>
                    <a:tcPr>
                      <a:lnL w="12700" cmpd="sng">
                        <a:solidFill>
                          <a:sysClr val="window" lastClr="FFFFFF"/>
                        </a:solidFill>
                      </a:lnL>
                      <a:lnR w="12700" cmpd="sng">
                        <a:solidFill>
                          <a:sysClr val="window" lastClr="FFFFFF"/>
                        </a:solidFill>
                      </a:lnR>
                      <a:lnT w="38100" cmpd="sng">
                        <a:solidFill>
                          <a:sysClr val="window" lastClr="FFFFFF"/>
                        </a:solidFill>
                      </a:lnT>
                      <a:lnB w="12700" cmpd="sng">
                        <a:solidFill>
                          <a:sysClr val="window" lastClr="FFFFFF"/>
                        </a:solidFill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4F81BD">
                          <a:tint val="40000"/>
                        </a:srgbClr>
                      </a:solidFill>
                    </a:tcPr>
                  </a:tc>
                </a:tr>
                <a:tr h="257702">
                  <a:tc>
                    <a:txBody>
                      <a:bodyPr/>
                      <a:lstStyle>
                        <a:defPPr>
                          <a:defRPr lang="en-US"/>
                        </a:defPPr>
                        <a:lvl1pPr marL="0" algn="l" defTabSz="91421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Calibri"/>
                          </a:defRPr>
                        </a:lvl1pPr>
                        <a:lvl2pPr marL="457106" algn="l" defTabSz="91421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Calibri"/>
                          </a:defRPr>
                        </a:lvl2pPr>
                        <a:lvl3pPr marL="914210" algn="l" defTabSz="91421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Calibri"/>
                          </a:defRPr>
                        </a:lvl3pPr>
                        <a:lvl4pPr marL="1371316" algn="l" defTabSz="91421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Calibri"/>
                          </a:defRPr>
                        </a:lvl4pPr>
                        <a:lvl5pPr marL="1828421" algn="l" defTabSz="91421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Calibri"/>
                          </a:defRPr>
                        </a:lvl5pPr>
                        <a:lvl6pPr marL="2285526" algn="l" defTabSz="91421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Calibri"/>
                          </a:defRPr>
                        </a:lvl6pPr>
                        <a:lvl7pPr marL="2742630" algn="l" defTabSz="91421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Calibri"/>
                          </a:defRPr>
                        </a:lvl7pPr>
                        <a:lvl8pPr marL="3199736" algn="l" defTabSz="91421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Calibri"/>
                          </a:defRPr>
                        </a:lvl8pPr>
                        <a:lvl9pPr marL="3656841" algn="l" defTabSz="91421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Calibri"/>
                          </a:defRPr>
                        </a:lvl9pPr>
                      </a:lstStyle>
                      <a:p>
                        <a:r>
                          <a:rPr lang="en-US" sz="1800" kern="1200" baseline="0" dirty="0" smtClean="0"/>
                          <a:t>Greedy, context-sensitive RNN</a:t>
                        </a:r>
                      </a:p>
                    </a:txBody>
                    <a:tcPr>
                      <a:lnL w="12700" cmpd="sng">
                        <a:solidFill>
                          <a:sysClr val="window" lastClr="FFFFFF"/>
                        </a:solidFill>
                      </a:lnL>
                      <a:lnR w="12700" cmpd="sng">
                        <a:solidFill>
                          <a:sysClr val="window" lastClr="FFFFFF"/>
                        </a:solidFill>
                      </a:lnR>
                      <a:lnT w="12700" cmpd="sng">
                        <a:solidFill>
                          <a:sysClr val="window" lastClr="FFFFFF"/>
                        </a:solidFill>
                      </a:lnT>
                      <a:lnB w="12700" cmpd="sng">
                        <a:solidFill>
                          <a:sysClr val="window" lastClr="FFFFFF"/>
                        </a:solidFill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4F81BD">
                          <a:tint val="20000"/>
                        </a:srgbClr>
                      </a:solidFill>
                    </a:tcPr>
                  </a:tc>
                  <a:tc>
                    <a:txBody>
                      <a:bodyPr/>
                      <a:lstStyle>
                        <a:defPPr>
                          <a:defRPr lang="en-US"/>
                        </a:defPPr>
                        <a:lvl1pPr marL="0" algn="l" defTabSz="91421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Calibri"/>
                          </a:defRPr>
                        </a:lvl1pPr>
                        <a:lvl2pPr marL="457106" algn="l" defTabSz="91421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Calibri"/>
                          </a:defRPr>
                        </a:lvl2pPr>
                        <a:lvl3pPr marL="914210" algn="l" defTabSz="91421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Calibri"/>
                          </a:defRPr>
                        </a:lvl3pPr>
                        <a:lvl4pPr marL="1371316" algn="l" defTabSz="91421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Calibri"/>
                          </a:defRPr>
                        </a:lvl4pPr>
                        <a:lvl5pPr marL="1828421" algn="l" defTabSz="91421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Calibri"/>
                          </a:defRPr>
                        </a:lvl5pPr>
                        <a:lvl6pPr marL="2285526" algn="l" defTabSz="91421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Calibri"/>
                          </a:defRPr>
                        </a:lvl6pPr>
                        <a:lvl7pPr marL="2742630" algn="l" defTabSz="91421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Calibri"/>
                          </a:defRPr>
                        </a:lvl7pPr>
                        <a:lvl8pPr marL="3199736" algn="l" defTabSz="91421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Calibri"/>
                          </a:defRPr>
                        </a:lvl8pPr>
                        <a:lvl9pPr marL="3656841" algn="l" defTabSz="91421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Calibri"/>
                          </a:defRPr>
                        </a:lvl9pPr>
                      </a:lstStyle>
                      <a:p>
                        <a:pPr algn="ctr"/>
                        <a:r>
                          <a:rPr lang="en-US" sz="1800" kern="1200" baseline="0" dirty="0" smtClean="0"/>
                          <a:t>83.36</a:t>
                        </a:r>
                        <a:endParaRPr lang="en-US" dirty="0"/>
                      </a:p>
                    </a:txBody>
                    <a:tcPr>
                      <a:lnL w="12700" cmpd="sng">
                        <a:solidFill>
                          <a:sysClr val="window" lastClr="FFFFFF"/>
                        </a:solidFill>
                      </a:lnL>
                      <a:lnR w="12700" cmpd="sng">
                        <a:solidFill>
                          <a:sysClr val="window" lastClr="FFFFFF"/>
                        </a:solidFill>
                      </a:lnR>
                      <a:lnT w="12700" cmpd="sng">
                        <a:solidFill>
                          <a:sysClr val="window" lastClr="FFFFFF"/>
                        </a:solidFill>
                      </a:lnT>
                      <a:lnB w="12700" cmpd="sng">
                        <a:solidFill>
                          <a:sysClr val="window" lastClr="FFFFFF"/>
                        </a:solidFill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4F81BD">
                          <a:tint val="20000"/>
                        </a:srgbClr>
                      </a:solidFill>
                    </a:tcPr>
                  </a:tc>
                </a:tr>
                <a:tr h="257702">
                  <a:tc>
                    <a:txBody>
                      <a:bodyPr/>
                      <a:lstStyle>
                        <a:defPPr>
                          <a:defRPr lang="en-US"/>
                        </a:defPPr>
                        <a:lvl1pPr marL="0" algn="l" defTabSz="91421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Calibri"/>
                          </a:defRPr>
                        </a:lvl1pPr>
                        <a:lvl2pPr marL="457106" algn="l" defTabSz="91421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Calibri"/>
                          </a:defRPr>
                        </a:lvl2pPr>
                        <a:lvl3pPr marL="914210" algn="l" defTabSz="91421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Calibri"/>
                          </a:defRPr>
                        </a:lvl3pPr>
                        <a:lvl4pPr marL="1371316" algn="l" defTabSz="91421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Calibri"/>
                          </a:defRPr>
                        </a:lvl4pPr>
                        <a:lvl5pPr marL="1828421" algn="l" defTabSz="91421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Calibri"/>
                          </a:defRPr>
                        </a:lvl5pPr>
                        <a:lvl6pPr marL="2285526" algn="l" defTabSz="91421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Calibri"/>
                          </a:defRPr>
                        </a:lvl6pPr>
                        <a:lvl7pPr marL="2742630" algn="l" defTabSz="91421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Calibri"/>
                          </a:defRPr>
                        </a:lvl7pPr>
                        <a:lvl8pPr marL="3199736" algn="l" defTabSz="91421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Calibri"/>
                          </a:defRPr>
                        </a:lvl8pPr>
                        <a:lvl9pPr marL="3656841" algn="l" defTabSz="91421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Calibri"/>
                          </a:defRPr>
                        </a:lvl9pPr>
                      </a:lstStyle>
                      <a:p>
                        <a:pPr marL="0" marR="0" indent="0" algn="l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lang="en-US" sz="1800" kern="1200" baseline="0" dirty="0" smtClean="0"/>
                          <a:t>Greedy, context-sensitive RNN + category classifier</a:t>
                        </a:r>
                        <a:endParaRPr lang="en-US" dirty="0"/>
                      </a:p>
                    </a:txBody>
                    <a:tcPr>
                      <a:lnL w="12700" cmpd="sng">
                        <a:solidFill>
                          <a:sysClr val="window" lastClr="FFFFFF"/>
                        </a:solidFill>
                      </a:lnL>
                      <a:lnR w="12700" cmpd="sng">
                        <a:solidFill>
                          <a:sysClr val="window" lastClr="FFFFFF"/>
                        </a:solidFill>
                      </a:lnR>
                      <a:lnT w="12700" cmpd="sng">
                        <a:solidFill>
                          <a:sysClr val="window" lastClr="FFFFFF"/>
                        </a:solidFill>
                      </a:lnT>
                      <a:lnB w="12700" cmpd="sng">
                        <a:solidFill>
                          <a:sysClr val="window" lastClr="FFFFFF"/>
                        </a:solidFill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4F81BD">
                          <a:tint val="40000"/>
                        </a:srgbClr>
                      </a:solidFill>
                    </a:tcPr>
                  </a:tc>
                  <a:tc>
                    <a:txBody>
                      <a:bodyPr/>
                      <a:lstStyle>
                        <a:defPPr>
                          <a:defRPr lang="en-US"/>
                        </a:defPPr>
                        <a:lvl1pPr marL="0" algn="l" defTabSz="91421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Calibri"/>
                          </a:defRPr>
                        </a:lvl1pPr>
                        <a:lvl2pPr marL="457106" algn="l" defTabSz="91421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Calibri"/>
                          </a:defRPr>
                        </a:lvl2pPr>
                        <a:lvl3pPr marL="914210" algn="l" defTabSz="91421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Calibri"/>
                          </a:defRPr>
                        </a:lvl3pPr>
                        <a:lvl4pPr marL="1371316" algn="l" defTabSz="91421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Calibri"/>
                          </a:defRPr>
                        </a:lvl4pPr>
                        <a:lvl5pPr marL="1828421" algn="l" defTabSz="91421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Calibri"/>
                          </a:defRPr>
                        </a:lvl5pPr>
                        <a:lvl6pPr marL="2285526" algn="l" defTabSz="91421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Calibri"/>
                          </a:defRPr>
                        </a:lvl6pPr>
                        <a:lvl7pPr marL="2742630" algn="l" defTabSz="91421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Calibri"/>
                          </a:defRPr>
                        </a:lvl7pPr>
                        <a:lvl8pPr marL="3199736" algn="l" defTabSz="91421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Calibri"/>
                          </a:defRPr>
                        </a:lvl8pPr>
                        <a:lvl9pPr marL="3656841" algn="l" defTabSz="91421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Calibri"/>
                          </a:defRPr>
                        </a:lvl9pPr>
                      </a:lstStyle>
                      <a:p>
                        <a:pPr algn="ctr"/>
                        <a:r>
                          <a:rPr lang="en-US" sz="1800" kern="1200" baseline="0" dirty="0" smtClean="0"/>
                          <a:t>87.05</a:t>
                        </a:r>
                        <a:endParaRPr lang="en-US" dirty="0"/>
                      </a:p>
                    </a:txBody>
                    <a:tcPr>
                      <a:lnL w="12700" cmpd="sng">
                        <a:solidFill>
                          <a:sysClr val="window" lastClr="FFFFFF"/>
                        </a:solidFill>
                      </a:lnL>
                      <a:lnR w="12700" cmpd="sng">
                        <a:solidFill>
                          <a:sysClr val="window" lastClr="FFFFFF"/>
                        </a:solidFill>
                      </a:lnR>
                      <a:lnT w="12700" cmpd="sng">
                        <a:solidFill>
                          <a:sysClr val="window" lastClr="FFFFFF"/>
                        </a:solidFill>
                      </a:lnT>
                      <a:lnB w="12700" cmpd="sng">
                        <a:solidFill>
                          <a:sysClr val="window" lastClr="FFFFFF"/>
                        </a:solidFill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4F81BD">
                          <a:tint val="40000"/>
                        </a:srgbClr>
                      </a:solidFill>
                    </a:tcPr>
                  </a:tc>
                </a:tr>
                <a:tr h="257702">
                  <a:tc>
                    <a:txBody>
                      <a:bodyPr/>
                      <a:lstStyle>
                        <a:defPPr>
                          <a:defRPr lang="en-US"/>
                        </a:defPPr>
                        <a:lvl1pPr marL="0" algn="l" defTabSz="91421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Calibri"/>
                          </a:defRPr>
                        </a:lvl1pPr>
                        <a:lvl2pPr marL="457106" algn="l" defTabSz="91421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Calibri"/>
                          </a:defRPr>
                        </a:lvl2pPr>
                        <a:lvl3pPr marL="914210" algn="l" defTabSz="91421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Calibri"/>
                          </a:defRPr>
                        </a:lvl3pPr>
                        <a:lvl4pPr marL="1371316" algn="l" defTabSz="91421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Calibri"/>
                          </a:defRPr>
                        </a:lvl4pPr>
                        <a:lvl5pPr marL="1828421" algn="l" defTabSz="91421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Calibri"/>
                          </a:defRPr>
                        </a:lvl5pPr>
                        <a:lvl6pPr marL="2285526" algn="l" defTabSz="91421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Calibri"/>
                          </a:defRPr>
                        </a:lvl6pPr>
                        <a:lvl7pPr marL="2742630" algn="l" defTabSz="91421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Calibri"/>
                          </a:defRPr>
                        </a:lvl7pPr>
                        <a:lvl8pPr marL="3199736" algn="l" defTabSz="91421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Calibri"/>
                          </a:defRPr>
                        </a:lvl8pPr>
                        <a:lvl9pPr marL="3656841" algn="l" defTabSz="91421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Calibri"/>
                          </a:defRPr>
                        </a:lvl9pPr>
                      </a:lstStyle>
                      <a:p>
                        <a:pPr marL="0" marR="0" indent="0" algn="l" defTabSz="91421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lang="en-US" sz="1800" kern="1200" baseline="0" dirty="0" smtClean="0"/>
                          <a:t>Left Corner PCFG, (Manning and Carpenter, </a:t>
                        </a:r>
                        <a:r>
                          <a:rPr lang="nn-NO" sz="1800" kern="1200" baseline="0" dirty="0" smtClean="0"/>
                          <a:t>'</a:t>
                        </a:r>
                        <a:r>
                          <a:rPr lang="en-US" sz="1800" kern="1200" baseline="0" dirty="0" smtClean="0"/>
                          <a:t>97)</a:t>
                        </a:r>
                      </a:p>
                    </a:txBody>
                    <a:tcPr>
                      <a:lnL w="12700" cmpd="sng">
                        <a:solidFill>
                          <a:sysClr val="window" lastClr="FFFFFF"/>
                        </a:solidFill>
                      </a:lnL>
                      <a:lnR w="12700" cmpd="sng">
                        <a:solidFill>
                          <a:sysClr val="window" lastClr="FFFFFF"/>
                        </a:solidFill>
                      </a:lnR>
                      <a:lnT w="12700" cmpd="sng">
                        <a:solidFill>
                          <a:sysClr val="window" lastClr="FFFFFF"/>
                        </a:solidFill>
                      </a:lnT>
                      <a:lnB w="12700" cmpd="sng">
                        <a:solidFill>
                          <a:sysClr val="window" lastClr="FFFFFF"/>
                        </a:solidFill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4F81BD">
                          <a:tint val="20000"/>
                        </a:srgbClr>
                      </a:solidFill>
                    </a:tcPr>
                  </a:tc>
                  <a:tc>
                    <a:txBody>
                      <a:bodyPr/>
                      <a:lstStyle>
                        <a:defPPr>
                          <a:defRPr lang="en-US"/>
                        </a:defPPr>
                        <a:lvl1pPr marL="0" algn="l" defTabSz="91421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Calibri"/>
                          </a:defRPr>
                        </a:lvl1pPr>
                        <a:lvl2pPr marL="457106" algn="l" defTabSz="91421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Calibri"/>
                          </a:defRPr>
                        </a:lvl2pPr>
                        <a:lvl3pPr marL="914210" algn="l" defTabSz="91421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Calibri"/>
                          </a:defRPr>
                        </a:lvl3pPr>
                        <a:lvl4pPr marL="1371316" algn="l" defTabSz="91421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Calibri"/>
                          </a:defRPr>
                        </a:lvl4pPr>
                        <a:lvl5pPr marL="1828421" algn="l" defTabSz="91421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Calibri"/>
                          </a:defRPr>
                        </a:lvl5pPr>
                        <a:lvl6pPr marL="2285526" algn="l" defTabSz="91421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Calibri"/>
                          </a:defRPr>
                        </a:lvl6pPr>
                        <a:lvl7pPr marL="2742630" algn="l" defTabSz="91421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Calibri"/>
                          </a:defRPr>
                        </a:lvl7pPr>
                        <a:lvl8pPr marL="3199736" algn="l" defTabSz="91421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Calibri"/>
                          </a:defRPr>
                        </a:lvl8pPr>
                        <a:lvl9pPr marL="3656841" algn="l" defTabSz="91421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Calibri"/>
                          </a:defRPr>
                        </a:lvl9pPr>
                      </a:lstStyle>
                      <a:p>
                        <a:pPr marL="0" marR="0" indent="0" algn="ctr" defTabSz="91421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lang="en-US" dirty="0" smtClean="0"/>
                          <a:t>90.64</a:t>
                        </a:r>
                      </a:p>
                    </a:txBody>
                    <a:tcPr>
                      <a:lnL w="12700" cmpd="sng">
                        <a:solidFill>
                          <a:sysClr val="window" lastClr="FFFFFF"/>
                        </a:solidFill>
                      </a:lnL>
                      <a:lnR w="12700" cmpd="sng">
                        <a:solidFill>
                          <a:sysClr val="window" lastClr="FFFFFF"/>
                        </a:solidFill>
                      </a:lnR>
                      <a:lnT w="12700" cmpd="sng">
                        <a:solidFill>
                          <a:sysClr val="window" lastClr="FFFFFF"/>
                        </a:solidFill>
                      </a:lnT>
                      <a:lnB w="12700" cmpd="sng">
                        <a:solidFill>
                          <a:sysClr val="window" lastClr="FFFFFF"/>
                        </a:solidFill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4F81BD">
                          <a:tint val="20000"/>
                        </a:srgbClr>
                      </a:solidFill>
                    </a:tcPr>
                  </a:tc>
                </a:tr>
                <a:tr h="257702">
                  <a:tc>
                    <a:txBody>
                      <a:bodyPr/>
                      <a:lstStyle>
                        <a:defPPr>
                          <a:defRPr lang="en-US"/>
                        </a:defPPr>
                        <a:lvl1pPr marL="0" algn="l" defTabSz="91421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Calibri"/>
                          </a:defRPr>
                        </a:lvl1pPr>
                        <a:lvl2pPr marL="457106" algn="l" defTabSz="91421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Calibri"/>
                          </a:defRPr>
                        </a:lvl2pPr>
                        <a:lvl3pPr marL="914210" algn="l" defTabSz="91421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Calibri"/>
                          </a:defRPr>
                        </a:lvl3pPr>
                        <a:lvl4pPr marL="1371316" algn="l" defTabSz="91421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Calibri"/>
                          </a:defRPr>
                        </a:lvl4pPr>
                        <a:lvl5pPr marL="1828421" algn="l" defTabSz="91421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Calibri"/>
                          </a:defRPr>
                        </a:lvl5pPr>
                        <a:lvl6pPr marL="2285526" algn="l" defTabSz="91421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Calibri"/>
                          </a:defRPr>
                        </a:lvl6pPr>
                        <a:lvl7pPr marL="2742630" algn="l" defTabSz="91421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Calibri"/>
                          </a:defRPr>
                        </a:lvl7pPr>
                        <a:lvl8pPr marL="3199736" algn="l" defTabSz="91421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Calibri"/>
                          </a:defRPr>
                        </a:lvl8pPr>
                        <a:lvl9pPr marL="3656841" algn="l" defTabSz="91421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Calibri"/>
                          </a:defRPr>
                        </a:lvl9pPr>
                      </a:lstStyle>
                      <a:p>
                        <a:pPr marL="0" marR="0" indent="0" algn="l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lang="en-US" sz="1800" kern="1200" baseline="0" dirty="0" smtClean="0"/>
                          <a:t>CKY, context-sensitive, RNN + category classifier   (our work)</a:t>
                        </a:r>
                        <a:endParaRPr lang="en-US" dirty="0" smtClean="0"/>
                      </a:p>
                    </a:txBody>
                    <a:tcPr>
                      <a:lnL w="12700" cmpd="sng">
                        <a:solidFill>
                          <a:sysClr val="window" lastClr="FFFFFF"/>
                        </a:solidFill>
                      </a:lnL>
                      <a:lnR w="12700" cmpd="sng">
                        <a:solidFill>
                          <a:sysClr val="window" lastClr="FFFFFF"/>
                        </a:solidFill>
                      </a:lnR>
                      <a:lnT w="12700" cmpd="sng">
                        <a:solidFill>
                          <a:sysClr val="window" lastClr="FFFFFF"/>
                        </a:solidFill>
                      </a:lnT>
                      <a:lnB w="12700" cmpd="sng">
                        <a:solidFill>
                          <a:sysClr val="window" lastClr="FFFFFF"/>
                        </a:solidFill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4F81BD">
                          <a:tint val="40000"/>
                        </a:srgbClr>
                      </a:solidFill>
                    </a:tcPr>
                  </a:tc>
                  <a:tc>
                    <a:txBody>
                      <a:bodyPr/>
                      <a:lstStyle>
                        <a:defPPr>
                          <a:defRPr lang="en-US"/>
                        </a:defPPr>
                        <a:lvl1pPr marL="0" algn="l" defTabSz="91421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Calibri"/>
                          </a:defRPr>
                        </a:lvl1pPr>
                        <a:lvl2pPr marL="457106" algn="l" defTabSz="91421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Calibri"/>
                          </a:defRPr>
                        </a:lvl2pPr>
                        <a:lvl3pPr marL="914210" algn="l" defTabSz="91421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Calibri"/>
                          </a:defRPr>
                        </a:lvl3pPr>
                        <a:lvl4pPr marL="1371316" algn="l" defTabSz="91421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Calibri"/>
                          </a:defRPr>
                        </a:lvl4pPr>
                        <a:lvl5pPr marL="1828421" algn="l" defTabSz="91421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Calibri"/>
                          </a:defRPr>
                        </a:lvl5pPr>
                        <a:lvl6pPr marL="2285526" algn="l" defTabSz="91421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Calibri"/>
                          </a:defRPr>
                        </a:lvl6pPr>
                        <a:lvl7pPr marL="2742630" algn="l" defTabSz="91421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Calibri"/>
                          </a:defRPr>
                        </a:lvl7pPr>
                        <a:lvl8pPr marL="3199736" algn="l" defTabSz="91421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Calibri"/>
                          </a:defRPr>
                        </a:lvl8pPr>
                        <a:lvl9pPr marL="3656841" algn="l" defTabSz="91421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Calibri"/>
                          </a:defRPr>
                        </a:lvl9pPr>
                      </a:lstStyle>
                      <a:p>
                        <a:pPr marL="0" marR="0" indent="0" algn="ctr" defTabSz="91421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lang="en-US" sz="1800" kern="1200" baseline="0" dirty="0" smtClean="0"/>
                          <a:t>92.06</a:t>
                        </a:r>
                        <a:endParaRPr lang="en-US" dirty="0" smtClean="0"/>
                      </a:p>
                    </a:txBody>
                    <a:tcPr>
                      <a:lnL w="12700" cmpd="sng">
                        <a:solidFill>
                          <a:sysClr val="window" lastClr="FFFFFF"/>
                        </a:solidFill>
                      </a:lnL>
                      <a:lnR w="12700" cmpd="sng">
                        <a:solidFill>
                          <a:sysClr val="window" lastClr="FFFFFF"/>
                        </a:solidFill>
                      </a:lnR>
                      <a:lnT w="12700" cmpd="sng">
                        <a:solidFill>
                          <a:sysClr val="window" lastClr="FFFFFF"/>
                        </a:solidFill>
                      </a:lnT>
                      <a:lnB w="12700" cmpd="sng">
                        <a:solidFill>
                          <a:sysClr val="window" lastClr="FFFFFF"/>
                        </a:solidFill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4F81BD">
                          <a:tint val="40000"/>
                        </a:srgbClr>
                      </a:solidFill>
                    </a:tcPr>
                  </a:tc>
                </a:tr>
                <a:tr h="257702">
                  <a:tc>
                    <a:txBody>
                      <a:bodyPr/>
                      <a:lstStyle>
                        <a:defPPr>
                          <a:defRPr lang="en-US"/>
                        </a:defPPr>
                        <a:lvl1pPr marL="0" algn="l" defTabSz="91421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Calibri"/>
                          </a:defRPr>
                        </a:lvl1pPr>
                        <a:lvl2pPr marL="457106" algn="l" defTabSz="91421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Calibri"/>
                          </a:defRPr>
                        </a:lvl2pPr>
                        <a:lvl3pPr marL="914210" algn="l" defTabSz="91421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Calibri"/>
                          </a:defRPr>
                        </a:lvl3pPr>
                        <a:lvl4pPr marL="1371316" algn="l" defTabSz="91421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Calibri"/>
                          </a:defRPr>
                        </a:lvl4pPr>
                        <a:lvl5pPr marL="1828421" algn="l" defTabSz="91421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Calibri"/>
                          </a:defRPr>
                        </a:lvl5pPr>
                        <a:lvl6pPr marL="2285526" algn="l" defTabSz="91421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Calibri"/>
                          </a:defRPr>
                        </a:lvl6pPr>
                        <a:lvl7pPr marL="2742630" algn="l" defTabSz="91421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Calibri"/>
                          </a:defRPr>
                        </a:lvl7pPr>
                        <a:lvl8pPr marL="3199736" algn="l" defTabSz="91421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Calibri"/>
                          </a:defRPr>
                        </a:lvl8pPr>
                        <a:lvl9pPr marL="3656841" algn="l" defTabSz="91421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Calibri"/>
                          </a:defRPr>
                        </a:lvl9pPr>
                      </a:lstStyle>
                      <a:p>
                        <a:pPr marL="0" marR="0" indent="0" algn="l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lang="nn-NO" sz="1800" kern="1200" baseline="0" dirty="0" smtClean="0"/>
                          <a:t>Current Stanford Parser, (Klein and Manning, '03)</a:t>
                        </a:r>
                        <a:endParaRPr lang="en-US" sz="1800" kern="1200" baseline="0" dirty="0" smtClean="0"/>
                      </a:p>
                    </a:txBody>
                    <a:tcPr>
                      <a:lnL w="12700" cmpd="sng">
                        <a:solidFill>
                          <a:sysClr val="window" lastClr="FFFFFF"/>
                        </a:solidFill>
                      </a:lnL>
                      <a:lnR w="12700" cmpd="sng">
                        <a:solidFill>
                          <a:sysClr val="window" lastClr="FFFFFF"/>
                        </a:solidFill>
                      </a:lnR>
                      <a:lnT w="12700" cmpd="sng">
                        <a:solidFill>
                          <a:sysClr val="window" lastClr="FFFFFF"/>
                        </a:solidFill>
                      </a:lnT>
                      <a:lnB w="12700" cmpd="sng">
                        <a:solidFill>
                          <a:sysClr val="window" lastClr="FFFFFF"/>
                        </a:solidFill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4F81BD">
                          <a:tint val="20000"/>
                        </a:srgbClr>
                      </a:solidFill>
                    </a:tcPr>
                  </a:tc>
                  <a:tc>
                    <a:txBody>
                      <a:bodyPr/>
                      <a:lstStyle>
                        <a:defPPr>
                          <a:defRPr lang="en-US"/>
                        </a:defPPr>
                        <a:lvl1pPr marL="0" algn="l" defTabSz="91421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Calibri"/>
                          </a:defRPr>
                        </a:lvl1pPr>
                        <a:lvl2pPr marL="457106" algn="l" defTabSz="91421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Calibri"/>
                          </a:defRPr>
                        </a:lvl2pPr>
                        <a:lvl3pPr marL="914210" algn="l" defTabSz="91421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Calibri"/>
                          </a:defRPr>
                        </a:lvl3pPr>
                        <a:lvl4pPr marL="1371316" algn="l" defTabSz="91421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Calibri"/>
                          </a:defRPr>
                        </a:lvl4pPr>
                        <a:lvl5pPr marL="1828421" algn="l" defTabSz="91421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Calibri"/>
                          </a:defRPr>
                        </a:lvl5pPr>
                        <a:lvl6pPr marL="2285526" algn="l" defTabSz="91421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Calibri"/>
                          </a:defRPr>
                        </a:lvl6pPr>
                        <a:lvl7pPr marL="2742630" algn="l" defTabSz="91421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Calibri"/>
                          </a:defRPr>
                        </a:lvl7pPr>
                        <a:lvl8pPr marL="3199736" algn="l" defTabSz="91421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Calibri"/>
                          </a:defRPr>
                        </a:lvl8pPr>
                        <a:lvl9pPr marL="3656841" algn="l" defTabSz="91421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Calibri"/>
                          </a:defRPr>
                        </a:lvl9pPr>
                      </a:lstStyle>
                      <a:p>
                        <a:pPr algn="ctr"/>
                        <a:r>
                          <a:rPr lang="en-US" sz="1800" kern="1200" baseline="0" dirty="0" smtClean="0"/>
                          <a:t>93.98</a:t>
                        </a:r>
                        <a:endParaRPr lang="en-US" sz="1800" kern="1200" baseline="0" dirty="0">
                          <a:solidFill>
                            <a:schemeClr val="dk1"/>
                          </a:solidFill>
                          <a:latin typeface="Calibri"/>
                          <a:ea typeface="+mn-ea"/>
                          <a:cs typeface="+mn-cs"/>
                        </a:endParaRPr>
                      </a:p>
                    </a:txBody>
                    <a:tcPr>
                      <a:lnL w="12700" cmpd="sng">
                        <a:solidFill>
                          <a:sysClr val="window" lastClr="FFFFFF"/>
                        </a:solidFill>
                      </a:lnL>
                      <a:lnR w="12700" cmpd="sng">
                        <a:solidFill>
                          <a:sysClr val="window" lastClr="FFFFFF"/>
                        </a:solidFill>
                      </a:lnR>
                      <a:lnT w="12700" cmpd="sng">
                        <a:solidFill>
                          <a:sysClr val="window" lastClr="FFFFFF"/>
                        </a:solidFill>
                      </a:lnT>
                      <a:lnB w="12700" cmpd="sng">
                        <a:solidFill>
                          <a:sysClr val="window" lastClr="FFFFFF"/>
                        </a:solidFill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4F81BD">
                          <a:tint val="20000"/>
                        </a:srgbClr>
                      </a:solidFill>
                    </a:tcPr>
                  </a:tc>
                </a:tr>
              </a:tbl>
            </a:graphicData>
          </a:graphic>
        </p:graphicFrame>
        <p:sp>
          <p:nvSpPr>
            <p:cNvPr id="5" name="Rectangle 4"/>
            <p:cNvSpPr/>
            <p:nvPr/>
          </p:nvSpPr>
          <p:spPr bwMode="auto">
            <a:xfrm>
              <a:off x="7567590" y="4774990"/>
              <a:ext cx="685800" cy="307240"/>
            </a:xfrm>
            <a:prstGeom prst="rect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487" tIns="44450" rIns="90487" bIns="4445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Helvetica" pitchFamily="34" charset="0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Application: Paraphrase Detection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1295400"/>
            <a:ext cx="8229600" cy="5181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lvl="0" indent="-342900">
              <a:spcBef>
                <a:spcPct val="20000"/>
              </a:spcBef>
              <a:buFont typeface="Arial" pitchFamily="34" charset="0"/>
              <a:buChar char="•"/>
            </a:pPr>
            <a:endParaRPr lang="en-US" sz="3200" dirty="0" smtClean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47450" y="932675"/>
            <a:ext cx="8229600" cy="2342706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</a:pPr>
            <a:r>
              <a:rPr lang="en-US" sz="2000" b="0" dirty="0" smtClean="0"/>
              <a:t>Task: Decide whether or not two sentences are paraphrases of each other.  (MSR Paraphrase Corpus)</a:t>
            </a:r>
          </a:p>
        </p:txBody>
      </p:sp>
      <p:grpSp>
        <p:nvGrpSpPr>
          <p:cNvPr id="3" name="Group 6"/>
          <p:cNvGrpSpPr/>
          <p:nvPr/>
        </p:nvGrpSpPr>
        <p:grpSpPr>
          <a:xfrm>
            <a:off x="9756675" y="2584090"/>
            <a:ext cx="8077200" cy="2938086"/>
            <a:chOff x="462665" y="3851455"/>
            <a:chExt cx="8077200" cy="2938086"/>
          </a:xfrm>
        </p:grpSpPr>
        <p:graphicFrame>
          <p:nvGraphicFramePr>
            <p:cNvPr id="9" name="Content Placeholder 3"/>
            <p:cNvGraphicFramePr>
              <a:graphicFrameLocks/>
            </p:cNvGraphicFramePr>
            <p:nvPr/>
          </p:nvGraphicFramePr>
          <p:xfrm>
            <a:off x="462665" y="3851455"/>
            <a:ext cx="8077200" cy="2938086"/>
          </p:xfrm>
          <a:graphic>
            <a:graphicData uri="http://schemas.openxmlformats.org/drawingml/2006/table">
              <a:tbl>
                <a:tblPr firstRow="1" bandRow="1"/>
                <a:tblGrid>
                  <a:gridCol w="6912900"/>
                  <a:gridCol w="1164300"/>
                </a:tblGrid>
                <a:tr h="135330">
                  <a:tc>
                    <a:txBody>
                      <a:bodyPr/>
                      <a:lstStyle>
                        <a:defPPr>
                          <a:defRPr lang="en-US"/>
                        </a:defPPr>
                        <a:lvl1pPr marL="0" algn="l" defTabSz="91421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Calibri"/>
                          </a:defRPr>
                        </a:lvl1pPr>
                        <a:lvl2pPr marL="457106" algn="l" defTabSz="91421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Calibri"/>
                          </a:defRPr>
                        </a:lvl2pPr>
                        <a:lvl3pPr marL="914210" algn="l" defTabSz="91421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Calibri"/>
                          </a:defRPr>
                        </a:lvl3pPr>
                        <a:lvl4pPr marL="1371316" algn="l" defTabSz="91421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Calibri"/>
                          </a:defRPr>
                        </a:lvl4pPr>
                        <a:lvl5pPr marL="1828421" algn="l" defTabSz="91421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Calibri"/>
                          </a:defRPr>
                        </a:lvl5pPr>
                        <a:lvl6pPr marL="2285526" algn="l" defTabSz="91421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Calibri"/>
                          </a:defRPr>
                        </a:lvl6pPr>
                        <a:lvl7pPr marL="2742630" algn="l" defTabSz="91421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Calibri"/>
                          </a:defRPr>
                        </a:lvl7pPr>
                        <a:lvl8pPr marL="3199736" algn="l" defTabSz="91421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Calibri"/>
                          </a:defRPr>
                        </a:lvl8pPr>
                        <a:lvl9pPr marL="3656841" algn="l" defTabSz="91421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Calibri"/>
                          </a:defRPr>
                        </a:lvl9pPr>
                      </a:lstStyle>
                      <a:p>
                        <a:r>
                          <a:rPr lang="en-US" sz="1600" kern="1200" baseline="0" dirty="0" smtClean="0"/>
                          <a:t>Method</a:t>
                        </a:r>
                        <a:endParaRPr lang="en-US" sz="1600" dirty="0"/>
                      </a:p>
                    </a:txBody>
                    <a:tcPr>
                      <a:lnL w="12700" cmpd="sng">
                        <a:solidFill>
                          <a:sysClr val="window" lastClr="FFFFFF"/>
                        </a:solidFill>
                      </a:lnL>
                      <a:lnR w="12700" cmpd="sng">
                        <a:solidFill>
                          <a:sysClr val="window" lastClr="FFFFFF"/>
                        </a:solidFill>
                      </a:lnR>
                      <a:lnT w="12700" cmpd="sng">
                        <a:solidFill>
                          <a:sysClr val="window" lastClr="FFFFFF"/>
                        </a:solidFill>
                      </a:lnT>
                      <a:lnB w="38100" cmpd="sng">
                        <a:solidFill>
                          <a:sysClr val="window" lastClr="FFFFFF"/>
                        </a:solidFill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4F81BD"/>
                      </a:solidFill>
                    </a:tcPr>
                  </a:tc>
                  <a:tc>
                    <a:txBody>
                      <a:bodyPr/>
                      <a:lstStyle>
                        <a:defPPr>
                          <a:defRPr lang="en-US"/>
                        </a:defPPr>
                        <a:lvl1pPr marL="0" algn="l" defTabSz="91421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Calibri"/>
                          </a:defRPr>
                        </a:lvl1pPr>
                        <a:lvl2pPr marL="457106" algn="l" defTabSz="91421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Calibri"/>
                          </a:defRPr>
                        </a:lvl2pPr>
                        <a:lvl3pPr marL="914210" algn="l" defTabSz="91421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Calibri"/>
                          </a:defRPr>
                        </a:lvl3pPr>
                        <a:lvl4pPr marL="1371316" algn="l" defTabSz="91421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Calibri"/>
                          </a:defRPr>
                        </a:lvl4pPr>
                        <a:lvl5pPr marL="1828421" algn="l" defTabSz="91421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Calibri"/>
                          </a:defRPr>
                        </a:lvl5pPr>
                        <a:lvl6pPr marL="2285526" algn="l" defTabSz="91421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Calibri"/>
                          </a:defRPr>
                        </a:lvl6pPr>
                        <a:lvl7pPr marL="2742630" algn="l" defTabSz="91421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Calibri"/>
                          </a:defRPr>
                        </a:lvl7pPr>
                        <a:lvl8pPr marL="3199736" algn="l" defTabSz="91421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Calibri"/>
                          </a:defRPr>
                        </a:lvl8pPr>
                        <a:lvl9pPr marL="3656841" algn="l" defTabSz="91421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Calibri"/>
                          </a:defRPr>
                        </a:lvl9pPr>
                      </a:lstStyle>
                      <a:p>
                        <a:r>
                          <a:rPr lang="en-US" sz="1600" dirty="0" smtClean="0"/>
                          <a:t>F1</a:t>
                        </a:r>
                        <a:endParaRPr lang="en-US" sz="1600" dirty="0"/>
                      </a:p>
                    </a:txBody>
                    <a:tcPr>
                      <a:lnL w="12700" cmpd="sng">
                        <a:solidFill>
                          <a:sysClr val="window" lastClr="FFFFFF"/>
                        </a:solidFill>
                      </a:lnL>
                      <a:lnR w="12700" cmpd="sng">
                        <a:solidFill>
                          <a:sysClr val="window" lastClr="FFFFFF"/>
                        </a:solidFill>
                      </a:lnR>
                      <a:lnT w="12700" cmpd="sng">
                        <a:solidFill>
                          <a:sysClr val="window" lastClr="FFFFFF"/>
                        </a:solidFill>
                      </a:lnT>
                      <a:lnB w="38100" cmpd="sng">
                        <a:solidFill>
                          <a:sysClr val="window" lastClr="FFFFFF"/>
                        </a:solidFill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4F81BD"/>
                      </a:solidFill>
                    </a:tcPr>
                  </a:tc>
                </a:tr>
                <a:tr h="337281">
                  <a:tc>
                    <a:txBody>
                      <a:bodyPr/>
                      <a:lstStyle>
                        <a:defPPr>
                          <a:defRPr lang="en-US"/>
                        </a:defPPr>
                        <a:lvl1pPr marL="0" algn="l" defTabSz="91421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Calibri"/>
                          </a:defRPr>
                        </a:lvl1pPr>
                        <a:lvl2pPr marL="457106" algn="l" defTabSz="91421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Calibri"/>
                          </a:defRPr>
                        </a:lvl2pPr>
                        <a:lvl3pPr marL="914210" algn="l" defTabSz="91421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Calibri"/>
                          </a:defRPr>
                        </a:lvl3pPr>
                        <a:lvl4pPr marL="1371316" algn="l" defTabSz="91421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Calibri"/>
                          </a:defRPr>
                        </a:lvl4pPr>
                        <a:lvl5pPr marL="1828421" algn="l" defTabSz="91421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Calibri"/>
                          </a:defRPr>
                        </a:lvl5pPr>
                        <a:lvl6pPr marL="2285526" algn="l" defTabSz="91421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Calibri"/>
                          </a:defRPr>
                        </a:lvl6pPr>
                        <a:lvl7pPr marL="2742630" algn="l" defTabSz="91421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Calibri"/>
                          </a:defRPr>
                        </a:lvl7pPr>
                        <a:lvl8pPr marL="3199736" algn="l" defTabSz="91421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Calibri"/>
                          </a:defRPr>
                        </a:lvl8pPr>
                        <a:lvl9pPr marL="3656841" algn="l" defTabSz="91421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Calibri"/>
                          </a:defRPr>
                        </a:lvl9pPr>
                      </a:lstStyle>
                      <a:p>
                        <a:pPr marL="0" marR="0" indent="0" algn="l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lang="en-US" sz="1600" dirty="0" smtClean="0"/>
                          <a:t>Baseline</a:t>
                        </a:r>
                        <a:endParaRPr lang="en-US" sz="1600" dirty="0"/>
                      </a:p>
                    </a:txBody>
                    <a:tcPr>
                      <a:lnL w="12700" cmpd="sng">
                        <a:solidFill>
                          <a:sysClr val="window" lastClr="FFFFFF"/>
                        </a:solidFill>
                      </a:lnL>
                      <a:lnR w="12700" cmpd="sng">
                        <a:solidFill>
                          <a:sysClr val="window" lastClr="FFFFFF"/>
                        </a:solidFill>
                      </a:lnR>
                      <a:lnT w="38100" cmpd="sng">
                        <a:solidFill>
                          <a:sysClr val="window" lastClr="FFFFFF"/>
                        </a:solidFill>
                      </a:lnT>
                      <a:lnB w="12700" cmpd="sng">
                        <a:solidFill>
                          <a:sysClr val="window" lastClr="FFFFFF"/>
                        </a:solidFill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4F81BD">
                          <a:tint val="40000"/>
                        </a:srgbClr>
                      </a:solidFill>
                    </a:tcPr>
                  </a:tc>
                  <a:tc>
                    <a:txBody>
                      <a:bodyPr/>
                      <a:lstStyle>
                        <a:defPPr>
                          <a:defRPr lang="en-US"/>
                        </a:defPPr>
                        <a:lvl1pPr marL="0" algn="l" defTabSz="91421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Calibri"/>
                          </a:defRPr>
                        </a:lvl1pPr>
                        <a:lvl2pPr marL="457106" algn="l" defTabSz="91421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Calibri"/>
                          </a:defRPr>
                        </a:lvl2pPr>
                        <a:lvl3pPr marL="914210" algn="l" defTabSz="91421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Calibri"/>
                          </a:defRPr>
                        </a:lvl3pPr>
                        <a:lvl4pPr marL="1371316" algn="l" defTabSz="91421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Calibri"/>
                          </a:defRPr>
                        </a:lvl4pPr>
                        <a:lvl5pPr marL="1828421" algn="l" defTabSz="91421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Calibri"/>
                          </a:defRPr>
                        </a:lvl5pPr>
                        <a:lvl6pPr marL="2285526" algn="l" defTabSz="91421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Calibri"/>
                          </a:defRPr>
                        </a:lvl6pPr>
                        <a:lvl7pPr marL="2742630" algn="l" defTabSz="91421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Calibri"/>
                          </a:defRPr>
                        </a:lvl7pPr>
                        <a:lvl8pPr marL="3199736" algn="l" defTabSz="91421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Calibri"/>
                          </a:defRPr>
                        </a:lvl8pPr>
                        <a:lvl9pPr marL="3656841" algn="l" defTabSz="91421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Calibri"/>
                          </a:defRPr>
                        </a:lvl9pPr>
                      </a:lstStyle>
                      <a:p>
                        <a:pPr marL="0" marR="0" indent="0" algn="l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lang="en-US" sz="1600" kern="1200" baseline="0" dirty="0" smtClean="0"/>
                          <a:t>57.8</a:t>
                        </a:r>
                        <a:endParaRPr lang="en-US" sz="1600" dirty="0"/>
                      </a:p>
                    </a:txBody>
                    <a:tcPr>
                      <a:lnL w="12700" cmpd="sng">
                        <a:solidFill>
                          <a:sysClr val="window" lastClr="FFFFFF"/>
                        </a:solidFill>
                      </a:lnL>
                      <a:lnR w="12700" cmpd="sng">
                        <a:solidFill>
                          <a:sysClr val="window" lastClr="FFFFFF"/>
                        </a:solidFill>
                      </a:lnR>
                      <a:lnT w="38100" cmpd="sng">
                        <a:solidFill>
                          <a:sysClr val="window" lastClr="FFFFFF"/>
                        </a:solidFill>
                      </a:lnT>
                      <a:lnB w="12700" cmpd="sng">
                        <a:solidFill>
                          <a:sysClr val="window" lastClr="FFFFFF"/>
                        </a:solidFill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4F81BD">
                          <a:tint val="40000"/>
                        </a:srgbClr>
                      </a:solidFill>
                    </a:tcPr>
                  </a:tc>
                </a:tr>
                <a:tr h="337281">
                  <a:tc>
                    <a:txBody>
                      <a:bodyPr/>
                      <a:lstStyle>
                        <a:defPPr>
                          <a:defRPr lang="en-US"/>
                        </a:defPPr>
                        <a:lvl1pPr marL="0" algn="l" defTabSz="91421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Calibri"/>
                          </a:defRPr>
                        </a:lvl1pPr>
                        <a:lvl2pPr marL="457106" algn="l" defTabSz="91421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Calibri"/>
                          </a:defRPr>
                        </a:lvl2pPr>
                        <a:lvl3pPr marL="914210" algn="l" defTabSz="91421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Calibri"/>
                          </a:defRPr>
                        </a:lvl3pPr>
                        <a:lvl4pPr marL="1371316" algn="l" defTabSz="91421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Calibri"/>
                          </a:defRPr>
                        </a:lvl4pPr>
                        <a:lvl5pPr marL="1828421" algn="l" defTabSz="91421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Calibri"/>
                          </a:defRPr>
                        </a:lvl5pPr>
                        <a:lvl6pPr marL="2285526" algn="l" defTabSz="91421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Calibri"/>
                          </a:defRPr>
                        </a:lvl6pPr>
                        <a:lvl7pPr marL="2742630" algn="l" defTabSz="91421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Calibri"/>
                          </a:defRPr>
                        </a:lvl7pPr>
                        <a:lvl8pPr marL="3199736" algn="l" defTabSz="91421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Calibri"/>
                          </a:defRPr>
                        </a:lvl8pPr>
                        <a:lvl9pPr marL="3656841" algn="l" defTabSz="91421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Calibri"/>
                          </a:defRPr>
                        </a:lvl9pPr>
                      </a:lstStyle>
                      <a:p>
                        <a:r>
                          <a:rPr lang="en-US" sz="1600" kern="1200" baseline="0" dirty="0" err="1" smtClean="0"/>
                          <a:t>Tf-idf</a:t>
                        </a:r>
                        <a:r>
                          <a:rPr lang="en-US" sz="1600" kern="1200" baseline="0" dirty="0" smtClean="0"/>
                          <a:t> + cosine similarity (from Mihalcea, 2006)</a:t>
                        </a:r>
                      </a:p>
                    </a:txBody>
                    <a:tcPr>
                      <a:lnL w="12700" cmpd="sng">
                        <a:solidFill>
                          <a:sysClr val="window" lastClr="FFFFFF"/>
                        </a:solidFill>
                      </a:lnL>
                      <a:lnR w="12700" cmpd="sng">
                        <a:solidFill>
                          <a:sysClr val="window" lastClr="FFFFFF"/>
                        </a:solidFill>
                      </a:lnR>
                      <a:lnT w="12700" cmpd="sng">
                        <a:solidFill>
                          <a:sysClr val="window" lastClr="FFFFFF"/>
                        </a:solidFill>
                      </a:lnT>
                      <a:lnB w="12700" cmpd="sng">
                        <a:solidFill>
                          <a:sysClr val="window" lastClr="FFFFFF"/>
                        </a:solidFill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4F81BD">
                          <a:tint val="20000"/>
                        </a:srgbClr>
                      </a:solidFill>
                    </a:tcPr>
                  </a:tc>
                  <a:tc>
                    <a:txBody>
                      <a:bodyPr/>
                      <a:lstStyle>
                        <a:defPPr>
                          <a:defRPr lang="en-US"/>
                        </a:defPPr>
                        <a:lvl1pPr marL="0" algn="l" defTabSz="91421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Calibri"/>
                          </a:defRPr>
                        </a:lvl1pPr>
                        <a:lvl2pPr marL="457106" algn="l" defTabSz="91421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Calibri"/>
                          </a:defRPr>
                        </a:lvl2pPr>
                        <a:lvl3pPr marL="914210" algn="l" defTabSz="91421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Calibri"/>
                          </a:defRPr>
                        </a:lvl3pPr>
                        <a:lvl4pPr marL="1371316" algn="l" defTabSz="91421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Calibri"/>
                          </a:defRPr>
                        </a:lvl4pPr>
                        <a:lvl5pPr marL="1828421" algn="l" defTabSz="91421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Calibri"/>
                          </a:defRPr>
                        </a:lvl5pPr>
                        <a:lvl6pPr marL="2285526" algn="l" defTabSz="91421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Calibri"/>
                          </a:defRPr>
                        </a:lvl6pPr>
                        <a:lvl7pPr marL="2742630" algn="l" defTabSz="91421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Calibri"/>
                          </a:defRPr>
                        </a:lvl7pPr>
                        <a:lvl8pPr marL="3199736" algn="l" defTabSz="91421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Calibri"/>
                          </a:defRPr>
                        </a:lvl8pPr>
                        <a:lvl9pPr marL="3656841" algn="l" defTabSz="91421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Calibri"/>
                          </a:defRPr>
                        </a:lvl9pPr>
                      </a:lstStyle>
                      <a:p>
                        <a:r>
                          <a:rPr lang="en-US" sz="1600" dirty="0" smtClean="0"/>
                          <a:t>75.3</a:t>
                        </a:r>
                        <a:endParaRPr lang="en-US" sz="1600" dirty="0"/>
                      </a:p>
                    </a:txBody>
                    <a:tcPr>
                      <a:lnL w="12700" cmpd="sng">
                        <a:solidFill>
                          <a:sysClr val="window" lastClr="FFFFFF"/>
                        </a:solidFill>
                      </a:lnL>
                      <a:lnR w="12700" cmpd="sng">
                        <a:solidFill>
                          <a:sysClr val="window" lastClr="FFFFFF"/>
                        </a:solidFill>
                      </a:lnR>
                      <a:lnT w="12700" cmpd="sng">
                        <a:solidFill>
                          <a:sysClr val="window" lastClr="FFFFFF"/>
                        </a:solidFill>
                      </a:lnT>
                      <a:lnB w="12700" cmpd="sng">
                        <a:solidFill>
                          <a:sysClr val="window" lastClr="FFFFFF"/>
                        </a:solidFill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4F81BD">
                          <a:tint val="20000"/>
                        </a:srgbClr>
                      </a:solidFill>
                    </a:tcPr>
                  </a:tc>
                </a:tr>
                <a:tr h="337281">
                  <a:tc>
                    <a:txBody>
                      <a:bodyPr/>
                      <a:lstStyle>
                        <a:defPPr>
                          <a:defRPr lang="en-US"/>
                        </a:defPPr>
                        <a:lvl1pPr marL="0" algn="l" defTabSz="91421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Calibri"/>
                          </a:defRPr>
                        </a:lvl1pPr>
                        <a:lvl2pPr marL="457106" algn="l" defTabSz="91421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Calibri"/>
                          </a:defRPr>
                        </a:lvl2pPr>
                        <a:lvl3pPr marL="914210" algn="l" defTabSz="91421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Calibri"/>
                          </a:defRPr>
                        </a:lvl3pPr>
                        <a:lvl4pPr marL="1371316" algn="l" defTabSz="91421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Calibri"/>
                          </a:defRPr>
                        </a:lvl4pPr>
                        <a:lvl5pPr marL="1828421" algn="l" defTabSz="91421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Calibri"/>
                          </a:defRPr>
                        </a:lvl5pPr>
                        <a:lvl6pPr marL="2285526" algn="l" defTabSz="91421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Calibri"/>
                          </a:defRPr>
                        </a:lvl6pPr>
                        <a:lvl7pPr marL="2742630" algn="l" defTabSz="91421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Calibri"/>
                          </a:defRPr>
                        </a:lvl7pPr>
                        <a:lvl8pPr marL="3199736" algn="l" defTabSz="91421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Calibri"/>
                          </a:defRPr>
                        </a:lvl8pPr>
                        <a:lvl9pPr marL="3656841" algn="l" defTabSz="91421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Calibri"/>
                          </a:defRPr>
                        </a:lvl9pPr>
                      </a:lstStyle>
                      <a:p>
                        <a:pPr marL="0" marR="0" indent="0" algn="l" defTabSz="91421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lang="en-US" sz="1600" dirty="0" err="1" smtClean="0"/>
                          <a:t>Kozareva</a:t>
                        </a:r>
                        <a:r>
                          <a:rPr lang="en-US" sz="1600" dirty="0" smtClean="0"/>
                          <a:t> and </a:t>
                        </a:r>
                        <a:r>
                          <a:rPr lang="en-US" sz="1600" dirty="0" err="1" smtClean="0"/>
                          <a:t>Montoyo</a:t>
                        </a:r>
                        <a:r>
                          <a:rPr lang="en-US" sz="1600" dirty="0" smtClean="0"/>
                          <a:t> (2006) (lexical and semantic features)</a:t>
                        </a:r>
                      </a:p>
                    </a:txBody>
                    <a:tcPr>
                      <a:lnL w="12700" cmpd="sng">
                        <a:solidFill>
                          <a:sysClr val="window" lastClr="FFFFFF"/>
                        </a:solidFill>
                      </a:lnL>
                      <a:lnR w="12700" cmpd="sng">
                        <a:solidFill>
                          <a:sysClr val="window" lastClr="FFFFFF"/>
                        </a:solidFill>
                      </a:lnR>
                      <a:lnT w="12700" cmpd="sng">
                        <a:solidFill>
                          <a:sysClr val="window" lastClr="FFFFFF"/>
                        </a:solidFill>
                      </a:lnT>
                      <a:lnB w="12700" cmpd="sng">
                        <a:solidFill>
                          <a:sysClr val="window" lastClr="FFFFFF"/>
                        </a:solidFill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4F81BD">
                          <a:tint val="40000"/>
                        </a:srgbClr>
                      </a:solidFill>
                    </a:tcPr>
                  </a:tc>
                  <a:tc>
                    <a:txBody>
                      <a:bodyPr/>
                      <a:lstStyle>
                        <a:defPPr>
                          <a:defRPr lang="en-US"/>
                        </a:defPPr>
                        <a:lvl1pPr marL="0" algn="l" defTabSz="91421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Calibri"/>
                          </a:defRPr>
                        </a:lvl1pPr>
                        <a:lvl2pPr marL="457106" algn="l" defTabSz="91421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Calibri"/>
                          </a:defRPr>
                        </a:lvl2pPr>
                        <a:lvl3pPr marL="914210" algn="l" defTabSz="91421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Calibri"/>
                          </a:defRPr>
                        </a:lvl3pPr>
                        <a:lvl4pPr marL="1371316" algn="l" defTabSz="91421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Calibri"/>
                          </a:defRPr>
                        </a:lvl4pPr>
                        <a:lvl5pPr marL="1828421" algn="l" defTabSz="91421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Calibri"/>
                          </a:defRPr>
                        </a:lvl5pPr>
                        <a:lvl6pPr marL="2285526" algn="l" defTabSz="91421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Calibri"/>
                          </a:defRPr>
                        </a:lvl6pPr>
                        <a:lvl7pPr marL="2742630" algn="l" defTabSz="91421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Calibri"/>
                          </a:defRPr>
                        </a:lvl7pPr>
                        <a:lvl8pPr marL="3199736" algn="l" defTabSz="91421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Calibri"/>
                          </a:defRPr>
                        </a:lvl8pPr>
                        <a:lvl9pPr marL="3656841" algn="l" defTabSz="91421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Calibri"/>
                          </a:defRPr>
                        </a:lvl9pPr>
                      </a:lstStyle>
                      <a:p>
                        <a:r>
                          <a:rPr lang="en-US" sz="1600" dirty="0" smtClean="0"/>
                          <a:t>79.6</a:t>
                        </a:r>
                        <a:endParaRPr lang="en-US" sz="1600" dirty="0"/>
                      </a:p>
                    </a:txBody>
                    <a:tcPr>
                      <a:lnL w="12700" cmpd="sng">
                        <a:solidFill>
                          <a:sysClr val="window" lastClr="FFFFFF"/>
                        </a:solidFill>
                      </a:lnL>
                      <a:lnR w="12700" cmpd="sng">
                        <a:solidFill>
                          <a:sysClr val="window" lastClr="FFFFFF"/>
                        </a:solidFill>
                      </a:lnR>
                      <a:lnT w="12700" cmpd="sng">
                        <a:solidFill>
                          <a:sysClr val="window" lastClr="FFFFFF"/>
                        </a:solidFill>
                      </a:lnT>
                      <a:lnB w="12700" cmpd="sng">
                        <a:solidFill>
                          <a:sysClr val="window" lastClr="FFFFFF"/>
                        </a:solidFill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4F81BD">
                          <a:tint val="40000"/>
                        </a:srgbClr>
                      </a:solidFill>
                    </a:tcPr>
                  </a:tc>
                </a:tr>
                <a:tr h="337281">
                  <a:tc>
                    <a:txBody>
                      <a:bodyPr/>
                      <a:lstStyle>
                        <a:defPPr>
                          <a:defRPr lang="en-US"/>
                        </a:defPPr>
                        <a:lvl1pPr marL="0" algn="l" defTabSz="91421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Calibri"/>
                          </a:defRPr>
                        </a:lvl1pPr>
                        <a:lvl2pPr marL="457106" algn="l" defTabSz="91421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Calibri"/>
                          </a:defRPr>
                        </a:lvl2pPr>
                        <a:lvl3pPr marL="914210" algn="l" defTabSz="91421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Calibri"/>
                          </a:defRPr>
                        </a:lvl3pPr>
                        <a:lvl4pPr marL="1371316" algn="l" defTabSz="91421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Calibri"/>
                          </a:defRPr>
                        </a:lvl4pPr>
                        <a:lvl5pPr marL="1828421" algn="l" defTabSz="91421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Calibri"/>
                          </a:defRPr>
                        </a:lvl5pPr>
                        <a:lvl6pPr marL="2285526" algn="l" defTabSz="91421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Calibri"/>
                          </a:defRPr>
                        </a:lvl6pPr>
                        <a:lvl7pPr marL="2742630" algn="l" defTabSz="91421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Calibri"/>
                          </a:defRPr>
                        </a:lvl7pPr>
                        <a:lvl8pPr marL="3199736" algn="l" defTabSz="91421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Calibri"/>
                          </a:defRPr>
                        </a:lvl8pPr>
                        <a:lvl9pPr marL="3656841" algn="l" defTabSz="91421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Calibri"/>
                          </a:defRPr>
                        </a:lvl9pPr>
                      </a:lstStyle>
                      <a:p>
                        <a:pPr marL="0" marR="0" indent="0" algn="l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lang="en-US" sz="1600" kern="1200" baseline="0" dirty="0" smtClean="0"/>
                          <a:t>RNN-based Model   (our work)</a:t>
                        </a:r>
                        <a:endParaRPr lang="en-US" sz="1600" dirty="0"/>
                      </a:p>
                    </a:txBody>
                    <a:tcPr>
                      <a:lnL w="12700" cmpd="sng">
                        <a:solidFill>
                          <a:sysClr val="window" lastClr="FFFFFF"/>
                        </a:solidFill>
                      </a:lnL>
                      <a:lnR w="12700" cmpd="sng">
                        <a:solidFill>
                          <a:sysClr val="window" lastClr="FFFFFF"/>
                        </a:solidFill>
                      </a:lnR>
                      <a:lnT w="12700" cmpd="sng">
                        <a:solidFill>
                          <a:sysClr val="window" lastClr="FFFFFF"/>
                        </a:solidFill>
                      </a:lnT>
                      <a:lnB w="12700" cmpd="sng">
                        <a:solidFill>
                          <a:sysClr val="window" lastClr="FFFFFF"/>
                        </a:solidFill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4F81BD">
                          <a:tint val="20000"/>
                        </a:srgbClr>
                      </a:solidFill>
                    </a:tcPr>
                  </a:tc>
                  <a:tc>
                    <a:txBody>
                      <a:bodyPr/>
                      <a:lstStyle>
                        <a:defPPr>
                          <a:defRPr lang="en-US"/>
                        </a:defPPr>
                        <a:lvl1pPr marL="0" algn="l" defTabSz="91421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Calibri"/>
                          </a:defRPr>
                        </a:lvl1pPr>
                        <a:lvl2pPr marL="457106" algn="l" defTabSz="91421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Calibri"/>
                          </a:defRPr>
                        </a:lvl2pPr>
                        <a:lvl3pPr marL="914210" algn="l" defTabSz="91421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Calibri"/>
                          </a:defRPr>
                        </a:lvl3pPr>
                        <a:lvl4pPr marL="1371316" algn="l" defTabSz="91421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Calibri"/>
                          </a:defRPr>
                        </a:lvl4pPr>
                        <a:lvl5pPr marL="1828421" algn="l" defTabSz="91421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Calibri"/>
                          </a:defRPr>
                        </a:lvl5pPr>
                        <a:lvl6pPr marL="2285526" algn="l" defTabSz="91421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Calibri"/>
                          </a:defRPr>
                        </a:lvl6pPr>
                        <a:lvl7pPr marL="2742630" algn="l" defTabSz="91421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Calibri"/>
                          </a:defRPr>
                        </a:lvl7pPr>
                        <a:lvl8pPr marL="3199736" algn="l" defTabSz="91421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Calibri"/>
                          </a:defRPr>
                        </a:lvl8pPr>
                        <a:lvl9pPr marL="3656841" algn="l" defTabSz="91421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Calibri"/>
                          </a:defRPr>
                        </a:lvl9pPr>
                      </a:lstStyle>
                      <a:p>
                        <a:r>
                          <a:rPr lang="en-US" sz="1600" dirty="0" smtClean="0"/>
                          <a:t>79.7</a:t>
                        </a:r>
                        <a:endParaRPr lang="en-US" sz="1600" dirty="0"/>
                      </a:p>
                    </a:txBody>
                    <a:tcPr>
                      <a:lnL w="12700" cmpd="sng">
                        <a:solidFill>
                          <a:sysClr val="window" lastClr="FFFFFF"/>
                        </a:solidFill>
                      </a:lnL>
                      <a:lnR w="12700" cmpd="sng">
                        <a:solidFill>
                          <a:sysClr val="window" lastClr="FFFFFF"/>
                        </a:solidFill>
                      </a:lnR>
                      <a:lnT w="12700" cmpd="sng">
                        <a:solidFill>
                          <a:sysClr val="window" lastClr="FFFFFF"/>
                        </a:solidFill>
                      </a:lnT>
                      <a:lnB w="12700" cmpd="sng">
                        <a:solidFill>
                          <a:sysClr val="window" lastClr="FFFFFF"/>
                        </a:solidFill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4F81BD">
                          <a:tint val="20000"/>
                        </a:srgbClr>
                      </a:solidFill>
                    </a:tcPr>
                  </a:tc>
                </a:tr>
                <a:tr h="337281">
                  <a:tc>
                    <a:txBody>
                      <a:bodyPr/>
                      <a:lstStyle>
                        <a:defPPr>
                          <a:defRPr lang="en-US"/>
                        </a:defPPr>
                        <a:lvl1pPr marL="0" algn="l" defTabSz="91421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Calibri"/>
                          </a:defRPr>
                        </a:lvl1pPr>
                        <a:lvl2pPr marL="457106" algn="l" defTabSz="91421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Calibri"/>
                          </a:defRPr>
                        </a:lvl2pPr>
                        <a:lvl3pPr marL="914210" algn="l" defTabSz="91421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Calibri"/>
                          </a:defRPr>
                        </a:lvl3pPr>
                        <a:lvl4pPr marL="1371316" algn="l" defTabSz="91421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Calibri"/>
                          </a:defRPr>
                        </a:lvl4pPr>
                        <a:lvl5pPr marL="1828421" algn="l" defTabSz="91421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Calibri"/>
                          </a:defRPr>
                        </a:lvl5pPr>
                        <a:lvl6pPr marL="2285526" algn="l" defTabSz="91421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Calibri"/>
                          </a:defRPr>
                        </a:lvl6pPr>
                        <a:lvl7pPr marL="2742630" algn="l" defTabSz="91421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Calibri"/>
                          </a:defRPr>
                        </a:lvl7pPr>
                        <a:lvl8pPr marL="3199736" algn="l" defTabSz="91421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Calibri"/>
                          </a:defRPr>
                        </a:lvl8pPr>
                        <a:lvl9pPr marL="3656841" algn="l" defTabSz="91421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Calibri"/>
                          </a:defRPr>
                        </a:lvl9pPr>
                      </a:lstStyle>
                      <a:p>
                        <a:r>
                          <a:rPr lang="en-US" sz="1600" dirty="0"/>
                          <a:t>Mihalcea et al. (2006</a:t>
                        </a:r>
                        <a:r>
                          <a:rPr lang="en-US" sz="1600" dirty="0" smtClean="0"/>
                          <a:t>)</a:t>
                        </a:r>
                        <a:r>
                          <a:rPr lang="en-US" sz="1600" baseline="0" dirty="0" smtClean="0"/>
                          <a:t> (</a:t>
                        </a:r>
                        <a:r>
                          <a:rPr lang="en-US" sz="1600" dirty="0" smtClean="0"/>
                          <a:t>word similarity measures: WordNet, dictionaries,</a:t>
                        </a:r>
                        <a:r>
                          <a:rPr lang="en-US" sz="1600" baseline="0" dirty="0" smtClean="0"/>
                          <a:t> etc.)</a:t>
                        </a:r>
                        <a:endParaRPr lang="en-US" sz="1600" dirty="0"/>
                      </a:p>
                    </a:txBody>
                    <a:tcPr anchor="ctr">
                      <a:lnL w="12700" cmpd="sng">
                        <a:solidFill>
                          <a:sysClr val="window" lastClr="FFFFFF"/>
                        </a:solidFill>
                      </a:lnL>
                      <a:lnR w="12700" cmpd="sng">
                        <a:solidFill>
                          <a:sysClr val="window" lastClr="FFFFFF"/>
                        </a:solidFill>
                      </a:lnR>
                      <a:lnT w="12700" cmpd="sng">
                        <a:solidFill>
                          <a:sysClr val="window" lastClr="FFFFFF"/>
                        </a:solidFill>
                      </a:lnT>
                      <a:lnB w="12700" cmpd="sng">
                        <a:solidFill>
                          <a:sysClr val="window" lastClr="FFFFFF"/>
                        </a:solidFill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4F81BD">
                          <a:tint val="40000"/>
                        </a:srgbClr>
                      </a:solidFill>
                    </a:tcPr>
                  </a:tc>
                  <a:tc>
                    <a:txBody>
                      <a:bodyPr/>
                      <a:lstStyle>
                        <a:defPPr>
                          <a:defRPr lang="en-US"/>
                        </a:defPPr>
                        <a:lvl1pPr marL="0" algn="l" defTabSz="91421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Calibri"/>
                          </a:defRPr>
                        </a:lvl1pPr>
                        <a:lvl2pPr marL="457106" algn="l" defTabSz="91421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Calibri"/>
                          </a:defRPr>
                        </a:lvl2pPr>
                        <a:lvl3pPr marL="914210" algn="l" defTabSz="91421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Calibri"/>
                          </a:defRPr>
                        </a:lvl3pPr>
                        <a:lvl4pPr marL="1371316" algn="l" defTabSz="91421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Calibri"/>
                          </a:defRPr>
                        </a:lvl4pPr>
                        <a:lvl5pPr marL="1828421" algn="l" defTabSz="91421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Calibri"/>
                          </a:defRPr>
                        </a:lvl5pPr>
                        <a:lvl6pPr marL="2285526" algn="l" defTabSz="91421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Calibri"/>
                          </a:defRPr>
                        </a:lvl6pPr>
                        <a:lvl7pPr marL="2742630" algn="l" defTabSz="91421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Calibri"/>
                          </a:defRPr>
                        </a:lvl7pPr>
                        <a:lvl8pPr marL="3199736" algn="l" defTabSz="91421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Calibri"/>
                          </a:defRPr>
                        </a:lvl8pPr>
                        <a:lvl9pPr marL="3656841" algn="l" defTabSz="91421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Calibri"/>
                          </a:defRPr>
                        </a:lvl9pPr>
                      </a:lstStyle>
                      <a:p>
                        <a:r>
                          <a:rPr lang="en-US" sz="1600" dirty="0" smtClean="0"/>
                          <a:t>81.3</a:t>
                        </a:r>
                        <a:endParaRPr lang="en-US" sz="1600" dirty="0"/>
                      </a:p>
                    </a:txBody>
                    <a:tcPr anchor="ctr">
                      <a:lnL w="12700" cmpd="sng">
                        <a:solidFill>
                          <a:sysClr val="window" lastClr="FFFFFF"/>
                        </a:solidFill>
                      </a:lnL>
                      <a:lnR w="12700" cmpd="sng">
                        <a:solidFill>
                          <a:sysClr val="window" lastClr="FFFFFF"/>
                        </a:solidFill>
                      </a:lnR>
                      <a:lnT w="12700" cmpd="sng">
                        <a:solidFill>
                          <a:sysClr val="window" lastClr="FFFFFF"/>
                        </a:solidFill>
                      </a:lnT>
                      <a:lnB w="12700" cmpd="sng">
                        <a:solidFill>
                          <a:sysClr val="window" lastClr="FFFFFF"/>
                        </a:solidFill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4F81BD">
                          <a:tint val="40000"/>
                        </a:srgbClr>
                      </a:solidFill>
                    </a:tcPr>
                  </a:tc>
                </a:tr>
                <a:tr h="337281">
                  <a:tc>
                    <a:txBody>
                      <a:bodyPr/>
                      <a:lstStyle>
                        <a:defPPr>
                          <a:defRPr lang="en-US"/>
                        </a:defPPr>
                        <a:lvl1pPr marL="0" algn="l" defTabSz="91421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Calibri"/>
                          </a:defRPr>
                        </a:lvl1pPr>
                        <a:lvl2pPr marL="457106" algn="l" defTabSz="91421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Calibri"/>
                          </a:defRPr>
                        </a:lvl2pPr>
                        <a:lvl3pPr marL="914210" algn="l" defTabSz="91421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Calibri"/>
                          </a:defRPr>
                        </a:lvl3pPr>
                        <a:lvl4pPr marL="1371316" algn="l" defTabSz="91421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Calibri"/>
                          </a:defRPr>
                        </a:lvl4pPr>
                        <a:lvl5pPr marL="1828421" algn="l" defTabSz="91421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Calibri"/>
                          </a:defRPr>
                        </a:lvl5pPr>
                        <a:lvl6pPr marL="2285526" algn="l" defTabSz="91421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Calibri"/>
                          </a:defRPr>
                        </a:lvl6pPr>
                        <a:lvl7pPr marL="2742630" algn="l" defTabSz="91421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Calibri"/>
                          </a:defRPr>
                        </a:lvl7pPr>
                        <a:lvl8pPr marL="3199736" algn="l" defTabSz="91421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Calibri"/>
                          </a:defRPr>
                        </a:lvl8pPr>
                        <a:lvl9pPr marL="3656841" algn="l" defTabSz="91421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Calibri"/>
                          </a:defRPr>
                        </a:lvl9pPr>
                      </a:lstStyle>
                      <a:p>
                        <a:pPr marL="0" marR="0" indent="0" algn="l" defTabSz="91421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lang="en-US" sz="1600" kern="1200" dirty="0" smtClean="0"/>
                          <a:t>Fernando &amp; Stevenson (</a:t>
                        </a:r>
                        <a:r>
                          <a:rPr lang="en-US" sz="1600" kern="1200" baseline="0" dirty="0" smtClean="0"/>
                          <a:t>2008) (WordNet based features)</a:t>
                        </a:r>
                        <a:endParaRPr lang="en-US" sz="1600" dirty="0" smtClean="0"/>
                      </a:p>
                    </a:txBody>
                    <a:tcPr>
                      <a:lnL w="12700" cmpd="sng">
                        <a:solidFill>
                          <a:sysClr val="window" lastClr="FFFFFF"/>
                        </a:solidFill>
                      </a:lnL>
                      <a:lnR w="12700" cmpd="sng">
                        <a:solidFill>
                          <a:sysClr val="window" lastClr="FFFFFF"/>
                        </a:solidFill>
                      </a:lnR>
                      <a:lnT w="12700" cmpd="sng">
                        <a:solidFill>
                          <a:sysClr val="window" lastClr="FFFFFF"/>
                        </a:solidFill>
                      </a:lnT>
                      <a:lnB w="12700" cmpd="sng">
                        <a:solidFill>
                          <a:sysClr val="window" lastClr="FFFFFF"/>
                        </a:solidFill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4F81BD">
                          <a:tint val="20000"/>
                        </a:srgbClr>
                      </a:solidFill>
                    </a:tcPr>
                  </a:tc>
                  <a:tc>
                    <a:txBody>
                      <a:bodyPr/>
                      <a:lstStyle>
                        <a:defPPr>
                          <a:defRPr lang="en-US"/>
                        </a:defPPr>
                        <a:lvl1pPr marL="0" algn="l" defTabSz="91421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Calibri"/>
                          </a:defRPr>
                        </a:lvl1pPr>
                        <a:lvl2pPr marL="457106" algn="l" defTabSz="91421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Calibri"/>
                          </a:defRPr>
                        </a:lvl2pPr>
                        <a:lvl3pPr marL="914210" algn="l" defTabSz="91421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Calibri"/>
                          </a:defRPr>
                        </a:lvl3pPr>
                        <a:lvl4pPr marL="1371316" algn="l" defTabSz="91421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Calibri"/>
                          </a:defRPr>
                        </a:lvl4pPr>
                        <a:lvl5pPr marL="1828421" algn="l" defTabSz="91421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Calibri"/>
                          </a:defRPr>
                        </a:lvl5pPr>
                        <a:lvl6pPr marL="2285526" algn="l" defTabSz="91421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Calibri"/>
                          </a:defRPr>
                        </a:lvl6pPr>
                        <a:lvl7pPr marL="2742630" algn="l" defTabSz="91421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Calibri"/>
                          </a:defRPr>
                        </a:lvl7pPr>
                        <a:lvl8pPr marL="3199736" algn="l" defTabSz="91421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Calibri"/>
                          </a:defRPr>
                        </a:lvl8pPr>
                        <a:lvl9pPr marL="3656841" algn="l" defTabSz="91421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Calibri"/>
                          </a:defRPr>
                        </a:lvl9pPr>
                      </a:lstStyle>
                      <a:p>
                        <a:pPr marL="0" marR="0" indent="0" algn="l" defTabSz="91421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lang="en-US" sz="1600" kern="1200" dirty="0" smtClean="0"/>
                          <a:t>82.4</a:t>
                        </a:r>
                        <a:endParaRPr lang="en-US" sz="1600" kern="1200" dirty="0" smtClean="0">
                          <a:solidFill>
                            <a:schemeClr val="dk1"/>
                          </a:solidFill>
                          <a:latin typeface="Calibri"/>
                          <a:ea typeface="+mn-ea"/>
                          <a:cs typeface="+mn-cs"/>
                        </a:endParaRPr>
                      </a:p>
                    </a:txBody>
                    <a:tcPr>
                      <a:lnL w="12700" cmpd="sng">
                        <a:solidFill>
                          <a:sysClr val="window" lastClr="FFFFFF"/>
                        </a:solidFill>
                      </a:lnL>
                      <a:lnR w="12700" cmpd="sng">
                        <a:solidFill>
                          <a:sysClr val="window" lastClr="FFFFFF"/>
                        </a:solidFill>
                      </a:lnR>
                      <a:lnT w="12700" cmpd="sng">
                        <a:solidFill>
                          <a:sysClr val="window" lastClr="FFFFFF"/>
                        </a:solidFill>
                      </a:lnT>
                      <a:lnB w="12700" cmpd="sng">
                        <a:solidFill>
                          <a:sysClr val="window" lastClr="FFFFFF"/>
                        </a:solidFill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4F81BD">
                          <a:tint val="20000"/>
                        </a:srgbClr>
                      </a:solidFill>
                    </a:tcPr>
                  </a:tc>
                </a:tr>
                <a:tr h="337281">
                  <a:tc>
                    <a:txBody>
                      <a:bodyPr/>
                      <a:lstStyle>
                        <a:defPPr>
                          <a:defRPr lang="en-US"/>
                        </a:defPPr>
                        <a:lvl1pPr marL="0" algn="l" defTabSz="91421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Calibri"/>
                          </a:defRPr>
                        </a:lvl1pPr>
                        <a:lvl2pPr marL="457106" algn="l" defTabSz="91421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Calibri"/>
                          </a:defRPr>
                        </a:lvl2pPr>
                        <a:lvl3pPr marL="914210" algn="l" defTabSz="91421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Calibri"/>
                          </a:defRPr>
                        </a:lvl3pPr>
                        <a:lvl4pPr marL="1371316" algn="l" defTabSz="91421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Calibri"/>
                          </a:defRPr>
                        </a:lvl4pPr>
                        <a:lvl5pPr marL="1828421" algn="l" defTabSz="91421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Calibri"/>
                          </a:defRPr>
                        </a:lvl5pPr>
                        <a:lvl6pPr marL="2285526" algn="l" defTabSz="91421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Calibri"/>
                          </a:defRPr>
                        </a:lvl6pPr>
                        <a:lvl7pPr marL="2742630" algn="l" defTabSz="91421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Calibri"/>
                          </a:defRPr>
                        </a:lvl7pPr>
                        <a:lvl8pPr marL="3199736" algn="l" defTabSz="91421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Calibri"/>
                          </a:defRPr>
                        </a:lvl8pPr>
                        <a:lvl9pPr marL="3656841" algn="l" defTabSz="91421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Calibri"/>
                          </a:defRPr>
                        </a:lvl9pPr>
                      </a:lstStyle>
                      <a:p>
                        <a:pPr marL="0" marR="0" indent="0" algn="l" defTabSz="91421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lang="en-US" sz="1600" dirty="0" smtClean="0"/>
                          <a:t>Wan et al (2006) (many features:</a:t>
                        </a:r>
                        <a:r>
                          <a:rPr lang="en-US" sz="1600" baseline="0" dirty="0" smtClean="0"/>
                          <a:t> POS, parsing, BLEU, etc.</a:t>
                        </a:r>
                        <a:r>
                          <a:rPr lang="en-US" sz="1600" dirty="0" smtClean="0"/>
                          <a:t>)</a:t>
                        </a:r>
                      </a:p>
                    </a:txBody>
                    <a:tcPr>
                      <a:lnL w="12700" cmpd="sng">
                        <a:solidFill>
                          <a:sysClr val="window" lastClr="FFFFFF"/>
                        </a:solidFill>
                      </a:lnL>
                      <a:lnR w="12700" cmpd="sng">
                        <a:solidFill>
                          <a:sysClr val="window" lastClr="FFFFFF"/>
                        </a:solidFill>
                      </a:lnR>
                      <a:lnT w="12700" cmpd="sng">
                        <a:solidFill>
                          <a:sysClr val="window" lastClr="FFFFFF"/>
                        </a:solidFill>
                      </a:lnT>
                      <a:lnB w="12700" cmpd="sng">
                        <a:solidFill>
                          <a:sysClr val="window" lastClr="FFFFFF"/>
                        </a:solidFill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4F81BD">
                          <a:tint val="40000"/>
                        </a:srgbClr>
                      </a:solidFill>
                    </a:tcPr>
                  </a:tc>
                  <a:tc>
                    <a:txBody>
                      <a:bodyPr/>
                      <a:lstStyle>
                        <a:defPPr>
                          <a:defRPr lang="en-US"/>
                        </a:defPPr>
                        <a:lvl1pPr marL="0" algn="l" defTabSz="91421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Calibri"/>
                          </a:defRPr>
                        </a:lvl1pPr>
                        <a:lvl2pPr marL="457106" algn="l" defTabSz="91421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Calibri"/>
                          </a:defRPr>
                        </a:lvl2pPr>
                        <a:lvl3pPr marL="914210" algn="l" defTabSz="91421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Calibri"/>
                          </a:defRPr>
                        </a:lvl3pPr>
                        <a:lvl4pPr marL="1371316" algn="l" defTabSz="91421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Calibri"/>
                          </a:defRPr>
                        </a:lvl4pPr>
                        <a:lvl5pPr marL="1828421" algn="l" defTabSz="91421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Calibri"/>
                          </a:defRPr>
                        </a:lvl5pPr>
                        <a:lvl6pPr marL="2285526" algn="l" defTabSz="91421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Calibri"/>
                          </a:defRPr>
                        </a:lvl6pPr>
                        <a:lvl7pPr marL="2742630" algn="l" defTabSz="91421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Calibri"/>
                          </a:defRPr>
                        </a:lvl7pPr>
                        <a:lvl8pPr marL="3199736" algn="l" defTabSz="91421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Calibri"/>
                          </a:defRPr>
                        </a:lvl8pPr>
                        <a:lvl9pPr marL="3656841" algn="l" defTabSz="91421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Calibri"/>
                          </a:defRPr>
                        </a:lvl9pPr>
                      </a:lstStyle>
                      <a:p>
                        <a:pPr marL="0" marR="0" indent="0" algn="l" defTabSz="91421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lang="en-US" sz="1600" kern="1200" dirty="0" smtClean="0"/>
                          <a:t>83.0</a:t>
                        </a:r>
                        <a:endParaRPr lang="en-US" sz="1600" kern="1200" dirty="0" smtClean="0">
                          <a:solidFill>
                            <a:schemeClr val="dk1"/>
                          </a:solidFill>
                          <a:latin typeface="Calibri"/>
                          <a:ea typeface="+mn-ea"/>
                          <a:cs typeface="+mn-cs"/>
                        </a:endParaRPr>
                      </a:p>
                    </a:txBody>
                    <a:tcPr>
                      <a:lnL w="12700" cmpd="sng">
                        <a:solidFill>
                          <a:sysClr val="window" lastClr="FFFFFF"/>
                        </a:solidFill>
                      </a:lnL>
                      <a:lnR w="12700" cmpd="sng">
                        <a:solidFill>
                          <a:sysClr val="window" lastClr="FFFFFF"/>
                        </a:solidFill>
                      </a:lnR>
                      <a:lnT w="12700" cmpd="sng">
                        <a:solidFill>
                          <a:sysClr val="window" lastClr="FFFFFF"/>
                        </a:solidFill>
                      </a:lnT>
                      <a:lnB w="12700" cmpd="sng">
                        <a:solidFill>
                          <a:sysClr val="window" lastClr="FFFFFF"/>
                        </a:solidFill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4F81BD">
                          <a:tint val="40000"/>
                        </a:srgbClr>
                      </a:solidFill>
                    </a:tcPr>
                  </a:tc>
                </a:tr>
              </a:tbl>
            </a:graphicData>
          </a:graphic>
        </p:graphicFrame>
        <p:sp>
          <p:nvSpPr>
            <p:cNvPr id="8" name="Rectangle 7"/>
            <p:cNvSpPr/>
            <p:nvPr/>
          </p:nvSpPr>
          <p:spPr bwMode="auto">
            <a:xfrm>
              <a:off x="7375565" y="5195630"/>
              <a:ext cx="685800" cy="345645"/>
            </a:xfrm>
            <a:prstGeom prst="rect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487" tIns="44450" rIns="90487" bIns="4445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Helvetica" pitchFamily="34" charset="0"/>
              </a:endParaRPr>
            </a:p>
          </p:txBody>
        </p:sp>
      </p:grpSp>
      <p:graphicFrame>
        <p:nvGraphicFramePr>
          <p:cNvPr id="10" name="Content Placeholder 3"/>
          <p:cNvGraphicFramePr>
            <a:graphicFrameLocks/>
          </p:cNvGraphicFramePr>
          <p:nvPr/>
        </p:nvGraphicFramePr>
        <p:xfrm>
          <a:off x="1345980" y="2008015"/>
          <a:ext cx="6720875" cy="3657600"/>
        </p:xfrm>
        <a:graphic>
          <a:graphicData uri="http://schemas.openxmlformats.org/drawingml/2006/table">
            <a:tbl>
              <a:tblPr firstRow="1" bandRow="1"/>
              <a:tblGrid>
                <a:gridCol w="5592304"/>
                <a:gridCol w="1128571"/>
              </a:tblGrid>
              <a:tr h="135330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106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210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316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421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5526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2630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199736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6841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sz="1800" kern="1200" baseline="0" dirty="0" smtClean="0">
                          <a:latin typeface="Calibri" pitchFamily="34" charset="0"/>
                          <a:cs typeface="Calibri" pitchFamily="34" charset="0"/>
                        </a:rPr>
                        <a:t>Method</a:t>
                      </a:r>
                      <a:endParaRPr lang="en-US" sz="1800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106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210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316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421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5526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2630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199736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6841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sz="1800" dirty="0" smtClean="0">
                          <a:latin typeface="Calibri" pitchFamily="34" charset="0"/>
                          <a:cs typeface="Calibri" pitchFamily="34" charset="0"/>
                        </a:rPr>
                        <a:t>F1</a:t>
                      </a:r>
                      <a:endParaRPr lang="en-US" sz="1800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</a:tr>
              <a:tr h="337281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10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21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31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421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552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263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19973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6841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>
                          <a:latin typeface="Calibri" pitchFamily="34" charset="0"/>
                          <a:cs typeface="Calibri" pitchFamily="34" charset="0"/>
                        </a:rPr>
                        <a:t>Baseline</a:t>
                      </a:r>
                      <a:endParaRPr lang="en-US" sz="1800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10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21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31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421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552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263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19973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6841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baseline="0" dirty="0" smtClean="0">
                          <a:latin typeface="Calibri" pitchFamily="34" charset="0"/>
                          <a:cs typeface="Calibri" pitchFamily="34" charset="0"/>
                        </a:rPr>
                        <a:t>79.9</a:t>
                      </a:r>
                      <a:endParaRPr lang="en-US" sz="1800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</a:tr>
              <a:tr h="337281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10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21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31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421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552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263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19973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6841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sz="1800" kern="1200" baseline="0" dirty="0" smtClean="0">
                          <a:latin typeface="Calibri" pitchFamily="34" charset="0"/>
                          <a:cs typeface="Calibri" pitchFamily="34" charset="0"/>
                        </a:rPr>
                        <a:t>Rus et al., (2008)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10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21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31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421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552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263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19973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6841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sz="1800" dirty="0" smtClean="0">
                          <a:latin typeface="Calibri" pitchFamily="34" charset="0"/>
                          <a:cs typeface="Calibri" pitchFamily="34" charset="0"/>
                        </a:rPr>
                        <a:t>80.5</a:t>
                      </a:r>
                      <a:endParaRPr lang="en-US" sz="1800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</a:tr>
              <a:tr h="337281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10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21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31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421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552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263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19973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6841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21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>
                          <a:latin typeface="Calibri" pitchFamily="34" charset="0"/>
                          <a:cs typeface="Calibri" pitchFamily="34" charset="0"/>
                        </a:rPr>
                        <a:t>Mihalcea</a:t>
                      </a:r>
                      <a:r>
                        <a:rPr lang="en-US" sz="1800" baseline="0" dirty="0" smtClean="0">
                          <a:latin typeface="Calibri" pitchFamily="34" charset="0"/>
                          <a:cs typeface="Calibri" pitchFamily="34" charset="0"/>
                        </a:rPr>
                        <a:t> et al., (2006)</a:t>
                      </a:r>
                      <a:endParaRPr lang="en-US" sz="1800" dirty="0" smtClean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10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21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31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421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552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263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19973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6841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sz="1800" dirty="0" smtClean="0">
                          <a:latin typeface="Calibri" pitchFamily="34" charset="0"/>
                          <a:cs typeface="Calibri" pitchFamily="34" charset="0"/>
                        </a:rPr>
                        <a:t>81.3</a:t>
                      </a:r>
                      <a:endParaRPr lang="en-US" sz="1800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</a:tr>
              <a:tr h="337281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10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21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31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421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552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263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19973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6841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baseline="0" dirty="0" smtClean="0">
                          <a:latin typeface="Calibri" pitchFamily="34" charset="0"/>
                          <a:cs typeface="Calibri" pitchFamily="34" charset="0"/>
                        </a:rPr>
                        <a:t>Islam et al. (2007)</a:t>
                      </a:r>
                      <a:endParaRPr lang="en-US" sz="1800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10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21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31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421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552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263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19973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6841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sz="1800" dirty="0" smtClean="0">
                          <a:latin typeface="Calibri" pitchFamily="34" charset="0"/>
                          <a:cs typeface="Calibri" pitchFamily="34" charset="0"/>
                        </a:rPr>
                        <a:t>81.3</a:t>
                      </a:r>
                      <a:endParaRPr lang="en-US" sz="1800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</a:tr>
              <a:tr h="337281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10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21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31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421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552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263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19973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6841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sz="1800" dirty="0" smtClean="0">
                          <a:latin typeface="Calibri" pitchFamily="34" charset="0"/>
                          <a:cs typeface="Calibri" pitchFamily="34" charset="0"/>
                        </a:rPr>
                        <a:t>Qiu et al. (2006)</a:t>
                      </a:r>
                      <a:endParaRPr lang="en-US" sz="1800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10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21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31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421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552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263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19973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6841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sz="1800" dirty="0" smtClean="0">
                          <a:latin typeface="Calibri" pitchFamily="34" charset="0"/>
                          <a:cs typeface="Calibri" pitchFamily="34" charset="0"/>
                        </a:rPr>
                        <a:t>81.6</a:t>
                      </a:r>
                      <a:endParaRPr lang="en-US" sz="1800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</a:tr>
              <a:tr h="337281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10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21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31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421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552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263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19973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6841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21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smtClean="0">
                          <a:latin typeface="Calibri" pitchFamily="34" charset="0"/>
                          <a:cs typeface="Calibri" pitchFamily="34" charset="0"/>
                        </a:rPr>
                        <a:t>Fernando &amp; Stevenson (</a:t>
                      </a:r>
                      <a:r>
                        <a:rPr lang="en-US" sz="1800" kern="1200" baseline="0" dirty="0" smtClean="0">
                          <a:latin typeface="Calibri" pitchFamily="34" charset="0"/>
                          <a:cs typeface="Calibri" pitchFamily="34" charset="0"/>
                        </a:rPr>
                        <a:t>2008) (WordNet based features)</a:t>
                      </a:r>
                      <a:endParaRPr lang="en-US" sz="1800" dirty="0" smtClean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10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21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31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421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552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263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19973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6841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21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smtClean="0">
                          <a:latin typeface="Calibri" pitchFamily="34" charset="0"/>
                          <a:cs typeface="Calibri" pitchFamily="34" charset="0"/>
                        </a:rPr>
                        <a:t>82.4</a:t>
                      </a:r>
                      <a:endParaRPr lang="en-US" sz="1800" kern="1200" dirty="0" smtClean="0">
                        <a:solidFill>
                          <a:schemeClr val="dk1"/>
                        </a:solidFill>
                        <a:latin typeface="Calibri" pitchFamily="34" charset="0"/>
                        <a:ea typeface="+mn-ea"/>
                        <a:cs typeface="Calibri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</a:tr>
              <a:tr h="337281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10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21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31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421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552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263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19973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6841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21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>
                          <a:latin typeface="Calibri" pitchFamily="34" charset="0"/>
                          <a:cs typeface="Calibri" pitchFamily="34" charset="0"/>
                        </a:rPr>
                        <a:t>Das et al. (2009)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10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21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31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421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552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263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19973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6841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21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smtClean="0">
                          <a:latin typeface="Calibri" pitchFamily="34" charset="0"/>
                          <a:cs typeface="Calibri" pitchFamily="34" charset="0"/>
                        </a:rPr>
                        <a:t>82.7</a:t>
                      </a:r>
                      <a:endParaRPr lang="en-US" sz="1800" kern="1200" dirty="0" smtClean="0">
                        <a:solidFill>
                          <a:schemeClr val="dk1"/>
                        </a:solidFill>
                        <a:latin typeface="Calibri" pitchFamily="34" charset="0"/>
                        <a:ea typeface="+mn-ea"/>
                        <a:cs typeface="Calibri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</a:tr>
              <a:tr h="337281">
                <a:tc>
                  <a:txBody>
                    <a:bodyPr/>
                    <a:lstStyle/>
                    <a:p>
                      <a:pPr marL="0" marR="0" indent="0" algn="l" defTabSz="91421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>
                          <a:latin typeface="Calibri" pitchFamily="34" charset="0"/>
                          <a:cs typeface="Calibri" pitchFamily="34" charset="0"/>
                        </a:rPr>
                        <a:t>Wan et al (2006) (many features:</a:t>
                      </a:r>
                      <a:r>
                        <a:rPr lang="en-US" sz="1800" baseline="0" dirty="0" smtClean="0">
                          <a:latin typeface="Calibri" pitchFamily="34" charset="0"/>
                          <a:cs typeface="Calibri" pitchFamily="34" charset="0"/>
                        </a:rPr>
                        <a:t> POS, parsing, BLEU, etc.</a:t>
                      </a:r>
                      <a:r>
                        <a:rPr lang="en-US" sz="1800" dirty="0" smtClean="0">
                          <a:latin typeface="Calibri" pitchFamily="34" charset="0"/>
                          <a:cs typeface="Calibri" pitchFamily="34" charset="0"/>
                        </a:rPr>
                        <a:t>)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21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Calibri" pitchFamily="34" charset="0"/>
                          <a:ea typeface="+mn-ea"/>
                          <a:cs typeface="Calibri" pitchFamily="34" charset="0"/>
                        </a:rPr>
                        <a:t>83.0</a:t>
                      </a: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</a:tr>
              <a:tr h="337281">
                <a:tc>
                  <a:txBody>
                    <a:bodyPr/>
                    <a:lstStyle/>
                    <a:p>
                      <a:pPr marL="0" marR="0" indent="0" algn="l" defTabSz="91421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 smtClean="0">
                          <a:latin typeface="Calibri" pitchFamily="34" charset="0"/>
                          <a:cs typeface="Calibri" pitchFamily="34" charset="0"/>
                        </a:rPr>
                        <a:t>Stanford Feature Learning 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21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 smtClean="0">
                          <a:solidFill>
                            <a:schemeClr val="dk1"/>
                          </a:solidFill>
                          <a:latin typeface="Calibri" pitchFamily="34" charset="0"/>
                          <a:ea typeface="+mn-ea"/>
                          <a:cs typeface="Calibri" pitchFamily="34" charset="0"/>
                        </a:rPr>
                        <a:t>83.4</a:t>
                      </a: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</a:tr>
            </a:tbl>
          </a:graphicData>
        </a:graphic>
      </p:graphicFrame>
      <p:cxnSp>
        <p:nvCxnSpPr>
          <p:cNvPr id="12" name="Straight Arrow Connector 11"/>
          <p:cNvCxnSpPr/>
          <p:nvPr/>
        </p:nvCxnSpPr>
        <p:spPr bwMode="auto">
          <a:xfrm rot="10800000">
            <a:off x="8182070" y="5464465"/>
            <a:ext cx="460860" cy="1588"/>
          </a:xfrm>
          <a:prstGeom prst="straightConnector1">
            <a:avLst/>
          </a:prstGeom>
          <a:noFill/>
          <a:ln w="635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sm"/>
          </a:ln>
          <a:effectLst/>
        </p:spPr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Parsing sentences and parsing images</a:t>
            </a:r>
            <a:endParaRPr lang="en-US" dirty="0"/>
          </a:p>
        </p:txBody>
      </p:sp>
      <p:grpSp>
        <p:nvGrpSpPr>
          <p:cNvPr id="3" name="Group 5"/>
          <p:cNvGrpSpPr/>
          <p:nvPr/>
        </p:nvGrpSpPr>
        <p:grpSpPr>
          <a:xfrm>
            <a:off x="2690155" y="740650"/>
            <a:ext cx="5991180" cy="5683418"/>
            <a:chOff x="2037270" y="897935"/>
            <a:chExt cx="4992650" cy="5141030"/>
          </a:xfrm>
        </p:grpSpPr>
        <p:pic>
          <p:nvPicPr>
            <p:cNvPr id="2589698" name="Picture 2" descr="C:\Users\ang\Desktop\RNN.jpg"/>
            <p:cNvPicPr>
              <a:picLocks noChangeAspect="1" noChangeArrowheads="1"/>
            </p:cNvPicPr>
            <p:nvPr/>
          </p:nvPicPr>
          <p:blipFill>
            <a:blip r:embed="rId3" cstate="print"/>
            <a:srcRect b="40855"/>
            <a:stretch>
              <a:fillRect/>
            </a:stretch>
          </p:blipFill>
          <p:spPr bwMode="auto">
            <a:xfrm>
              <a:off x="2037322" y="3017068"/>
              <a:ext cx="4992598" cy="3021897"/>
            </a:xfrm>
            <a:prstGeom prst="rect">
              <a:avLst/>
            </a:prstGeom>
            <a:noFill/>
          </p:spPr>
        </p:pic>
        <p:pic>
          <p:nvPicPr>
            <p:cNvPr id="5" name="Picture 2" descr="C:\Users\ang\Desktop\RNN.jpg"/>
            <p:cNvPicPr>
              <a:picLocks noChangeAspect="1" noChangeArrowheads="1"/>
            </p:cNvPicPr>
            <p:nvPr/>
          </p:nvPicPr>
          <p:blipFill>
            <a:blip r:embed="rId3" cstate="print"/>
            <a:srcRect t="60932"/>
            <a:stretch>
              <a:fillRect/>
            </a:stretch>
          </p:blipFill>
          <p:spPr bwMode="auto">
            <a:xfrm>
              <a:off x="2037270" y="897935"/>
              <a:ext cx="4992598" cy="1996094"/>
            </a:xfrm>
            <a:prstGeom prst="rect">
              <a:avLst/>
            </a:prstGeom>
            <a:noFill/>
          </p:spPr>
        </p:pic>
      </p:grpSp>
      <p:pic>
        <p:nvPicPr>
          <p:cNvPr id="7" name="Picture 2" descr="C:\Users\ang\Desktop\RNN.jpg"/>
          <p:cNvPicPr>
            <a:picLocks noChangeAspect="1" noChangeArrowheads="1"/>
          </p:cNvPicPr>
          <p:nvPr/>
        </p:nvPicPr>
        <p:blipFill>
          <a:blip r:embed="rId3" cstate="print"/>
          <a:srcRect l="76710" t="7479" r="1281" b="66683"/>
          <a:stretch>
            <a:fillRect/>
          </a:stretch>
        </p:blipFill>
        <p:spPr bwMode="auto">
          <a:xfrm>
            <a:off x="270640" y="3467405"/>
            <a:ext cx="2290160" cy="2534730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270640" y="1239915"/>
            <a:ext cx="238111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Bef>
                <a:spcPts val="0"/>
              </a:spcBef>
            </a:pPr>
            <a:r>
              <a:rPr lang="en-US" sz="2000" dirty="0" smtClean="0">
                <a:solidFill>
                  <a:schemeClr val="bg1"/>
                </a:solidFill>
                <a:latin typeface="+mn-lt"/>
              </a:rPr>
              <a:t>A small crowd quietly enters the historic church.</a:t>
            </a:r>
          </a:p>
          <a:p>
            <a:pPr algn="l">
              <a:spcBef>
                <a:spcPts val="0"/>
              </a:spcBef>
            </a:pPr>
            <a:endParaRPr lang="en-US" sz="2000" dirty="0" smtClean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77880" y="6488668"/>
            <a:ext cx="7988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Bef>
                <a:spcPts val="0"/>
              </a:spcBef>
            </a:pPr>
            <a:r>
              <a:rPr lang="en-US" dirty="0" smtClean="0">
                <a:solidFill>
                  <a:schemeClr val="bg1"/>
                </a:solidFill>
                <a:latin typeface="+mn-lt"/>
              </a:rPr>
              <a:t>Each node in the hierarchy has a “feature vector” representation.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Nearest neighbor examples for image patches</a:t>
            </a:r>
            <a:endParaRPr lang="en-US" dirty="0"/>
          </a:p>
        </p:txBody>
      </p:sp>
      <p:pic>
        <p:nvPicPr>
          <p:cNvPr id="2591746" name="Picture 2" descr="C:\Users\ang\Desktop\nn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67700" y="1549261"/>
            <a:ext cx="4301360" cy="4447719"/>
          </a:xfrm>
          <a:prstGeom prst="rect">
            <a:avLst/>
          </a:prstGeom>
          <a:noFill/>
        </p:spPr>
      </p:pic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0" y="702245"/>
            <a:ext cx="9870086" cy="1527050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</a:pPr>
            <a:r>
              <a:rPr lang="en-US" sz="1600" b="0" dirty="0" smtClean="0"/>
              <a:t>Each node (e.g., set of merged superpixels) in the hierarchy has a feature vector. </a:t>
            </a:r>
          </a:p>
          <a:p>
            <a:pPr>
              <a:spcBef>
                <a:spcPts val="0"/>
              </a:spcBef>
            </a:pPr>
            <a:r>
              <a:rPr lang="en-US" sz="1600" b="0" dirty="0" smtClean="0"/>
              <a:t>Select a node (“center patch”) and list nearest neighbor nodes.  </a:t>
            </a:r>
          </a:p>
          <a:p>
            <a:pPr>
              <a:spcBef>
                <a:spcPts val="0"/>
              </a:spcBef>
            </a:pPr>
            <a:r>
              <a:rPr lang="en-US" sz="1600" b="0" dirty="0" smtClean="0"/>
              <a:t>I.e., what image patches/superpixels get mapped to similar features? </a:t>
            </a:r>
          </a:p>
        </p:txBody>
      </p:sp>
      <p:sp>
        <p:nvSpPr>
          <p:cNvPr id="9" name="Left Brace 8"/>
          <p:cNvSpPr/>
          <p:nvPr/>
        </p:nvSpPr>
        <p:spPr bwMode="auto">
          <a:xfrm rot="16200000">
            <a:off x="4473245" y="4295856"/>
            <a:ext cx="274320" cy="3763690"/>
          </a:xfrm>
          <a:prstGeom prst="leftBrac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9"/>
          <p:cNvGrpSpPr/>
          <p:nvPr/>
        </p:nvGrpSpPr>
        <p:grpSpPr>
          <a:xfrm rot="5400000" flipH="1">
            <a:off x="2012582" y="6054257"/>
            <a:ext cx="460860" cy="510235"/>
            <a:chOff x="616285" y="5116235"/>
            <a:chExt cx="499265" cy="1097280"/>
          </a:xfrm>
        </p:grpSpPr>
        <p:cxnSp>
          <p:nvCxnSpPr>
            <p:cNvPr id="11" name="Straight Arrow Connector 10"/>
            <p:cNvCxnSpPr/>
            <p:nvPr/>
          </p:nvCxnSpPr>
          <p:spPr bwMode="auto">
            <a:xfrm>
              <a:off x="616285" y="5118820"/>
              <a:ext cx="499265" cy="1588"/>
            </a:xfrm>
            <a:prstGeom prst="straightConnector1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12" name="Straight Arrow Connector 11"/>
            <p:cNvCxnSpPr/>
            <p:nvPr/>
          </p:nvCxnSpPr>
          <p:spPr bwMode="auto">
            <a:xfrm rot="16200000" flipH="1">
              <a:off x="87000" y="5664875"/>
              <a:ext cx="1097280" cy="0"/>
            </a:xfrm>
            <a:prstGeom prst="straightConnector1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13" name="TextBox 12"/>
          <p:cNvSpPr txBox="1"/>
          <p:nvPr/>
        </p:nvSpPr>
        <p:spPr>
          <a:xfrm>
            <a:off x="326545" y="6324093"/>
            <a:ext cx="1710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Bef>
                <a:spcPts val="0"/>
              </a:spcBef>
            </a:pPr>
            <a:r>
              <a:rPr lang="en-US" dirty="0" smtClean="0">
                <a:solidFill>
                  <a:schemeClr val="bg1"/>
                </a:solidFill>
                <a:latin typeface="+mn-lt"/>
              </a:rPr>
              <a:t>Selected patch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727090" y="6347780"/>
            <a:ext cx="2108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Bef>
                <a:spcPts val="0"/>
              </a:spcBef>
            </a:pPr>
            <a:r>
              <a:rPr lang="en-US" dirty="0" smtClean="0">
                <a:solidFill>
                  <a:schemeClr val="bg1"/>
                </a:solidFill>
                <a:latin typeface="+mn-lt"/>
              </a:rPr>
              <a:t>Nearest Neighbors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6285" y="241385"/>
            <a:ext cx="7772400" cy="304800"/>
          </a:xfrm>
        </p:spPr>
        <p:txBody>
          <a:bodyPr/>
          <a:lstStyle/>
          <a:p>
            <a:r>
              <a:rPr lang="en-US" dirty="0" smtClean="0"/>
              <a:t>Multi-class segmentation (Stanford background dataset)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9295815" y="3928265"/>
            <a:ext cx="45720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spcBef>
                <a:spcPts val="0"/>
              </a:spcBef>
            </a:pPr>
            <a:r>
              <a:rPr lang="en-US" sz="1600" dirty="0" smtClean="0">
                <a:solidFill>
                  <a:srgbClr val="FFFFFF"/>
                </a:solidFill>
              </a:rPr>
              <a:t> Clarkson and Moreno (1999): 77.6%</a:t>
            </a:r>
          </a:p>
          <a:p>
            <a:pPr algn="r">
              <a:spcBef>
                <a:spcPts val="0"/>
              </a:spcBef>
            </a:pPr>
            <a:r>
              <a:rPr lang="en-US" sz="1600" dirty="0" err="1" smtClean="0">
                <a:solidFill>
                  <a:srgbClr val="FFFFFF"/>
                </a:solidFill>
              </a:rPr>
              <a:t>Gunawardana</a:t>
            </a:r>
            <a:r>
              <a:rPr lang="en-US" sz="1600" dirty="0" smtClean="0">
                <a:solidFill>
                  <a:srgbClr val="FFFFFF"/>
                </a:solidFill>
              </a:rPr>
              <a:t> et al. (2005): 78.3%</a:t>
            </a:r>
          </a:p>
          <a:p>
            <a:pPr algn="r">
              <a:spcBef>
                <a:spcPts val="0"/>
              </a:spcBef>
            </a:pPr>
            <a:r>
              <a:rPr lang="en-US" sz="1600" dirty="0" smtClean="0">
                <a:solidFill>
                  <a:srgbClr val="FFFFFF"/>
                </a:solidFill>
              </a:rPr>
              <a:t>Sung et al. (2007): 78.5%</a:t>
            </a:r>
          </a:p>
          <a:p>
            <a:pPr algn="r">
              <a:spcBef>
                <a:spcPts val="0"/>
              </a:spcBef>
            </a:pPr>
            <a:r>
              <a:rPr lang="en-US" sz="1600" dirty="0" err="1" smtClean="0">
                <a:solidFill>
                  <a:srgbClr val="FFFFFF"/>
                </a:solidFill>
              </a:rPr>
              <a:t>Petrov</a:t>
            </a:r>
            <a:r>
              <a:rPr lang="en-US" sz="1600" dirty="0" smtClean="0">
                <a:solidFill>
                  <a:srgbClr val="FFFFFF"/>
                </a:solidFill>
              </a:rPr>
              <a:t> et al. (2007): 78.6%</a:t>
            </a:r>
          </a:p>
          <a:p>
            <a:pPr algn="r">
              <a:spcBef>
                <a:spcPts val="0"/>
              </a:spcBef>
            </a:pPr>
            <a:r>
              <a:rPr lang="en-US" sz="1600" dirty="0" err="1" smtClean="0">
                <a:solidFill>
                  <a:srgbClr val="FFFFFF"/>
                </a:solidFill>
              </a:rPr>
              <a:t>Sha</a:t>
            </a:r>
            <a:r>
              <a:rPr lang="en-US" sz="1600" dirty="0" smtClean="0">
                <a:solidFill>
                  <a:srgbClr val="FFFFFF"/>
                </a:solidFill>
              </a:rPr>
              <a:t> and Saul (2006): 78.9%</a:t>
            </a:r>
          </a:p>
          <a:p>
            <a:pPr algn="r">
              <a:spcBef>
                <a:spcPts val="0"/>
              </a:spcBef>
            </a:pPr>
            <a:r>
              <a:rPr lang="en-US" sz="1600" dirty="0" smtClean="0">
                <a:solidFill>
                  <a:srgbClr val="FFFFFF"/>
                </a:solidFill>
              </a:rPr>
              <a:t>Yu et al. (2009): 79.2%</a:t>
            </a:r>
          </a:p>
        </p:txBody>
      </p:sp>
      <p:pic>
        <p:nvPicPr>
          <p:cNvPr id="12" name="Picture 2" descr="C:\Users\ang\Desktop\segmentation.jpg"/>
          <p:cNvPicPr>
            <a:picLocks noChangeAspect="1" noChangeArrowheads="1"/>
          </p:cNvPicPr>
          <p:nvPr/>
        </p:nvPicPr>
        <p:blipFill>
          <a:blip r:embed="rId3" cstate="print"/>
          <a:srcRect t="94284"/>
          <a:stretch>
            <a:fillRect/>
          </a:stretch>
        </p:blipFill>
        <p:spPr bwMode="auto">
          <a:xfrm>
            <a:off x="1922055" y="2392065"/>
            <a:ext cx="5248276" cy="395826"/>
          </a:xfrm>
          <a:prstGeom prst="rect">
            <a:avLst/>
          </a:prstGeom>
          <a:noFill/>
        </p:spPr>
      </p:pic>
      <p:grpSp>
        <p:nvGrpSpPr>
          <p:cNvPr id="3" name="Group 14"/>
          <p:cNvGrpSpPr/>
          <p:nvPr/>
        </p:nvGrpSpPr>
        <p:grpSpPr>
          <a:xfrm>
            <a:off x="232235" y="817460"/>
            <a:ext cx="8771111" cy="1459390"/>
            <a:chOff x="616285" y="731520"/>
            <a:chExt cx="8243482" cy="1371600"/>
          </a:xfrm>
        </p:grpSpPr>
        <p:pic>
          <p:nvPicPr>
            <p:cNvPr id="2592770" name="Picture 2" descr="C:\Users\ang\Desktop\vrnn.pdf - Adobe Acrobat Pro.jp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16285" y="731520"/>
              <a:ext cx="1945062" cy="1371600"/>
            </a:xfrm>
            <a:prstGeom prst="rect">
              <a:avLst/>
            </a:prstGeom>
            <a:noFill/>
          </p:spPr>
        </p:pic>
        <p:pic>
          <p:nvPicPr>
            <p:cNvPr id="2592772" name="Picture 4" descr="C:\Users\ang\Desktop\vrnn.pdf - Adobe Acrobat Pro.jp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2728560" y="731520"/>
              <a:ext cx="1945062" cy="1371600"/>
            </a:xfrm>
            <a:prstGeom prst="rect">
              <a:avLst/>
            </a:prstGeom>
            <a:noFill/>
          </p:spPr>
        </p:pic>
        <p:pic>
          <p:nvPicPr>
            <p:cNvPr id="2592773" name="Picture 5" descr="C:\Users\ang\Desktop\vrnn.pdf - Adobe Acrobat Pro.jp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4823128" y="731520"/>
              <a:ext cx="1945062" cy="1371600"/>
            </a:xfrm>
            <a:prstGeom prst="rect">
              <a:avLst/>
            </a:prstGeom>
            <a:noFill/>
          </p:spPr>
        </p:pic>
        <p:pic>
          <p:nvPicPr>
            <p:cNvPr id="2592774" name="Picture 6" descr="C:\Users\ang\Desktop\vrnn.pdf - Adobe Acrobat Pro.jpg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6914705" y="731520"/>
              <a:ext cx="1945062" cy="1371600"/>
            </a:xfrm>
            <a:prstGeom prst="rect">
              <a:avLst/>
            </a:prstGeom>
            <a:noFill/>
          </p:spPr>
        </p:pic>
      </p:grpSp>
      <p:graphicFrame>
        <p:nvGraphicFramePr>
          <p:cNvPr id="17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82408334"/>
              </p:ext>
            </p:extLst>
          </p:nvPr>
        </p:nvGraphicFramePr>
        <p:xfrm>
          <a:off x="577880" y="3121760"/>
          <a:ext cx="7757810" cy="2966720"/>
        </p:xfrm>
        <a:graphic>
          <a:graphicData uri="http://schemas.openxmlformats.org/drawingml/2006/table">
            <a:tbl>
              <a:tblPr firstRow="1" bandRow="1"/>
              <a:tblGrid>
                <a:gridCol w="6183205"/>
                <a:gridCol w="1574605"/>
              </a:tblGrid>
              <a:tr h="370840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106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210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316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421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5526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2630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199736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6841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dirty="0" smtClean="0"/>
                        <a:t>Method</a:t>
                      </a:r>
                      <a:endParaRPr lang="en-US" b="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106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210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316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421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5526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2630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199736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6841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dirty="0" smtClean="0"/>
                        <a:t>Accuracy</a:t>
                      </a:r>
                      <a:endParaRPr lang="en-US" b="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</a:tr>
              <a:tr h="370840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10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21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31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421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552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263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19973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6841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dirty="0" smtClean="0"/>
                        <a:t>Pixel CRF</a:t>
                      </a:r>
                      <a:r>
                        <a:rPr lang="en-US" baseline="0" dirty="0" smtClean="0"/>
                        <a:t> (Gould et al., ICCV 2009)</a:t>
                      </a:r>
                      <a:endParaRPr lang="en-US" b="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10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21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31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421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552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263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19973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6841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mtClean="0"/>
                        <a:t>74.3</a:t>
                      </a:r>
                      <a:endParaRPr lang="en-US" b="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10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21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31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421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552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263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19973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6841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dirty="0" smtClean="0"/>
                        <a:t>Classifier</a:t>
                      </a:r>
                      <a:r>
                        <a:rPr lang="en-US" baseline="0" dirty="0" smtClean="0"/>
                        <a:t> on </a:t>
                      </a:r>
                      <a:r>
                        <a:rPr lang="en-US" baseline="0" dirty="0" err="1" smtClean="0"/>
                        <a:t>superpixel</a:t>
                      </a:r>
                      <a:r>
                        <a:rPr lang="en-US" baseline="0" dirty="0" smtClean="0"/>
                        <a:t> features</a:t>
                      </a:r>
                      <a:endParaRPr lang="en-US" b="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10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21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31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421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552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263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19973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6841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dirty="0" smtClean="0"/>
                        <a:t>75.9</a:t>
                      </a:r>
                      <a:endParaRPr lang="en-US" b="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10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21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31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421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552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263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19973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6841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dirty="0" smtClean="0"/>
                        <a:t>Region-based energy</a:t>
                      </a:r>
                      <a:r>
                        <a:rPr lang="en-US" baseline="0" dirty="0" smtClean="0"/>
                        <a:t> (Gould et al., ICCV 2009)</a:t>
                      </a:r>
                      <a:endParaRPr lang="en-US" b="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10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21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31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421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552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263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19973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6841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dirty="0" smtClean="0"/>
                        <a:t>76.4</a:t>
                      </a:r>
                      <a:endParaRPr lang="en-US" b="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10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21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31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421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552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263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19973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6841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dirty="0" smtClean="0"/>
                        <a:t>Local </a:t>
                      </a:r>
                      <a:r>
                        <a:rPr lang="en-US" dirty="0" err="1" smtClean="0"/>
                        <a:t>labelling</a:t>
                      </a:r>
                      <a:r>
                        <a:rPr lang="en-US" dirty="0" smtClean="0"/>
                        <a:t> (</a:t>
                      </a:r>
                      <a:r>
                        <a:rPr lang="en-US" dirty="0" err="1" smtClean="0"/>
                        <a:t>Tighe</a:t>
                      </a:r>
                      <a:r>
                        <a:rPr lang="en-US" dirty="0" smtClean="0"/>
                        <a:t> &amp; </a:t>
                      </a:r>
                      <a:r>
                        <a:rPr lang="en-US" dirty="0" err="1" smtClean="0"/>
                        <a:t>Lazebnik</a:t>
                      </a:r>
                      <a:r>
                        <a:rPr lang="en-US" dirty="0" smtClean="0"/>
                        <a:t>, ECCV 2010)</a:t>
                      </a:r>
                      <a:endParaRPr lang="en-US" b="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10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21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31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421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552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263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19973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6841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dirty="0" smtClean="0"/>
                        <a:t>76.9</a:t>
                      </a:r>
                      <a:endParaRPr lang="en-US" b="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10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21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31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421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552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263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19973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6841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dirty="0" err="1" smtClean="0"/>
                        <a:t>Superpixel</a:t>
                      </a:r>
                      <a:r>
                        <a:rPr lang="en-US" dirty="0" smtClean="0"/>
                        <a:t> MRF (</a:t>
                      </a:r>
                      <a:r>
                        <a:rPr lang="en-US" dirty="0" err="1" smtClean="0"/>
                        <a:t>Tighe</a:t>
                      </a:r>
                      <a:r>
                        <a:rPr lang="en-US" dirty="0" smtClean="0"/>
                        <a:t> &amp; </a:t>
                      </a:r>
                      <a:r>
                        <a:rPr lang="en-US" dirty="0" err="1" smtClean="0"/>
                        <a:t>Lazebnik</a:t>
                      </a:r>
                      <a:r>
                        <a:rPr lang="en-US" dirty="0" smtClean="0"/>
                        <a:t>,</a:t>
                      </a:r>
                      <a:r>
                        <a:rPr lang="en-US" baseline="0" dirty="0" smtClean="0"/>
                        <a:t> ECCV 2010)</a:t>
                      </a:r>
                      <a:endParaRPr lang="en-US" b="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10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21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31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421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552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263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19973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6841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dirty="0" smtClean="0"/>
                        <a:t>77.5</a:t>
                      </a:r>
                      <a:endParaRPr lang="en-US" b="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10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21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31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421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552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263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19973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6841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smtClean="0"/>
                        <a:t>Simultaneous MRF </a:t>
                      </a:r>
                      <a:r>
                        <a:rPr lang="en-US" dirty="0" smtClean="0"/>
                        <a:t>(</a:t>
                      </a:r>
                      <a:r>
                        <a:rPr lang="en-US" dirty="0" err="1" smtClean="0"/>
                        <a:t>Tighe</a:t>
                      </a:r>
                      <a:r>
                        <a:rPr lang="en-US" dirty="0" smtClean="0"/>
                        <a:t> &amp; </a:t>
                      </a:r>
                      <a:r>
                        <a:rPr lang="en-US" dirty="0" err="1" smtClean="0"/>
                        <a:t>Lazebnik</a:t>
                      </a:r>
                      <a:r>
                        <a:rPr lang="en-US" dirty="0" smtClean="0"/>
                        <a:t>, ECCV 2010)</a:t>
                      </a:r>
                      <a:endParaRPr lang="en-US" b="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10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21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31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421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552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263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19973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6841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mtClean="0"/>
                        <a:t>77.5</a:t>
                      </a:r>
                      <a:endParaRPr lang="en-US" b="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10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21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31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421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552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263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19973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6841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b="1" dirty="0" smtClean="0"/>
                        <a:t>Stanford  Feature learning (our</a:t>
                      </a:r>
                      <a:r>
                        <a:rPr lang="en-US" b="1" baseline="0" dirty="0" smtClean="0"/>
                        <a:t> method) </a:t>
                      </a:r>
                      <a:endParaRPr lang="en-US" b="1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10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21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31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421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552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263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19973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6841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b="1" dirty="0" smtClean="0"/>
                        <a:t>78.1</a:t>
                      </a:r>
                      <a:endParaRPr lang="en-US" b="1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</a:tr>
            </a:tbl>
          </a:graphicData>
        </a:graphic>
      </p:graphicFrame>
      <p:cxnSp>
        <p:nvCxnSpPr>
          <p:cNvPr id="13" name="Straight Arrow Connector 12"/>
          <p:cNvCxnSpPr/>
          <p:nvPr/>
        </p:nvCxnSpPr>
        <p:spPr bwMode="auto">
          <a:xfrm rot="10800000">
            <a:off x="8450905" y="5886920"/>
            <a:ext cx="460860" cy="1588"/>
          </a:xfrm>
          <a:prstGeom prst="straightConnector1">
            <a:avLst/>
          </a:prstGeom>
          <a:noFill/>
          <a:ln w="635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sm"/>
          </a:ln>
          <a:effectLst/>
        </p:spPr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64575"/>
            <a:ext cx="8229600" cy="42245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Multi-class Segmentation MSRC dataset: 21 Classes</a:t>
            </a: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 bwMode="auto">
          <a:xfrm rot="10800000">
            <a:off x="8220475" y="5848515"/>
            <a:ext cx="460860" cy="1588"/>
          </a:xfrm>
          <a:prstGeom prst="straightConnector1">
            <a:avLst/>
          </a:prstGeom>
          <a:noFill/>
          <a:ln w="635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sm"/>
          </a:ln>
          <a:effectLst/>
        </p:spPr>
      </p:cxnSp>
      <p:pic>
        <p:nvPicPr>
          <p:cNvPr id="313346" name="Picture 2" descr="D:\_studium\09-stanford\projects\deepVision\data\msrc\images\8_13_s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4690" y="740650"/>
            <a:ext cx="1788627" cy="1190555"/>
          </a:xfrm>
          <a:prstGeom prst="rect">
            <a:avLst/>
          </a:prstGeom>
          <a:noFill/>
        </p:spPr>
      </p:pic>
      <p:pic>
        <p:nvPicPr>
          <p:cNvPr id="313347" name="Picture 3" descr="D:\_studium\09-stanford\projects\deepVision\data\msrc\images\9_12_s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54690" y="2046420"/>
            <a:ext cx="1788627" cy="1190555"/>
          </a:xfrm>
          <a:prstGeom prst="rect">
            <a:avLst/>
          </a:prstGeom>
          <a:noFill/>
        </p:spPr>
      </p:pic>
      <p:pic>
        <p:nvPicPr>
          <p:cNvPr id="313348" name="Picture 4" descr="D:\_studium\09-stanford\projects\deepVision\data\msrc\images\6_29_s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261820" y="740650"/>
            <a:ext cx="1788627" cy="1190555"/>
          </a:xfrm>
          <a:prstGeom prst="rect">
            <a:avLst/>
          </a:prstGeom>
          <a:noFill/>
        </p:spPr>
      </p:pic>
      <p:pic>
        <p:nvPicPr>
          <p:cNvPr id="313349" name="Picture 5" descr="D:\_studium\09-stanford\projects\deepVision\data\msrc\images\10_3_s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418380" y="740650"/>
            <a:ext cx="1788627" cy="1190555"/>
          </a:xfrm>
          <a:prstGeom prst="rect">
            <a:avLst/>
          </a:prstGeom>
          <a:noFill/>
        </p:spPr>
      </p:pic>
      <p:pic>
        <p:nvPicPr>
          <p:cNvPr id="313350" name="Picture 6" descr="D:\_studium\09-stanford\projects\deepVision\data\msrc\images\11_27_s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574940" y="740650"/>
            <a:ext cx="1788625" cy="1190554"/>
          </a:xfrm>
          <a:prstGeom prst="rect">
            <a:avLst/>
          </a:prstGeom>
          <a:noFill/>
        </p:spPr>
      </p:pic>
      <p:pic>
        <p:nvPicPr>
          <p:cNvPr id="313351" name="Picture 7" descr="D:\_studium\09-stanford\projects\deepVision\data\msrc\images\13_15_s.jp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300225" y="2046420"/>
            <a:ext cx="1766630" cy="1175913"/>
          </a:xfrm>
          <a:prstGeom prst="rect">
            <a:avLst/>
          </a:prstGeom>
          <a:noFill/>
        </p:spPr>
      </p:pic>
      <p:pic>
        <p:nvPicPr>
          <p:cNvPr id="313352" name="Picture 8" descr="D:\_studium\09-stanford\projects\deepVision\data\msrc\images\15_19_s.jp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4456785" y="2046420"/>
            <a:ext cx="1766629" cy="1180953"/>
          </a:xfrm>
          <a:prstGeom prst="rect">
            <a:avLst/>
          </a:prstGeom>
          <a:noFill/>
        </p:spPr>
      </p:pic>
      <p:pic>
        <p:nvPicPr>
          <p:cNvPr id="313353" name="Picture 9" descr="D:\_studium\09-stanford\projects\deepVision\data\msrc\images\7_25_s.jpg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2613345" y="2046420"/>
            <a:ext cx="1788628" cy="1190555"/>
          </a:xfrm>
          <a:prstGeom prst="rect">
            <a:avLst/>
          </a:prstGeom>
          <a:noFill/>
        </p:spPr>
      </p:pic>
      <p:graphicFrame>
        <p:nvGraphicFramePr>
          <p:cNvPr id="14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82408334"/>
              </p:ext>
            </p:extLst>
          </p:nvPr>
        </p:nvGraphicFramePr>
        <p:xfrm>
          <a:off x="577880" y="3777095"/>
          <a:ext cx="7527380" cy="2494280"/>
        </p:xfrm>
        <a:graphic>
          <a:graphicData uri="http://schemas.openxmlformats.org/drawingml/2006/table">
            <a:tbl>
              <a:tblPr firstRow="1" bandRow="1"/>
              <a:tblGrid>
                <a:gridCol w="6221610"/>
                <a:gridCol w="1305770"/>
              </a:tblGrid>
              <a:tr h="370840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106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210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316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421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5526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2630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199736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6841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dirty="0" smtClean="0"/>
                        <a:t>Methods</a:t>
                      </a:r>
                      <a:endParaRPr lang="en-US" b="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106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210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316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421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5526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2630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199736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6841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dirty="0" smtClean="0"/>
                        <a:t>Accuracy</a:t>
                      </a:r>
                      <a:endParaRPr lang="en-US" b="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</a:tr>
              <a:tr h="370840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dirty="0" err="1" smtClean="0"/>
                        <a:t>TextonBoost</a:t>
                      </a:r>
                      <a:r>
                        <a:rPr lang="en-US" dirty="0" smtClean="0"/>
                        <a:t> (</a:t>
                      </a:r>
                      <a:r>
                        <a:rPr lang="en-US" sz="1800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Shotton</a:t>
                      </a:r>
                      <a:r>
                        <a:rPr lang="en-US" sz="18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et al., ECCV 2006)</a:t>
                      </a:r>
                      <a:endParaRPr 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dirty="0" smtClean="0"/>
                        <a:t>72.2</a:t>
                      </a:r>
                      <a:endParaRPr 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sz="18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Framework over mean-shift patches (</a:t>
                      </a:r>
                      <a:r>
                        <a:rPr lang="en-US" dirty="0" smtClean="0"/>
                        <a:t>Yang et al.,</a:t>
                      </a:r>
                      <a:r>
                        <a:rPr lang="en-US" baseline="0" dirty="0" smtClean="0"/>
                        <a:t> CVPR 2007)</a:t>
                      </a:r>
                      <a:endParaRPr 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dirty="0" smtClean="0"/>
                        <a:t>75.1</a:t>
                      </a:r>
                      <a:endParaRPr 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10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21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31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421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552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263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19973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6841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dirty="0" smtClean="0"/>
                        <a:t>Pixel CRF</a:t>
                      </a:r>
                      <a:r>
                        <a:rPr lang="en-US" baseline="0" dirty="0" smtClean="0"/>
                        <a:t> (Gould et al., ICCV 2009)</a:t>
                      </a:r>
                      <a:endParaRPr lang="en-US" b="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10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21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31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421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552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263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19973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6841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dirty="0" smtClean="0"/>
                        <a:t>75.3</a:t>
                      </a:r>
                      <a:endParaRPr lang="en-US" b="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10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21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31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421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552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263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19973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6841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21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Region-based energy</a:t>
                      </a:r>
                      <a:r>
                        <a:rPr lang="en-US" baseline="0" dirty="0" smtClean="0"/>
                        <a:t> (Gould et al., </a:t>
                      </a:r>
                      <a:r>
                        <a:rPr lang="en-US" sz="1800" kern="1200" baseline="0" dirty="0" smtClean="0"/>
                        <a:t>IJCV </a:t>
                      </a:r>
                      <a:r>
                        <a:rPr lang="en-US" baseline="0" dirty="0" smtClean="0"/>
                        <a:t>2008)</a:t>
                      </a:r>
                      <a:endParaRPr lang="en-US" b="0" dirty="0" smtClean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10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21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31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421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552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263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19973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6841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dirty="0" smtClean="0"/>
                        <a:t>76.5</a:t>
                      </a:r>
                      <a:endParaRPr lang="en-US" b="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10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21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31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421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552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263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19973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6841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b="1" dirty="0" smtClean="0"/>
                        <a:t>Stanford</a:t>
                      </a:r>
                      <a:r>
                        <a:rPr lang="en-US" b="1" baseline="0" dirty="0" smtClean="0"/>
                        <a:t> </a:t>
                      </a:r>
                      <a:r>
                        <a:rPr lang="en-US" b="1" dirty="0" smtClean="0"/>
                        <a:t>Feature learning</a:t>
                      </a:r>
                      <a:r>
                        <a:rPr lang="en-US" b="1" baseline="0" dirty="0" smtClean="0"/>
                        <a:t> (out method) </a:t>
                      </a:r>
                      <a:endParaRPr lang="en-US" b="1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10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21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31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421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552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263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19973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6841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b="1" dirty="0" smtClean="0"/>
                        <a:t>76.7</a:t>
                      </a:r>
                      <a:endParaRPr lang="en-US" b="1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Audio features</a:t>
            </a:r>
            <a:endParaRPr lang="en-US" dirty="0"/>
          </a:p>
        </p:txBody>
      </p:sp>
      <p:pic>
        <p:nvPicPr>
          <p:cNvPr id="307097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349257" y="3629404"/>
            <a:ext cx="2636873" cy="19782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4338084" y="5720315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eaLnBrk="0" hangingPunct="0">
              <a:spcBef>
                <a:spcPct val="0"/>
              </a:spcBef>
            </a:pPr>
            <a:r>
              <a:rPr lang="en-US" dirty="0" smtClean="0">
                <a:solidFill>
                  <a:srgbClr val="FFFFFF"/>
                </a:solidFill>
              </a:rPr>
              <a:t>ZCR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6" name="Picture 3" descr="C:\Documents and Settings\hllee\Application Data\SSH\temp\speech_demo.png"/>
          <p:cNvPicPr>
            <a:picLocks noChangeAspect="1" noChangeArrowheads="1"/>
          </p:cNvPicPr>
          <p:nvPr/>
        </p:nvPicPr>
        <p:blipFill>
          <a:blip r:embed="rId4" cstate="print"/>
          <a:srcRect l="4583" r="4414" b="6925"/>
          <a:stretch>
            <a:fillRect/>
          </a:stretch>
        </p:blipFill>
        <p:spPr bwMode="auto">
          <a:xfrm>
            <a:off x="1222744" y="848866"/>
            <a:ext cx="3214352" cy="2000660"/>
          </a:xfrm>
          <a:prstGeom prst="rect">
            <a:avLst/>
          </a:prstGeom>
          <a:noFill/>
        </p:spPr>
      </p:pic>
      <p:pic>
        <p:nvPicPr>
          <p:cNvPr id="7" name="Picture 2" descr="C:\Documents and Settings\hllee\Desktop\htkplp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273749" y="789996"/>
            <a:ext cx="2775097" cy="2060985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2119422" y="2916865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eaLnBrk="0" hangingPunct="0">
              <a:spcBef>
                <a:spcPct val="0"/>
              </a:spcBef>
            </a:pPr>
            <a:r>
              <a:rPr lang="en-US" dirty="0" smtClean="0">
                <a:solidFill>
                  <a:srgbClr val="FFFFFF"/>
                </a:solidFill>
              </a:rPr>
              <a:t>Spectrogram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110176" y="2888511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eaLnBrk="0" hangingPunct="0">
              <a:spcBef>
                <a:spcPct val="0"/>
              </a:spcBef>
            </a:pPr>
            <a:r>
              <a:rPr lang="en-US" dirty="0" smtClean="0">
                <a:solidFill>
                  <a:srgbClr val="FFFFFF"/>
                </a:solidFill>
              </a:rPr>
              <a:t>MFCC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3070979" name="Picture 3"/>
          <p:cNvPicPr>
            <a:picLocks noChangeAspect="1" noChangeArrowheads="1"/>
          </p:cNvPicPr>
          <p:nvPr/>
        </p:nvPicPr>
        <p:blipFill>
          <a:blip r:embed="rId6" cstate="print"/>
          <a:srcRect l="15751"/>
          <a:stretch>
            <a:fillRect/>
          </a:stretch>
        </p:blipFill>
        <p:spPr bwMode="auto">
          <a:xfrm>
            <a:off x="6283843" y="3561908"/>
            <a:ext cx="2477387" cy="20976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11"/>
          <p:cNvSpPr txBox="1"/>
          <p:nvPr/>
        </p:nvSpPr>
        <p:spPr>
          <a:xfrm>
            <a:off x="7095462" y="5691963"/>
            <a:ext cx="834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eaLnBrk="0" hangingPunct="0">
              <a:spcBef>
                <a:spcPct val="0"/>
              </a:spcBef>
            </a:pPr>
            <a:r>
              <a:rPr lang="en-US" dirty="0" err="1" smtClean="0">
                <a:solidFill>
                  <a:srgbClr val="FFFFFF"/>
                </a:solidFill>
              </a:rPr>
              <a:t>Rolloff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3070980" name="Picture 4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38459" y="3615070"/>
            <a:ext cx="2928150" cy="19731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TextBox 13"/>
          <p:cNvSpPr txBox="1"/>
          <p:nvPr/>
        </p:nvSpPr>
        <p:spPr>
          <a:xfrm>
            <a:off x="1304259" y="5663609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eaLnBrk="0" hangingPunct="0">
              <a:spcBef>
                <a:spcPct val="0"/>
              </a:spcBef>
            </a:pPr>
            <a:r>
              <a:rPr lang="en-US" dirty="0" smtClean="0">
                <a:solidFill>
                  <a:srgbClr val="FFFFFF"/>
                </a:solidFill>
              </a:rPr>
              <a:t>Flux</a:t>
            </a:r>
            <a:endParaRPr lang="en-US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844550" y="1931988"/>
            <a:ext cx="7772400" cy="2360612"/>
          </a:xfrm>
        </p:spPr>
        <p:txBody>
          <a:bodyPr/>
          <a:lstStyle/>
          <a:p>
            <a:pPr eaLnBrk="1" hangingPunct="1"/>
            <a:r>
              <a:rPr lang="en-US" sz="6000" dirty="0" smtClean="0">
                <a:solidFill>
                  <a:srgbClr val="0070C0"/>
                </a:solidFill>
              </a:rPr>
              <a:t>Analysis of feature learning algorithms</a:t>
            </a:r>
          </a:p>
        </p:txBody>
      </p:sp>
      <p:sp>
        <p:nvSpPr>
          <p:cNvPr id="95235" name="Rectangle 3"/>
          <p:cNvSpPr>
            <a:spLocks noChangeArrowheads="1"/>
          </p:cNvSpPr>
          <p:nvPr/>
        </p:nvSpPr>
        <p:spPr bwMode="auto">
          <a:xfrm>
            <a:off x="0" y="5867400"/>
            <a:ext cx="9144000" cy="990600"/>
          </a:xfrm>
          <a:prstGeom prst="rect">
            <a:avLst/>
          </a:prstGeom>
          <a:solidFill>
            <a:schemeClr val="tx1"/>
          </a:solidFill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95236" name="Rectangle 4"/>
          <p:cNvSpPr>
            <a:spLocks noChangeArrowheads="1"/>
          </p:cNvSpPr>
          <p:nvPr/>
        </p:nvSpPr>
        <p:spPr bwMode="auto">
          <a:xfrm>
            <a:off x="0" y="381000"/>
            <a:ext cx="9144000" cy="990600"/>
          </a:xfrm>
          <a:prstGeom prst="rect">
            <a:avLst/>
          </a:prstGeom>
          <a:solidFill>
            <a:schemeClr val="tx1"/>
          </a:solidFill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455315" y="6155755"/>
            <a:ext cx="36307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Bef>
                <a:spcPts val="0"/>
              </a:spcBef>
            </a:pPr>
            <a:r>
              <a:rPr lang="en-US" dirty="0" smtClean="0">
                <a:solidFill>
                  <a:schemeClr val="bg1"/>
                </a:solidFill>
              </a:rPr>
              <a:t>    Andrew Coates   Honglak Lee</a:t>
            </a:r>
          </a:p>
          <a:p>
            <a:pPr algn="l">
              <a:spcBef>
                <a:spcPts val="0"/>
              </a:spcBef>
            </a:pPr>
            <a:r>
              <a:rPr lang="en-US" dirty="0" smtClean="0">
                <a:solidFill>
                  <a:schemeClr val="bg1"/>
                </a:solidFill>
              </a:rPr>
              <a:t>           </a:t>
            </a:r>
          </a:p>
          <a:p>
            <a:pPr algn="l">
              <a:spcBef>
                <a:spcPts val="0"/>
              </a:spcBef>
            </a:pPr>
            <a:endParaRPr lang="en-US" dirty="0" smtClean="0">
              <a:solidFill>
                <a:schemeClr val="bg1"/>
              </a:solidFill>
            </a:endParaRPr>
          </a:p>
        </p:txBody>
      </p:sp>
      <p:pic>
        <p:nvPicPr>
          <p:cNvPr id="8" name="Picture 9" descr="honglak"/>
          <p:cNvPicPr>
            <a:picLocks noChangeAspect="1" noChangeArrowheads="1"/>
          </p:cNvPicPr>
          <p:nvPr/>
        </p:nvPicPr>
        <p:blipFill>
          <a:blip r:embed="rId3" cstate="print"/>
          <a:srcRect l="11301" r="11301"/>
          <a:stretch>
            <a:fillRect/>
          </a:stretch>
        </p:blipFill>
        <p:spPr bwMode="auto">
          <a:xfrm>
            <a:off x="7644400" y="4657960"/>
            <a:ext cx="1190912" cy="138258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Picture 2" descr="http://www.stanford.edu/~acoates/adam3.png"/>
          <p:cNvPicPr>
            <a:picLocks noChangeAspect="1" noChangeArrowheads="1"/>
          </p:cNvPicPr>
          <p:nvPr/>
        </p:nvPicPr>
        <p:blipFill>
          <a:blip r:embed="rId4" cstate="print"/>
          <a:srcRect l="9775" t="8804" r="21804" b="27811"/>
          <a:stretch>
            <a:fillRect/>
          </a:stretch>
        </p:blipFill>
        <p:spPr bwMode="auto">
          <a:xfrm>
            <a:off x="6013462" y="4638605"/>
            <a:ext cx="1073913" cy="138074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Supervised Learning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32235" y="1086295"/>
            <a:ext cx="8229600" cy="4915841"/>
          </a:xfrm>
        </p:spPr>
        <p:txBody>
          <a:bodyPr/>
          <a:lstStyle/>
          <a:p>
            <a:r>
              <a:rPr lang="en-US" sz="2000" b="0" dirty="0" smtClean="0"/>
              <a:t>Choices of learning algorithm:</a:t>
            </a:r>
          </a:p>
          <a:p>
            <a:pPr lvl="1"/>
            <a:r>
              <a:rPr lang="en-US" sz="2000" b="0" dirty="0" smtClean="0"/>
              <a:t>Memory based</a:t>
            </a:r>
          </a:p>
          <a:p>
            <a:pPr lvl="1"/>
            <a:r>
              <a:rPr lang="en-US" sz="2000" b="0" dirty="0" smtClean="0"/>
              <a:t>Winnow</a:t>
            </a:r>
          </a:p>
          <a:p>
            <a:pPr lvl="1"/>
            <a:r>
              <a:rPr lang="en-US" sz="2000" b="0" dirty="0" smtClean="0"/>
              <a:t>Perceptron</a:t>
            </a:r>
          </a:p>
          <a:p>
            <a:pPr lvl="1"/>
            <a:r>
              <a:rPr lang="en-US" sz="2000" b="0" dirty="0" smtClean="0"/>
              <a:t>Naïve Bayes</a:t>
            </a:r>
          </a:p>
          <a:p>
            <a:pPr lvl="1"/>
            <a:r>
              <a:rPr lang="en-US" sz="2000" b="0" dirty="0" smtClean="0"/>
              <a:t>SVM</a:t>
            </a:r>
          </a:p>
          <a:p>
            <a:pPr lvl="1"/>
            <a:r>
              <a:rPr lang="en-US" sz="2000" b="0" dirty="0" smtClean="0"/>
              <a:t>…. </a:t>
            </a:r>
          </a:p>
          <a:p>
            <a:r>
              <a:rPr lang="en-US" sz="2000" b="0" dirty="0" smtClean="0"/>
              <a:t>What matters the most? </a:t>
            </a:r>
          </a:p>
          <a:p>
            <a:pPr lvl="0">
              <a:buNone/>
            </a:pPr>
            <a:endParaRPr lang="en-US" sz="2000" b="0" dirty="0" smtClean="0">
              <a:solidFill>
                <a:srgbClr val="FFFFFF"/>
              </a:solidFill>
            </a:endParaRPr>
          </a:p>
          <a:p>
            <a:pPr lvl="1"/>
            <a:endParaRPr lang="en-US" sz="2000" b="0" dirty="0" smtClean="0"/>
          </a:p>
          <a:p>
            <a:pPr lvl="1"/>
            <a:endParaRPr lang="en-US" sz="2000" b="0" dirty="0" smtClean="0"/>
          </a:p>
        </p:txBody>
      </p:sp>
      <p:grpSp>
        <p:nvGrpSpPr>
          <p:cNvPr id="3" name="Group 9"/>
          <p:cNvGrpSpPr/>
          <p:nvPr/>
        </p:nvGrpSpPr>
        <p:grpSpPr>
          <a:xfrm>
            <a:off x="4341569" y="1047889"/>
            <a:ext cx="4753937" cy="4109335"/>
            <a:chOff x="4341570" y="1047890"/>
            <a:chExt cx="4531790" cy="3917310"/>
          </a:xfrm>
        </p:grpSpPr>
        <p:grpSp>
          <p:nvGrpSpPr>
            <p:cNvPr id="4" name="Group 3"/>
            <p:cNvGrpSpPr/>
            <p:nvPr/>
          </p:nvGrpSpPr>
          <p:grpSpPr>
            <a:xfrm>
              <a:off x="4341570" y="1047890"/>
              <a:ext cx="4531790" cy="3917310"/>
              <a:chOff x="2229295" y="894270"/>
              <a:chExt cx="4915840" cy="4416575"/>
            </a:xfrm>
          </p:grpSpPr>
          <p:pic>
            <p:nvPicPr>
              <p:cNvPr id="6" name="Picture 2" descr="C:\Users\ang\Desktop\Noname.png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2229295" y="894270"/>
                <a:ext cx="4839030" cy="4131070"/>
              </a:xfrm>
              <a:prstGeom prst="rect">
                <a:avLst/>
              </a:prstGeom>
              <a:noFill/>
            </p:spPr>
          </p:pic>
          <p:sp>
            <p:nvSpPr>
              <p:cNvPr id="7" name="TextBox 6"/>
              <p:cNvSpPr txBox="1"/>
              <p:nvPr/>
            </p:nvSpPr>
            <p:spPr>
              <a:xfrm>
                <a:off x="5336627" y="5003068"/>
                <a:ext cx="180850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>
                    <a:solidFill>
                      <a:schemeClr val="bg1"/>
                    </a:solidFill>
                  </a:rPr>
                  <a:t>[</a:t>
                </a:r>
                <a:r>
                  <a:rPr lang="en-US" sz="1400" dirty="0" err="1" smtClean="0">
                    <a:solidFill>
                      <a:schemeClr val="bg1"/>
                    </a:solidFill>
                  </a:rPr>
                  <a:t>Banko</a:t>
                </a:r>
                <a:r>
                  <a:rPr lang="en-US" sz="1400" dirty="0" smtClean="0">
                    <a:solidFill>
                      <a:schemeClr val="bg1"/>
                    </a:solidFill>
                  </a:rPr>
                  <a:t> &amp; Brill, 2001]</a:t>
                </a:r>
                <a:endParaRPr lang="en-US" sz="14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8" name="TextBox 7"/>
            <p:cNvSpPr txBox="1"/>
            <p:nvPr/>
          </p:nvSpPr>
          <p:spPr>
            <a:xfrm>
              <a:off x="6062258" y="2182813"/>
              <a:ext cx="1481239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tIns="0" bIns="0" rtlCol="0">
              <a:spAutoFit/>
            </a:bodyPr>
            <a:lstStyle/>
            <a:p>
              <a:r>
                <a:rPr lang="en-US" sz="1400" dirty="0" smtClean="0"/>
                <a:t>Training set size</a:t>
              </a:r>
              <a:endParaRPr lang="en-US" sz="1400" dirty="0"/>
            </a:p>
          </p:txBody>
        </p:sp>
        <p:sp>
          <p:nvSpPr>
            <p:cNvPr id="9" name="TextBox 8"/>
            <p:cNvSpPr txBox="1"/>
            <p:nvPr/>
          </p:nvSpPr>
          <p:spPr>
            <a:xfrm rot="16200000">
              <a:off x="3749092" y="2649757"/>
              <a:ext cx="1409105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tIns="0" bIns="0" rtlCol="0">
              <a:spAutoFit/>
            </a:bodyPr>
            <a:lstStyle/>
            <a:p>
              <a:r>
                <a:rPr lang="en-US" sz="1400" dirty="0" smtClean="0"/>
                <a:t>     Accuracy     </a:t>
              </a:r>
              <a:endParaRPr lang="en-US" sz="1400" dirty="0"/>
            </a:p>
          </p:txBody>
        </p:sp>
      </p:grpSp>
      <p:sp>
        <p:nvSpPr>
          <p:cNvPr id="11" name="Rectangle 10"/>
          <p:cNvSpPr/>
          <p:nvPr/>
        </p:nvSpPr>
        <p:spPr>
          <a:xfrm>
            <a:off x="1422790" y="5464465"/>
            <a:ext cx="672087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US" sz="2400" dirty="0" smtClean="0">
                <a:solidFill>
                  <a:schemeClr val="bg1"/>
                </a:solidFill>
              </a:rPr>
              <a:t>“It’s not who has the best algorithm that wins. It’s who has the most data.”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Receptive fields learned by several algorithms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17460"/>
            <a:ext cx="8229600" cy="4570412"/>
          </a:xfrm>
        </p:spPr>
        <p:txBody>
          <a:bodyPr/>
          <a:lstStyle/>
          <a:p>
            <a:pPr>
              <a:buNone/>
            </a:pPr>
            <a:r>
              <a:rPr lang="en-US" sz="2000" b="0" dirty="0" smtClean="0"/>
              <a:t>The primary goal of unsupervised feature learning: To discover Gabor functions. </a:t>
            </a:r>
          </a:p>
          <a:p>
            <a:endParaRPr lang="en-US" sz="2000" b="0" dirty="0" smtClean="0"/>
          </a:p>
          <a:p>
            <a:endParaRPr lang="en-US" sz="2000" b="0" dirty="0" smtClean="0"/>
          </a:p>
          <a:p>
            <a:pPr>
              <a:buNone/>
            </a:pPr>
            <a:endParaRPr lang="en-US" sz="2000" b="0" dirty="0" smtClean="0"/>
          </a:p>
        </p:txBody>
      </p:sp>
      <p:pic>
        <p:nvPicPr>
          <p:cNvPr id="5" name="Picture 4" descr="autoWhite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63641" y="1700775"/>
            <a:ext cx="1838068" cy="1838068"/>
          </a:xfrm>
          <a:prstGeom prst="rect">
            <a:avLst/>
          </a:prstGeom>
        </p:spPr>
      </p:pic>
      <p:pic>
        <p:nvPicPr>
          <p:cNvPr id="6" name="Picture 5" descr="autoRaw2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574028" y="1700775"/>
            <a:ext cx="1838068" cy="183806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24260" y="3538843"/>
            <a:ext cx="41136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Sparse auto-encoder (with and without whitening)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032306" y="3538843"/>
            <a:ext cx="3459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Sparse RBM (with and without whitening)</a:t>
            </a:r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10" name="Picture 9" descr="rbmWhite2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862533" y="1700775"/>
            <a:ext cx="1838068" cy="1838068"/>
          </a:xfrm>
          <a:prstGeom prst="rect">
            <a:avLst/>
          </a:prstGeom>
        </p:spPr>
      </p:pic>
      <p:pic>
        <p:nvPicPr>
          <p:cNvPr id="11" name="Picture 10" descr="rbmRaw2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872920" y="1700775"/>
            <a:ext cx="1838068" cy="1838068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917600" y="5727928"/>
            <a:ext cx="31598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K-means (with and without whitening)</a:t>
            </a:r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14" name="Picture 13" descr="kmeansWhite2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74169" y="3889860"/>
            <a:ext cx="1838068" cy="1838068"/>
          </a:xfrm>
          <a:prstGeom prst="rect">
            <a:avLst/>
          </a:prstGeom>
        </p:spPr>
      </p:pic>
      <p:pic>
        <p:nvPicPr>
          <p:cNvPr id="15" name="Picture 14" descr="kmeansRaw2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584556" y="3889860"/>
            <a:ext cx="1838068" cy="1838068"/>
          </a:xfrm>
          <a:prstGeom prst="rect">
            <a:avLst/>
          </a:prstGeom>
        </p:spPr>
      </p:pic>
      <p:pic>
        <p:nvPicPr>
          <p:cNvPr id="17" name="Picture 16" descr="gmmWhite2.pn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849206" y="3889860"/>
            <a:ext cx="1838068" cy="1838068"/>
          </a:xfrm>
          <a:prstGeom prst="rect">
            <a:avLst/>
          </a:prstGeom>
        </p:spPr>
      </p:pic>
      <p:pic>
        <p:nvPicPr>
          <p:cNvPr id="18" name="Picture 17" descr="gmmRaw2.pn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859593" y="3889860"/>
            <a:ext cx="1838068" cy="1838068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4572000" y="5727928"/>
            <a:ext cx="43733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Gaussian mixture model (with and without whitening)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Analysis of single-layer networks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24260" y="855864"/>
            <a:ext cx="8229600" cy="5722345"/>
          </a:xfrm>
        </p:spPr>
        <p:txBody>
          <a:bodyPr/>
          <a:lstStyle/>
          <a:p>
            <a:r>
              <a:rPr lang="en-US" sz="2000" b="0" dirty="0" smtClean="0"/>
              <a:t>Many components in feature learning system:</a:t>
            </a:r>
          </a:p>
          <a:p>
            <a:pPr lvl="1"/>
            <a:r>
              <a:rPr lang="en-US" sz="2000" b="0" dirty="0" smtClean="0"/>
              <a:t>Pre-processing steps (e.g., whitening)</a:t>
            </a:r>
          </a:p>
          <a:p>
            <a:pPr lvl="1"/>
            <a:r>
              <a:rPr lang="en-US" sz="2000" b="0" dirty="0" smtClean="0"/>
              <a:t>Network architecture (depth, number of features)</a:t>
            </a:r>
          </a:p>
          <a:p>
            <a:pPr lvl="1"/>
            <a:r>
              <a:rPr lang="en-US" sz="2000" b="0" dirty="0" smtClean="0"/>
              <a:t>Unsupervised training algorithm</a:t>
            </a:r>
          </a:p>
          <a:p>
            <a:pPr lvl="1"/>
            <a:r>
              <a:rPr lang="en-US" sz="2000" b="0" dirty="0" smtClean="0"/>
              <a:t>Inference / feature extraction</a:t>
            </a:r>
          </a:p>
          <a:p>
            <a:pPr lvl="1"/>
            <a:r>
              <a:rPr lang="en-US" sz="2000" b="0" dirty="0" smtClean="0"/>
              <a:t>Pooling strategies</a:t>
            </a:r>
          </a:p>
          <a:p>
            <a:r>
              <a:rPr lang="en-US" sz="2000" b="0" dirty="0" smtClean="0"/>
              <a:t>Which matters most?</a:t>
            </a:r>
          </a:p>
          <a:p>
            <a:pPr lvl="1"/>
            <a:r>
              <a:rPr lang="en-US" sz="2000" b="0" dirty="0" smtClean="0"/>
              <a:t>Much emphasis on new models + new algorithms.  Is this the right focus?</a:t>
            </a:r>
          </a:p>
          <a:p>
            <a:pPr lvl="1"/>
            <a:r>
              <a:rPr lang="en-US" sz="2000" b="0" dirty="0" smtClean="0"/>
              <a:t>Many algorithms hindered by large number of parameters to tune.</a:t>
            </a:r>
          </a:p>
          <a:p>
            <a:pPr lvl="1"/>
            <a:endParaRPr lang="en-US" sz="2000" b="0" dirty="0" smtClean="0"/>
          </a:p>
          <a:p>
            <a:pPr lvl="1"/>
            <a:r>
              <a:rPr lang="en-US" sz="2000" b="0" dirty="0" smtClean="0"/>
              <a:t>Simple algorithm + carefully chosen architecture = </a:t>
            </a:r>
            <a:r>
              <a:rPr lang="en-US" sz="2000" b="0" i="1" dirty="0" smtClean="0"/>
              <a:t>state-of-the-art</a:t>
            </a:r>
            <a:r>
              <a:rPr lang="en-US" sz="2000" b="0" dirty="0" smtClean="0"/>
              <a:t>.</a:t>
            </a:r>
          </a:p>
          <a:p>
            <a:pPr lvl="1"/>
            <a:r>
              <a:rPr lang="en-US" sz="2000" b="0" dirty="0" smtClean="0"/>
              <a:t>Unsupervised learning algorithm may not be most important part.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Unsupervised Feature Learning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24260" y="855864"/>
            <a:ext cx="8229600" cy="5722345"/>
          </a:xfrm>
        </p:spPr>
        <p:txBody>
          <a:bodyPr/>
          <a:lstStyle/>
          <a:p>
            <a:r>
              <a:rPr lang="en-US" sz="2400" b="0" dirty="0" smtClean="0"/>
              <a:t>Many choices in feature learning algorithms;</a:t>
            </a:r>
          </a:p>
          <a:p>
            <a:pPr lvl="1"/>
            <a:r>
              <a:rPr lang="en-US" sz="2400" b="0" dirty="0" smtClean="0"/>
              <a:t>Sparse coding, RBM, autoencoder, etc. </a:t>
            </a:r>
          </a:p>
          <a:p>
            <a:pPr lvl="1"/>
            <a:r>
              <a:rPr lang="en-US" sz="2400" b="0" dirty="0" smtClean="0"/>
              <a:t>Pre-processing steps (whitening)</a:t>
            </a:r>
          </a:p>
          <a:p>
            <a:pPr lvl="1"/>
            <a:r>
              <a:rPr lang="en-US" sz="2400" b="0" dirty="0" smtClean="0"/>
              <a:t>Number of features learned </a:t>
            </a:r>
          </a:p>
          <a:p>
            <a:pPr lvl="1"/>
            <a:r>
              <a:rPr lang="en-US" sz="2400" b="0" dirty="0" smtClean="0"/>
              <a:t>Various hyperparameters. </a:t>
            </a:r>
          </a:p>
          <a:p>
            <a:r>
              <a:rPr lang="en-US" sz="2400" b="0" dirty="0" smtClean="0"/>
              <a:t>What matters the most? </a:t>
            </a:r>
          </a:p>
          <a:p>
            <a:pPr lvl="0">
              <a:buNone/>
            </a:pPr>
            <a:endParaRPr lang="en-US" sz="2400" b="0" dirty="0" smtClean="0">
              <a:solidFill>
                <a:srgbClr val="FFFFFF"/>
              </a:solidFill>
            </a:endParaRPr>
          </a:p>
          <a:p>
            <a:pPr lvl="1"/>
            <a:endParaRPr lang="en-US" sz="2400" b="0" dirty="0" smtClean="0"/>
          </a:p>
          <a:p>
            <a:pPr lvl="1"/>
            <a:endParaRPr lang="en-US" sz="2400" b="0" dirty="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Unsupervised feature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17460"/>
            <a:ext cx="8229600" cy="4570412"/>
          </a:xfrm>
        </p:spPr>
        <p:txBody>
          <a:bodyPr/>
          <a:lstStyle/>
          <a:p>
            <a:pPr>
              <a:buNone/>
            </a:pPr>
            <a:r>
              <a:rPr lang="en-US" sz="2000" b="0" dirty="0" smtClean="0"/>
              <a:t>Most algorithms learn Gabor-like edge detectors. </a:t>
            </a:r>
          </a:p>
        </p:txBody>
      </p:sp>
      <p:pic>
        <p:nvPicPr>
          <p:cNvPr id="5" name="Picture 4" descr="autoWhite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344510" y="1585560"/>
            <a:ext cx="4454980" cy="445498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169380" y="6117350"/>
            <a:ext cx="30620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Sparse auto-encoder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Unsupervised feature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17460"/>
            <a:ext cx="8229600" cy="614480"/>
          </a:xfrm>
        </p:spPr>
        <p:txBody>
          <a:bodyPr/>
          <a:lstStyle/>
          <a:p>
            <a:pPr>
              <a:buNone/>
            </a:pPr>
            <a:r>
              <a:rPr lang="en-US" sz="2000" b="0" dirty="0" smtClean="0"/>
              <a:t>Weights learned with and without whitening. </a:t>
            </a:r>
          </a:p>
          <a:p>
            <a:endParaRPr lang="en-US" sz="2000" b="0" dirty="0" smtClean="0"/>
          </a:p>
          <a:p>
            <a:endParaRPr lang="en-US" sz="2000" b="0" dirty="0" smtClean="0"/>
          </a:p>
          <a:p>
            <a:pPr>
              <a:buNone/>
            </a:pPr>
            <a:endParaRPr lang="en-US" sz="2000" b="0" dirty="0" smtClean="0"/>
          </a:p>
        </p:txBody>
      </p:sp>
      <p:grpSp>
        <p:nvGrpSpPr>
          <p:cNvPr id="4" name="Group 27"/>
          <p:cNvGrpSpPr/>
          <p:nvPr/>
        </p:nvGrpSpPr>
        <p:grpSpPr>
          <a:xfrm>
            <a:off x="563641" y="1470345"/>
            <a:ext cx="3848455" cy="2412424"/>
            <a:chOff x="563641" y="1585560"/>
            <a:chExt cx="3848455" cy="2412424"/>
          </a:xfrm>
        </p:grpSpPr>
        <p:pic>
          <p:nvPicPr>
            <p:cNvPr id="5" name="Picture 4" descr="autoWhite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63641" y="1815990"/>
              <a:ext cx="1838068" cy="1838068"/>
            </a:xfrm>
            <a:prstGeom prst="rect">
              <a:avLst/>
            </a:prstGeom>
          </p:spPr>
        </p:pic>
        <p:pic>
          <p:nvPicPr>
            <p:cNvPr id="6" name="Picture 5" descr="autoRaw2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74028" y="1815990"/>
              <a:ext cx="1838068" cy="1838068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1453780" y="3659430"/>
              <a:ext cx="210025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chemeClr val="bg1"/>
                  </a:solidFill>
                </a:rPr>
                <a:t>Sparse auto-encoder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051564" y="1585560"/>
              <a:ext cx="909224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 smtClean="0">
                  <a:solidFill>
                    <a:schemeClr val="bg1"/>
                  </a:solidFill>
                </a:rPr>
                <a:t>with whitening</a:t>
              </a:r>
              <a:endParaRPr lang="en-US" sz="900" dirty="0">
                <a:solidFill>
                  <a:schemeClr val="bg1"/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852932" y="1585560"/>
              <a:ext cx="1069525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 smtClean="0">
                  <a:solidFill>
                    <a:schemeClr val="bg1"/>
                  </a:solidFill>
                </a:rPr>
                <a:t>without whitening</a:t>
              </a:r>
              <a:endParaRPr lang="en-US" sz="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8" name="Group 28"/>
          <p:cNvGrpSpPr/>
          <p:nvPr/>
        </p:nvGrpSpPr>
        <p:grpSpPr>
          <a:xfrm>
            <a:off x="4862533" y="1470345"/>
            <a:ext cx="3848455" cy="2412424"/>
            <a:chOff x="4862533" y="1585560"/>
            <a:chExt cx="3848455" cy="2412424"/>
          </a:xfrm>
        </p:grpSpPr>
        <p:sp>
          <p:nvSpPr>
            <p:cNvPr id="9" name="TextBox 8"/>
            <p:cNvSpPr txBox="1"/>
            <p:nvPr/>
          </p:nvSpPr>
          <p:spPr>
            <a:xfrm>
              <a:off x="6112074" y="3659430"/>
              <a:ext cx="134684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chemeClr val="bg1"/>
                  </a:solidFill>
                </a:rPr>
                <a:t>Sparse RBM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pic>
          <p:nvPicPr>
            <p:cNvPr id="10" name="Picture 9" descr="rbmWhite2.pn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862533" y="1815990"/>
              <a:ext cx="1838068" cy="1838068"/>
            </a:xfrm>
            <a:prstGeom prst="rect">
              <a:avLst/>
            </a:prstGeom>
          </p:spPr>
        </p:pic>
        <p:pic>
          <p:nvPicPr>
            <p:cNvPr id="11" name="Picture 10" descr="rbmRaw2.png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872920" y="1815990"/>
              <a:ext cx="1838068" cy="1838068"/>
            </a:xfrm>
            <a:prstGeom prst="rect">
              <a:avLst/>
            </a:prstGeom>
          </p:spPr>
        </p:pic>
        <p:sp>
          <p:nvSpPr>
            <p:cNvPr id="21" name="TextBox 20"/>
            <p:cNvSpPr txBox="1"/>
            <p:nvPr/>
          </p:nvSpPr>
          <p:spPr>
            <a:xfrm>
              <a:off x="5340100" y="1585560"/>
              <a:ext cx="909224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 smtClean="0">
                  <a:solidFill>
                    <a:schemeClr val="bg1"/>
                  </a:solidFill>
                </a:rPr>
                <a:t>with whitening</a:t>
              </a:r>
              <a:endParaRPr lang="en-US" sz="900" dirty="0">
                <a:solidFill>
                  <a:schemeClr val="bg1"/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7183540" y="1585560"/>
              <a:ext cx="1069525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 smtClean="0">
                  <a:solidFill>
                    <a:schemeClr val="bg1"/>
                  </a:solidFill>
                </a:rPr>
                <a:t>without whitening</a:t>
              </a:r>
              <a:endParaRPr lang="en-US" sz="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" name="Group 30"/>
          <p:cNvGrpSpPr/>
          <p:nvPr/>
        </p:nvGrpSpPr>
        <p:grpSpPr>
          <a:xfrm>
            <a:off x="577880" y="3966365"/>
            <a:ext cx="3848455" cy="2412192"/>
            <a:chOff x="577880" y="4081580"/>
            <a:chExt cx="3848455" cy="2412192"/>
          </a:xfrm>
        </p:grpSpPr>
        <p:sp>
          <p:nvSpPr>
            <p:cNvPr id="13" name="TextBox 12"/>
            <p:cNvSpPr txBox="1"/>
            <p:nvPr/>
          </p:nvSpPr>
          <p:spPr>
            <a:xfrm>
              <a:off x="1998529" y="6155218"/>
              <a:ext cx="10054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chemeClr val="bg1"/>
                  </a:solidFill>
                </a:rPr>
                <a:t>K-means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pic>
          <p:nvPicPr>
            <p:cNvPr id="14" name="Picture 13" descr="kmeansWhite2.png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77880" y="4317150"/>
              <a:ext cx="1838068" cy="1838068"/>
            </a:xfrm>
            <a:prstGeom prst="rect">
              <a:avLst/>
            </a:prstGeom>
          </p:spPr>
        </p:pic>
        <p:pic>
          <p:nvPicPr>
            <p:cNvPr id="15" name="Picture 14" descr="kmeansRaw2.png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588267" y="4317150"/>
              <a:ext cx="1838068" cy="1838068"/>
            </a:xfrm>
            <a:prstGeom prst="rect">
              <a:avLst/>
            </a:prstGeom>
          </p:spPr>
        </p:pic>
        <p:sp>
          <p:nvSpPr>
            <p:cNvPr id="23" name="TextBox 22"/>
            <p:cNvSpPr txBox="1"/>
            <p:nvPr/>
          </p:nvSpPr>
          <p:spPr>
            <a:xfrm>
              <a:off x="1077145" y="4081580"/>
              <a:ext cx="909224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 smtClean="0">
                  <a:solidFill>
                    <a:schemeClr val="bg1"/>
                  </a:solidFill>
                </a:rPr>
                <a:t>with whitening</a:t>
              </a:r>
              <a:endParaRPr lang="en-US" sz="900" dirty="0">
                <a:solidFill>
                  <a:schemeClr val="bg1"/>
                </a:solidFill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2878513" y="4081580"/>
              <a:ext cx="1069525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 smtClean="0">
                  <a:solidFill>
                    <a:schemeClr val="bg1"/>
                  </a:solidFill>
                </a:rPr>
                <a:t>without whitening</a:t>
              </a:r>
              <a:endParaRPr lang="en-US" sz="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7" name="Group 29"/>
          <p:cNvGrpSpPr/>
          <p:nvPr/>
        </p:nvGrpSpPr>
        <p:grpSpPr>
          <a:xfrm>
            <a:off x="4852917" y="3966365"/>
            <a:ext cx="3848455" cy="2412192"/>
            <a:chOff x="4852917" y="4081580"/>
            <a:chExt cx="3848455" cy="2412192"/>
          </a:xfrm>
        </p:grpSpPr>
        <p:pic>
          <p:nvPicPr>
            <p:cNvPr id="17" name="Picture 16" descr="gmmWhite2.png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852917" y="4317150"/>
              <a:ext cx="1838068" cy="1838068"/>
            </a:xfrm>
            <a:prstGeom prst="rect">
              <a:avLst/>
            </a:prstGeom>
          </p:spPr>
        </p:pic>
        <p:pic>
          <p:nvPicPr>
            <p:cNvPr id="18" name="Picture 17" descr="gmmRaw2.png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863304" y="4317150"/>
              <a:ext cx="1838068" cy="1838068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5563962" y="6155218"/>
              <a:ext cx="239681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chemeClr val="bg1"/>
                  </a:solidFill>
                </a:rPr>
                <a:t>Gaussian mixture model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5378505" y="4081580"/>
              <a:ext cx="909224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 smtClean="0">
                  <a:solidFill>
                    <a:schemeClr val="bg1"/>
                  </a:solidFill>
                </a:rPr>
                <a:t>with whitening</a:t>
              </a:r>
              <a:endParaRPr lang="en-US" sz="900" dirty="0">
                <a:solidFill>
                  <a:schemeClr val="bg1"/>
                </a:solidFill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179873" y="4081580"/>
              <a:ext cx="1069525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 smtClean="0">
                  <a:solidFill>
                    <a:schemeClr val="bg1"/>
                  </a:solidFill>
                </a:rPr>
                <a:t>without whitening</a:t>
              </a:r>
              <a:endParaRPr lang="en-US" sz="900" dirty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Scaling and classification accuracy (CIFAR-10)</a:t>
            </a:r>
            <a:endParaRPr lang="en-US" dirty="0"/>
          </a:p>
        </p:txBody>
      </p:sp>
      <p:pic>
        <p:nvPicPr>
          <p:cNvPr id="6" name="Picture 5" descr="whiteningcv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54689" y="702244"/>
            <a:ext cx="7937031" cy="59527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NLP features</a:t>
            </a:r>
            <a:endParaRPr lang="en-US" dirty="0"/>
          </a:p>
        </p:txBody>
      </p:sp>
      <p:pic>
        <p:nvPicPr>
          <p:cNvPr id="2058242" name="Picture 2" descr="http://www.cse.unsw.edu.au/~billw/cs9414/notes/nlp/seminterp/seminterp2a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0640" y="855865"/>
            <a:ext cx="2765160" cy="2297523"/>
          </a:xfrm>
          <a:prstGeom prst="rect">
            <a:avLst/>
          </a:prstGeom>
          <a:noFill/>
        </p:spPr>
      </p:pic>
      <p:pic>
        <p:nvPicPr>
          <p:cNvPr id="2058244" name="Picture 4" descr="http://www.dcs.shef.ac.uk/~hamish/IE/ne.jpg"/>
          <p:cNvPicPr>
            <a:picLocks noChangeAspect="1" noChangeArrowheads="1"/>
          </p:cNvPicPr>
          <p:nvPr/>
        </p:nvPicPr>
        <p:blipFill>
          <a:blip r:embed="rId4" cstate="print"/>
          <a:srcRect l="1031" t="6250" r="19559" b="17187"/>
          <a:stretch>
            <a:fillRect/>
          </a:stretch>
        </p:blipFill>
        <p:spPr bwMode="auto">
          <a:xfrm>
            <a:off x="3227825" y="1047890"/>
            <a:ext cx="2957185" cy="1881845"/>
          </a:xfrm>
          <a:prstGeom prst="rect">
            <a:avLst/>
          </a:prstGeom>
          <a:noFill/>
        </p:spPr>
      </p:pic>
      <p:pic>
        <p:nvPicPr>
          <p:cNvPr id="2058246" name="Picture 6" descr="http://tractorfeed.com/strictlyspeaking/wp-content/uploads/2008/11/anaphora0021.jpg"/>
          <p:cNvPicPr>
            <a:picLocks noChangeAspect="1" noChangeArrowheads="1"/>
          </p:cNvPicPr>
          <p:nvPr/>
        </p:nvPicPr>
        <p:blipFill>
          <a:blip r:embed="rId5" cstate="print"/>
          <a:srcRect t="20625" r="11800" b="22150"/>
          <a:stretch>
            <a:fillRect/>
          </a:stretch>
        </p:blipFill>
        <p:spPr bwMode="auto">
          <a:xfrm>
            <a:off x="78615" y="4197100"/>
            <a:ext cx="3341235" cy="1625869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923525" y="3198570"/>
            <a:ext cx="1762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eaLnBrk="0" hangingPunct="0">
              <a:spcBef>
                <a:spcPct val="0"/>
              </a:spcBef>
            </a:pPr>
            <a:r>
              <a:rPr lang="en-US" dirty="0" smtClean="0">
                <a:solidFill>
                  <a:srgbClr val="FFFFFF"/>
                </a:solidFill>
              </a:rPr>
              <a:t>Parser features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448363" y="3052833"/>
            <a:ext cx="2736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eaLnBrk="0" hangingPunct="0">
              <a:spcBef>
                <a:spcPct val="0"/>
              </a:spcBef>
            </a:pPr>
            <a:r>
              <a:rPr lang="en-US" dirty="0" smtClean="0">
                <a:solidFill>
                  <a:srgbClr val="FFFFFF"/>
                </a:solidFill>
              </a:rPr>
              <a:t>Named entity recognition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2058248" name="Picture 8" descr="http://snowball.tartarus.org/algorithms/lovins/porter-1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377034" y="790574"/>
            <a:ext cx="2766965" cy="2203196"/>
          </a:xfrm>
          <a:prstGeom prst="rect">
            <a:avLst/>
          </a:prstGeom>
          <a:noFill/>
        </p:spPr>
      </p:pic>
      <p:sp>
        <p:nvSpPr>
          <p:cNvPr id="10" name="TextBox 9"/>
          <p:cNvSpPr txBox="1"/>
          <p:nvPr/>
        </p:nvSpPr>
        <p:spPr>
          <a:xfrm>
            <a:off x="7068325" y="3083355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eaLnBrk="0" hangingPunct="0">
              <a:spcBef>
                <a:spcPct val="0"/>
              </a:spcBef>
            </a:pPr>
            <a:r>
              <a:rPr lang="en-US" dirty="0" smtClean="0">
                <a:solidFill>
                  <a:srgbClr val="FFFFFF"/>
                </a:solidFill>
              </a:rPr>
              <a:t>Stemming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2058250" name="Picture 10" descr="http://www.ling.helsinki.fi/kit/2008s/clt231/nltk-0.9.5/doc/en/tree_images/ch03-tree-1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-2571330" y="2238445"/>
            <a:ext cx="2381250" cy="1628776"/>
          </a:xfrm>
          <a:prstGeom prst="rect">
            <a:avLst/>
          </a:prstGeom>
          <a:noFill/>
        </p:spPr>
      </p:pic>
      <p:pic>
        <p:nvPicPr>
          <p:cNvPr id="2058252" name="Picture 12" descr="http://www.cs.cmu.edu/~tom/10601_sp08/hw/hmm.png"/>
          <p:cNvPicPr>
            <a:picLocks noChangeAspect="1" noChangeArrowheads="1"/>
          </p:cNvPicPr>
          <p:nvPr/>
        </p:nvPicPr>
        <p:blipFill>
          <a:blip r:embed="rId8" cstate="print"/>
          <a:srcRect t="10101" b="15152"/>
          <a:stretch>
            <a:fillRect/>
          </a:stretch>
        </p:blipFill>
        <p:spPr bwMode="auto">
          <a:xfrm>
            <a:off x="3611875" y="4197100"/>
            <a:ext cx="2534730" cy="1420985"/>
          </a:xfrm>
          <a:prstGeom prst="rect">
            <a:avLst/>
          </a:prstGeom>
          <a:noFill/>
        </p:spPr>
      </p:pic>
      <p:sp>
        <p:nvSpPr>
          <p:cNvPr id="13" name="TextBox 12"/>
          <p:cNvSpPr txBox="1"/>
          <p:nvPr/>
        </p:nvSpPr>
        <p:spPr>
          <a:xfrm>
            <a:off x="4149545" y="5733300"/>
            <a:ext cx="1672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eaLnBrk="0" hangingPunct="0">
              <a:spcBef>
                <a:spcPct val="0"/>
              </a:spcBef>
            </a:pPr>
            <a:r>
              <a:rPr lang="en-US" dirty="0" smtClean="0">
                <a:solidFill>
                  <a:srgbClr val="FFFFFF"/>
                </a:solidFill>
              </a:rPr>
              <a:t>Part of speech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153955" y="5848515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eaLnBrk="0" hangingPunct="0">
              <a:spcBef>
                <a:spcPct val="0"/>
              </a:spcBef>
            </a:pPr>
            <a:r>
              <a:rPr lang="en-US" dirty="0" smtClean="0">
                <a:solidFill>
                  <a:srgbClr val="FFFFFF"/>
                </a:solidFill>
              </a:rPr>
              <a:t>Anaphora</a:t>
            </a:r>
            <a:endParaRPr lang="en-US" dirty="0">
              <a:solidFill>
                <a:srgbClr val="FFFFFF"/>
              </a:solidFill>
            </a:endParaRPr>
          </a:p>
        </p:txBody>
      </p:sp>
      <p:grpSp>
        <p:nvGrpSpPr>
          <p:cNvPr id="3" name="Group 16"/>
          <p:cNvGrpSpPr/>
          <p:nvPr/>
        </p:nvGrpSpPr>
        <p:grpSpPr>
          <a:xfrm>
            <a:off x="6530655" y="3889860"/>
            <a:ext cx="2527094" cy="2481607"/>
            <a:chOff x="6607465" y="3889860"/>
            <a:chExt cx="2527094" cy="2481607"/>
          </a:xfrm>
        </p:grpSpPr>
        <p:pic>
          <p:nvPicPr>
            <p:cNvPr id="2058254" name="Picture 14" descr="http://www.cs.princeton.edu/courses/archive/spr07/cos226/assignments/wordnet-fig1.png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6607465" y="3889860"/>
              <a:ext cx="2441118" cy="2073870"/>
            </a:xfrm>
            <a:prstGeom prst="rect">
              <a:avLst/>
            </a:prstGeom>
            <a:noFill/>
          </p:spPr>
        </p:pic>
        <p:sp>
          <p:nvSpPr>
            <p:cNvPr id="16" name="TextBox 15"/>
            <p:cNvSpPr txBox="1"/>
            <p:nvPr/>
          </p:nvSpPr>
          <p:spPr>
            <a:xfrm>
              <a:off x="6722680" y="6002135"/>
              <a:ext cx="24118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 eaLnBrk="0" hangingPunct="0">
                <a:spcBef>
                  <a:spcPct val="0"/>
                </a:spcBef>
              </a:pPr>
              <a:r>
                <a:rPr lang="en-US" dirty="0" smtClean="0">
                  <a:solidFill>
                    <a:srgbClr val="FFFFFF"/>
                  </a:solidFill>
                </a:rPr>
                <a:t>Ontologies (WordNet)</a:t>
              </a:r>
              <a:endParaRPr lang="en-US" dirty="0">
                <a:solidFill>
                  <a:srgbClr val="FFFFFF"/>
                </a:solidFill>
              </a:endParaRP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1499600" y="3275380"/>
            <a:ext cx="6221610" cy="193899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pPr algn="l">
              <a:spcBef>
                <a:spcPts val="0"/>
              </a:spcBef>
            </a:pPr>
            <a:r>
              <a:rPr lang="en-US" sz="2400" dirty="0" smtClean="0">
                <a:solidFill>
                  <a:srgbClr val="FFC000"/>
                </a:solidFill>
              </a:rPr>
              <a:t>Coming up with features is difficult, time-consuming, requires expert knowledge.  </a:t>
            </a:r>
          </a:p>
          <a:p>
            <a:pPr algn="l">
              <a:spcBef>
                <a:spcPts val="0"/>
              </a:spcBef>
            </a:pPr>
            <a:r>
              <a:rPr lang="en-US" sz="2400" dirty="0" smtClean="0">
                <a:solidFill>
                  <a:srgbClr val="FFC000"/>
                </a:solidFill>
              </a:rPr>
              <a:t> </a:t>
            </a:r>
          </a:p>
          <a:p>
            <a:pPr algn="l">
              <a:spcBef>
                <a:spcPts val="0"/>
              </a:spcBef>
            </a:pPr>
            <a:r>
              <a:rPr lang="en-US" sz="2400" dirty="0" smtClean="0">
                <a:solidFill>
                  <a:srgbClr val="FFC000"/>
                </a:solidFill>
              </a:rPr>
              <a:t>“Applied machine learning” is basically feature engineering.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 representations</a:t>
            </a:r>
            <a:endParaRPr lang="en-US" dirty="0"/>
          </a:p>
        </p:txBody>
      </p:sp>
      <p:sp>
        <p:nvSpPr>
          <p:cNvPr id="9" name="AutoShape 2"/>
          <p:cNvSpPr>
            <a:spLocks noChangeArrowheads="1"/>
          </p:cNvSpPr>
          <p:nvPr/>
        </p:nvSpPr>
        <p:spPr bwMode="auto">
          <a:xfrm>
            <a:off x="979778" y="2822882"/>
            <a:ext cx="1451520" cy="622145"/>
          </a:xfrm>
          <a:prstGeom prst="roundRect">
            <a:avLst>
              <a:gd name="adj" fmla="val 231"/>
            </a:avLst>
          </a:prstGeom>
          <a:solidFill>
            <a:srgbClr val="FFFFCC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lIns="81615" tIns="40807" rIns="81615" bIns="40807" anchor="ctr" anchorCtr="1"/>
          <a:lstStyle/>
          <a:p>
            <a:pPr algn="ctr" defTabSz="407399" eaLnBrk="1">
              <a:lnSpc>
                <a:spcPct val="93000"/>
              </a:lnSpc>
              <a:buClr>
                <a:srgbClr val="000000"/>
              </a:buClr>
              <a:buSzPct val="45000"/>
              <a:tabLst>
                <a:tab pos="656446" algn="l"/>
                <a:tab pos="1312888" algn="l"/>
              </a:tabLst>
            </a:pPr>
            <a:r>
              <a:rPr lang="en-GB" sz="2200" dirty="0" smtClean="0">
                <a:solidFill>
                  <a:srgbClr val="000000"/>
                </a:solidFill>
                <a:latin typeface="Arial" charset="0"/>
              </a:rPr>
              <a:t>Input</a:t>
            </a:r>
          </a:p>
        </p:txBody>
      </p:sp>
      <p:sp>
        <p:nvSpPr>
          <p:cNvPr id="10" name="AutoShape 4"/>
          <p:cNvSpPr>
            <a:spLocks noChangeArrowheads="1"/>
          </p:cNvSpPr>
          <p:nvPr/>
        </p:nvSpPr>
        <p:spPr bwMode="auto">
          <a:xfrm>
            <a:off x="6463747" y="2727180"/>
            <a:ext cx="1658880" cy="829527"/>
          </a:xfrm>
          <a:prstGeom prst="roundRect">
            <a:avLst>
              <a:gd name="adj" fmla="val 171"/>
            </a:avLst>
          </a:prstGeom>
          <a:solidFill>
            <a:srgbClr val="E6E6FF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lIns="81615" tIns="40807" rIns="81615" bIns="40807" anchor="ctr" anchorCtr="1"/>
          <a:lstStyle/>
          <a:p>
            <a:pPr algn="ctr" defTabSz="407399" eaLnBrk="1">
              <a:lnSpc>
                <a:spcPct val="93000"/>
              </a:lnSpc>
              <a:spcBef>
                <a:spcPts val="0"/>
              </a:spcBef>
              <a:buClr>
                <a:srgbClr val="000000"/>
              </a:buClr>
              <a:buSzPct val="45000"/>
              <a:tabLst>
                <a:tab pos="656446" algn="l"/>
                <a:tab pos="1312888" algn="l"/>
              </a:tabLst>
            </a:pPr>
            <a:r>
              <a:rPr lang="en-GB" sz="2200" dirty="0" smtClean="0">
                <a:solidFill>
                  <a:srgbClr val="000000"/>
                </a:solidFill>
                <a:latin typeface="Arial" charset="0"/>
              </a:rPr>
              <a:t>Learning</a:t>
            </a:r>
          </a:p>
          <a:p>
            <a:pPr algn="ctr" defTabSz="407399" eaLnBrk="1">
              <a:lnSpc>
                <a:spcPct val="93000"/>
              </a:lnSpc>
              <a:spcBef>
                <a:spcPts val="0"/>
              </a:spcBef>
              <a:buClr>
                <a:srgbClr val="000000"/>
              </a:buClr>
              <a:buSzPct val="45000"/>
              <a:tabLst>
                <a:tab pos="656446" algn="l"/>
                <a:tab pos="1312888" algn="l"/>
              </a:tabLst>
            </a:pPr>
            <a:r>
              <a:rPr lang="en-GB" sz="2200" dirty="0" smtClean="0">
                <a:solidFill>
                  <a:srgbClr val="000000"/>
                </a:solidFill>
                <a:latin typeface="Arial" charset="0"/>
              </a:rPr>
              <a:t>algorithm</a:t>
            </a:r>
          </a:p>
        </p:txBody>
      </p:sp>
      <p:sp>
        <p:nvSpPr>
          <p:cNvPr id="11" name="AutoShape 6"/>
          <p:cNvSpPr>
            <a:spLocks noChangeArrowheads="1"/>
          </p:cNvSpPr>
          <p:nvPr/>
        </p:nvSpPr>
        <p:spPr bwMode="auto">
          <a:xfrm>
            <a:off x="3713606" y="2729273"/>
            <a:ext cx="1625521" cy="829527"/>
          </a:xfrm>
          <a:prstGeom prst="roundRect">
            <a:avLst>
              <a:gd name="adj" fmla="val 171"/>
            </a:avLst>
          </a:prstGeom>
          <a:solidFill>
            <a:srgbClr val="FFFFCC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lIns="81615" tIns="40807" rIns="81615" bIns="40807" anchor="ctr" anchorCtr="1"/>
          <a:lstStyle/>
          <a:p>
            <a:pPr algn="ctr" defTabSz="407399" eaLnBrk="1">
              <a:lnSpc>
                <a:spcPct val="93000"/>
              </a:lnSpc>
              <a:buClr>
                <a:srgbClr val="000000"/>
              </a:buClr>
              <a:buSzPct val="45000"/>
              <a:tabLst>
                <a:tab pos="656446" algn="l"/>
                <a:tab pos="1312888" algn="l"/>
              </a:tabLst>
            </a:pPr>
            <a:r>
              <a:rPr lang="en-GB" sz="1600" dirty="0" smtClean="0">
                <a:solidFill>
                  <a:srgbClr val="000000"/>
                </a:solidFill>
                <a:latin typeface="Arial" charset="0"/>
              </a:rPr>
              <a:t>Feature Representation</a:t>
            </a:r>
          </a:p>
        </p:txBody>
      </p:sp>
      <p:cxnSp>
        <p:nvCxnSpPr>
          <p:cNvPr id="12" name="AutoShape 26"/>
          <p:cNvCxnSpPr>
            <a:cxnSpLocks noChangeShapeType="1"/>
            <a:stCxn id="9" idx="3"/>
            <a:endCxn id="11" idx="1"/>
          </p:cNvCxnSpPr>
          <p:nvPr/>
        </p:nvCxnSpPr>
        <p:spPr bwMode="auto">
          <a:xfrm>
            <a:off x="2431298" y="3133955"/>
            <a:ext cx="1282308" cy="10082"/>
          </a:xfrm>
          <a:prstGeom prst="curvedConnector3">
            <a:avLst>
              <a:gd name="adj1" fmla="val 50000"/>
            </a:avLst>
          </a:prstGeom>
          <a:noFill/>
          <a:ln w="57150">
            <a:solidFill>
              <a:srgbClr val="00B0F0"/>
            </a:solidFill>
            <a:round/>
            <a:headEnd/>
            <a:tailEnd type="triangle" w="med" len="med"/>
          </a:ln>
          <a:effectLst/>
        </p:spPr>
      </p:cxnSp>
      <p:cxnSp>
        <p:nvCxnSpPr>
          <p:cNvPr id="13" name="AutoShape 26"/>
          <p:cNvCxnSpPr>
            <a:cxnSpLocks noChangeShapeType="1"/>
            <a:stCxn id="11" idx="3"/>
            <a:endCxn id="10" idx="1"/>
          </p:cNvCxnSpPr>
          <p:nvPr/>
        </p:nvCxnSpPr>
        <p:spPr bwMode="auto">
          <a:xfrm flipV="1">
            <a:off x="5339127" y="3141944"/>
            <a:ext cx="1124620" cy="2093"/>
          </a:xfrm>
          <a:prstGeom prst="curvedConnector3">
            <a:avLst>
              <a:gd name="adj1" fmla="val 50000"/>
            </a:avLst>
          </a:prstGeom>
          <a:noFill/>
          <a:ln w="57150">
            <a:solidFill>
              <a:srgbClr val="00B0F0"/>
            </a:solidFill>
            <a:round/>
            <a:headEnd/>
            <a:tailEnd type="triangle" w="med" len="med"/>
          </a:ln>
          <a:effectLst/>
        </p:spPr>
      </p:cxnSp>
      <p:sp>
        <p:nvSpPr>
          <p:cNvPr id="15" name="Oval 14"/>
          <p:cNvSpPr/>
          <p:nvPr/>
        </p:nvSpPr>
        <p:spPr bwMode="auto">
          <a:xfrm>
            <a:off x="3352770" y="2624007"/>
            <a:ext cx="2317898" cy="1041991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487" tIns="44450" rIns="90487" bIns="4445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Helvetica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“one learning algorithm” hypothesis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6191338" y="6184245"/>
            <a:ext cx="121058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fontAlgn="auto">
              <a:spcBef>
                <a:spcPct val="0"/>
              </a:spcBef>
              <a:spcAft>
                <a:spcPts val="0"/>
              </a:spcAft>
            </a:pPr>
            <a:r>
              <a:rPr lang="en-US" sz="1050" dirty="0" smtClean="0">
                <a:solidFill>
                  <a:srgbClr val="53D8FF"/>
                </a:solidFill>
                <a:latin typeface="Arial" pitchFamily="34" charset="0"/>
              </a:rPr>
              <a:t>[Roe et al., 1992]</a:t>
            </a:r>
            <a:endParaRPr lang="en-US" sz="1050" dirty="0">
              <a:solidFill>
                <a:srgbClr val="53D8FF"/>
              </a:solidFill>
              <a:latin typeface="Arial" pitchFamily="34" charset="0"/>
            </a:endParaRPr>
          </a:p>
        </p:txBody>
      </p:sp>
      <p:pic>
        <p:nvPicPr>
          <p:cNvPr id="27" name="Picture 1" descr="C:\Users\ang\Desktop\Brodmann_41_4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28509" y="1846973"/>
            <a:ext cx="3336132" cy="2297884"/>
          </a:xfrm>
          <a:prstGeom prst="rect">
            <a:avLst/>
          </a:prstGeom>
          <a:noFill/>
        </p:spPr>
      </p:pic>
      <p:sp>
        <p:nvSpPr>
          <p:cNvPr id="28" name="TextBox 27"/>
          <p:cNvSpPr txBox="1"/>
          <p:nvPr/>
        </p:nvSpPr>
        <p:spPr>
          <a:xfrm>
            <a:off x="4166865" y="4455159"/>
            <a:ext cx="37570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Bef>
                <a:spcPct val="0"/>
              </a:spcBef>
            </a:pPr>
            <a:r>
              <a:rPr lang="en-US" dirty="0" smtClean="0">
                <a:solidFill>
                  <a:srgbClr val="FFFFFF"/>
                </a:solidFill>
                <a:latin typeface="Arial" charset="0"/>
              </a:rPr>
              <a:t>Auditory cortex learns to see</a:t>
            </a:r>
          </a:p>
          <a:p>
            <a:pPr algn="l">
              <a:spcBef>
                <a:spcPct val="0"/>
              </a:spcBef>
            </a:pPr>
            <a:endParaRPr lang="en-US" dirty="0" smtClean="0">
              <a:solidFill>
                <a:srgbClr val="FFFFFF"/>
              </a:solidFill>
              <a:latin typeface="Arial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004022" y="3642249"/>
            <a:ext cx="2086902" cy="308637"/>
          </a:xfrm>
          <a:prstGeom prst="rect">
            <a:avLst/>
          </a:prstGeom>
          <a:solidFill>
            <a:srgbClr val="53D8FF"/>
          </a:solidFill>
          <a:ln w="38100" cap="flat" cmpd="sng" algn="ctr">
            <a:solidFill>
              <a:srgbClr val="FFFFFF"/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rtlCol="0" anchor="ctr" anchorCtr="1"/>
          <a:lstStyle/>
          <a:p>
            <a:pPr marL="0" marR="0" lvl="0" indent="0" algn="ctr" defTabSz="91440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Auditory Cortex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cxnSp>
        <p:nvCxnSpPr>
          <p:cNvPr id="30" name="Straight Arrow Connector 29"/>
          <p:cNvCxnSpPr/>
          <p:nvPr/>
        </p:nvCxnSpPr>
        <p:spPr bwMode="auto">
          <a:xfrm flipV="1">
            <a:off x="3094074" y="3295672"/>
            <a:ext cx="2637144" cy="393826"/>
          </a:xfrm>
          <a:prstGeom prst="straightConnector1">
            <a:avLst/>
          </a:prstGeom>
          <a:noFill/>
          <a:ln w="57150" cap="flat" cmpd="sng" algn="ctr">
            <a:solidFill>
              <a:srgbClr val="53D8FF"/>
            </a:solidFill>
            <a:prstDash val="solid"/>
            <a:round/>
            <a:headEnd type="none" w="med" len="med"/>
            <a:tailEnd type="arrow"/>
          </a:ln>
          <a:effectLst/>
        </p:spPr>
      </p:cxnSp>
      <p:grpSp>
        <p:nvGrpSpPr>
          <p:cNvPr id="31" name="Group 46"/>
          <p:cNvGrpSpPr>
            <a:grpSpLocks/>
          </p:cNvGrpSpPr>
          <p:nvPr/>
        </p:nvGrpSpPr>
        <p:grpSpPr bwMode="auto">
          <a:xfrm>
            <a:off x="4473763" y="3347985"/>
            <a:ext cx="276222" cy="276222"/>
            <a:chOff x="0" y="2153"/>
            <a:chExt cx="571" cy="574"/>
          </a:xfrm>
        </p:grpSpPr>
        <p:sp>
          <p:nvSpPr>
            <p:cNvPr id="32" name="Line 47"/>
            <p:cNvSpPr>
              <a:spLocks noChangeShapeType="1"/>
            </p:cNvSpPr>
            <p:nvPr/>
          </p:nvSpPr>
          <p:spPr bwMode="auto">
            <a:xfrm>
              <a:off x="0" y="2153"/>
              <a:ext cx="571" cy="574"/>
            </a:xfrm>
            <a:prstGeom prst="line">
              <a:avLst/>
            </a:prstGeom>
            <a:noFill/>
            <a:ln w="76200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algn="l">
                <a:spcBef>
                  <a:spcPct val="0"/>
                </a:spcBef>
              </a:pPr>
              <a:endParaRPr lang="en-US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33" name="Line 48"/>
            <p:cNvSpPr>
              <a:spLocks noChangeShapeType="1"/>
            </p:cNvSpPr>
            <p:nvPr/>
          </p:nvSpPr>
          <p:spPr bwMode="auto">
            <a:xfrm flipV="1">
              <a:off x="0" y="2153"/>
              <a:ext cx="571" cy="574"/>
            </a:xfrm>
            <a:prstGeom prst="line">
              <a:avLst/>
            </a:prstGeom>
            <a:noFill/>
            <a:ln w="76200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algn="l">
                <a:spcBef>
                  <a:spcPct val="0"/>
                </a:spcBef>
              </a:pPr>
              <a:endParaRPr lang="en-US">
                <a:solidFill>
                  <a:srgbClr val="FFFFFF"/>
                </a:solidFill>
                <a:latin typeface="Arial" charset="0"/>
              </a:endParaRP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1435395" y="1908535"/>
            <a:ext cx="4295823" cy="1208596"/>
            <a:chOff x="1435395" y="1908535"/>
            <a:chExt cx="4295823" cy="1208596"/>
          </a:xfrm>
        </p:grpSpPr>
        <p:cxnSp>
          <p:nvCxnSpPr>
            <p:cNvPr id="35" name="Straight Arrow Connector 34"/>
            <p:cNvCxnSpPr/>
            <p:nvPr/>
          </p:nvCxnSpPr>
          <p:spPr bwMode="auto">
            <a:xfrm>
              <a:off x="3424238" y="2574925"/>
              <a:ext cx="2306980" cy="542206"/>
            </a:xfrm>
            <a:prstGeom prst="straightConnector1">
              <a:avLst/>
            </a:prstGeom>
            <a:noFill/>
            <a:ln w="57150" cap="flat" cmpd="sng" algn="ctr">
              <a:solidFill>
                <a:srgbClr val="C52B87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pic>
          <p:nvPicPr>
            <p:cNvPr id="36" name="Picture 35" descr="Eye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5395" y="1908535"/>
              <a:ext cx="1980812" cy="985756"/>
            </a:xfrm>
            <a:prstGeom prst="rect">
              <a:avLst/>
            </a:prstGeom>
          </p:spPr>
        </p:pic>
      </p:grpSp>
      <p:pic>
        <p:nvPicPr>
          <p:cNvPr id="37" name="Picture 36" descr="Ear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986086" y="3244519"/>
            <a:ext cx="963108" cy="1576388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“one learning algorithm” hypothesis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968520" y="6184245"/>
            <a:ext cx="143340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fontAlgn="auto">
              <a:spcBef>
                <a:spcPct val="0"/>
              </a:spcBef>
              <a:spcAft>
                <a:spcPts val="0"/>
              </a:spcAft>
            </a:pPr>
            <a:r>
              <a:rPr lang="en-US" sz="1050" dirty="0" smtClean="0">
                <a:solidFill>
                  <a:srgbClr val="53D8FF"/>
                </a:solidFill>
                <a:latin typeface="Arial" pitchFamily="34" charset="0"/>
              </a:rPr>
              <a:t>[</a:t>
            </a:r>
            <a:r>
              <a:rPr lang="en-US" sz="1050" dirty="0" err="1" smtClean="0">
                <a:solidFill>
                  <a:srgbClr val="53D8FF"/>
                </a:solidFill>
                <a:latin typeface="Arial" pitchFamily="34" charset="0"/>
              </a:rPr>
              <a:t>Metin</a:t>
            </a:r>
            <a:r>
              <a:rPr lang="en-US" sz="1050" dirty="0" smtClean="0">
                <a:solidFill>
                  <a:srgbClr val="53D8FF"/>
                </a:solidFill>
                <a:latin typeface="Arial" pitchFamily="34" charset="0"/>
              </a:rPr>
              <a:t> &amp; Frost, 1989]</a:t>
            </a:r>
            <a:endParaRPr lang="en-US" sz="1050" dirty="0">
              <a:solidFill>
                <a:srgbClr val="53D8FF"/>
              </a:solidFill>
              <a:latin typeface="Arial" pitchFamily="34" charset="0"/>
            </a:endParaRPr>
          </a:p>
        </p:txBody>
      </p:sp>
      <p:pic>
        <p:nvPicPr>
          <p:cNvPr id="49" name="Picture 2" descr="http://pubpages.unh.edu/~cjy67/Images/hand.png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1818167" y="3243049"/>
            <a:ext cx="1424763" cy="1457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4" descr="http://upload.wikimedia.org/wikipedia/commons/6/66/Postcentral_gyrus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1378" y="1850063"/>
            <a:ext cx="3340660" cy="2294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1" name="Straight Arrow Connector 50"/>
          <p:cNvCxnSpPr/>
          <p:nvPr/>
        </p:nvCxnSpPr>
        <p:spPr bwMode="auto">
          <a:xfrm flipV="1">
            <a:off x="3094074" y="2691442"/>
            <a:ext cx="2497634" cy="998056"/>
          </a:xfrm>
          <a:prstGeom prst="straightConnector1">
            <a:avLst/>
          </a:prstGeom>
          <a:noFill/>
          <a:ln w="57150" cap="flat" cmpd="sng" algn="ctr">
            <a:solidFill>
              <a:srgbClr val="53D8FF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52" name="TextBox 51"/>
          <p:cNvSpPr txBox="1"/>
          <p:nvPr/>
        </p:nvSpPr>
        <p:spPr>
          <a:xfrm>
            <a:off x="3677747" y="4455159"/>
            <a:ext cx="43179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0"/>
              </a:spcBef>
            </a:pPr>
            <a:r>
              <a:rPr lang="en-US" dirty="0" smtClean="0">
                <a:solidFill>
                  <a:srgbClr val="FFFFFF"/>
                </a:solidFill>
                <a:latin typeface="Arial" charset="0"/>
              </a:rPr>
              <a:t>Somatosensory cortex learns to see</a:t>
            </a:r>
          </a:p>
          <a:p>
            <a:pPr algn="l">
              <a:spcBef>
                <a:spcPct val="0"/>
              </a:spcBef>
            </a:pPr>
            <a:endParaRPr lang="en-US" dirty="0" smtClean="0">
              <a:solidFill>
                <a:srgbClr val="FFFFFF"/>
              </a:solidFill>
              <a:latin typeface="Arial" charset="0"/>
            </a:endParaRPr>
          </a:p>
        </p:txBody>
      </p:sp>
      <p:grpSp>
        <p:nvGrpSpPr>
          <p:cNvPr id="53" name="Group 46"/>
          <p:cNvGrpSpPr>
            <a:grpSpLocks/>
          </p:cNvGrpSpPr>
          <p:nvPr/>
        </p:nvGrpSpPr>
        <p:grpSpPr bwMode="auto">
          <a:xfrm>
            <a:off x="4197541" y="3052359"/>
            <a:ext cx="276222" cy="276222"/>
            <a:chOff x="0" y="2153"/>
            <a:chExt cx="571" cy="574"/>
          </a:xfrm>
        </p:grpSpPr>
        <p:sp>
          <p:nvSpPr>
            <p:cNvPr id="54" name="Line 47"/>
            <p:cNvSpPr>
              <a:spLocks noChangeShapeType="1"/>
            </p:cNvSpPr>
            <p:nvPr/>
          </p:nvSpPr>
          <p:spPr bwMode="auto">
            <a:xfrm>
              <a:off x="0" y="2153"/>
              <a:ext cx="571" cy="574"/>
            </a:xfrm>
            <a:prstGeom prst="line">
              <a:avLst/>
            </a:prstGeom>
            <a:noFill/>
            <a:ln w="76200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algn="l">
                <a:spcBef>
                  <a:spcPct val="0"/>
                </a:spcBef>
              </a:pPr>
              <a:endParaRPr lang="en-US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55" name="Line 48"/>
            <p:cNvSpPr>
              <a:spLocks noChangeShapeType="1"/>
            </p:cNvSpPr>
            <p:nvPr/>
          </p:nvSpPr>
          <p:spPr bwMode="auto">
            <a:xfrm flipV="1">
              <a:off x="0" y="2153"/>
              <a:ext cx="571" cy="574"/>
            </a:xfrm>
            <a:prstGeom prst="line">
              <a:avLst/>
            </a:prstGeom>
            <a:noFill/>
            <a:ln w="76200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algn="l">
                <a:spcBef>
                  <a:spcPct val="0"/>
                </a:spcBef>
              </a:pPr>
              <a:endParaRPr lang="en-US">
                <a:solidFill>
                  <a:srgbClr val="FFFFFF"/>
                </a:solidFill>
                <a:latin typeface="Arial" charset="0"/>
              </a:endParaRPr>
            </a:p>
          </p:txBody>
        </p:sp>
      </p:grpSp>
      <p:grpSp>
        <p:nvGrpSpPr>
          <p:cNvPr id="56" name="Group 24"/>
          <p:cNvGrpSpPr/>
          <p:nvPr/>
        </p:nvGrpSpPr>
        <p:grpSpPr>
          <a:xfrm>
            <a:off x="1435395" y="1908535"/>
            <a:ext cx="4156313" cy="985756"/>
            <a:chOff x="1435395" y="1908535"/>
            <a:chExt cx="4156313" cy="985756"/>
          </a:xfrm>
        </p:grpSpPr>
        <p:cxnSp>
          <p:nvCxnSpPr>
            <p:cNvPr id="57" name="Straight Arrow Connector 56"/>
            <p:cNvCxnSpPr/>
            <p:nvPr/>
          </p:nvCxnSpPr>
          <p:spPr bwMode="auto">
            <a:xfrm>
              <a:off x="3424238" y="2574925"/>
              <a:ext cx="2167470" cy="116517"/>
            </a:xfrm>
            <a:prstGeom prst="straightConnector1">
              <a:avLst/>
            </a:prstGeom>
            <a:noFill/>
            <a:ln w="57150" cap="flat" cmpd="sng" algn="ctr">
              <a:solidFill>
                <a:srgbClr val="C52B87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pic>
          <p:nvPicPr>
            <p:cNvPr id="58" name="Picture 57" descr="Eye.pn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35395" y="1908535"/>
              <a:ext cx="1980812" cy="985756"/>
            </a:xfrm>
            <a:prstGeom prst="rect">
              <a:avLst/>
            </a:prstGeom>
          </p:spPr>
        </p:pic>
      </p:grpSp>
      <p:sp>
        <p:nvSpPr>
          <p:cNvPr id="59" name="TextBox 58"/>
          <p:cNvSpPr txBox="1"/>
          <p:nvPr/>
        </p:nvSpPr>
        <p:spPr>
          <a:xfrm>
            <a:off x="5004022" y="3088730"/>
            <a:ext cx="2561344" cy="308637"/>
          </a:xfrm>
          <a:prstGeom prst="rect">
            <a:avLst/>
          </a:prstGeom>
          <a:solidFill>
            <a:srgbClr val="53D8FF"/>
          </a:solidFill>
          <a:ln w="38100" cap="flat" cmpd="sng" algn="ctr">
            <a:solidFill>
              <a:srgbClr val="FFFFFF"/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rtlCol="0" anchor="ctr" anchorCtr="1"/>
          <a:lstStyle/>
          <a:p>
            <a:pPr marL="0" marR="0" lvl="0" indent="0" algn="ctr" defTabSz="91440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Somatosensory Cortex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This talk: Deep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5855" y="932675"/>
            <a:ext cx="8229600" cy="4570412"/>
          </a:xfrm>
        </p:spPr>
        <p:txBody>
          <a:bodyPr/>
          <a:lstStyle/>
          <a:p>
            <a:pPr>
              <a:spcBef>
                <a:spcPts val="0"/>
              </a:spcBef>
              <a:buNone/>
            </a:pPr>
            <a:r>
              <a:rPr lang="en-US" sz="2000" b="0" dirty="0" smtClean="0"/>
              <a:t>Using brain simulations: </a:t>
            </a:r>
          </a:p>
          <a:p>
            <a:pPr>
              <a:spcBef>
                <a:spcPts val="0"/>
              </a:spcBef>
              <a:buNone/>
            </a:pPr>
            <a:r>
              <a:rPr lang="en-US" sz="2000" b="0" dirty="0" smtClean="0"/>
              <a:t>	- Make learning algorithms much better and easier to use.</a:t>
            </a:r>
          </a:p>
          <a:p>
            <a:pPr>
              <a:spcBef>
                <a:spcPts val="0"/>
              </a:spcBef>
              <a:buNone/>
            </a:pPr>
            <a:r>
              <a:rPr lang="en-US" sz="2000" b="0" dirty="0" smtClean="0"/>
              <a:t>	- Make revolutionary advances in machine learning and AI. </a:t>
            </a:r>
          </a:p>
          <a:p>
            <a:pPr>
              <a:spcBef>
                <a:spcPts val="600"/>
              </a:spcBef>
              <a:buNone/>
            </a:pPr>
            <a:endParaRPr lang="en-US" sz="2000" b="0" dirty="0" smtClean="0"/>
          </a:p>
          <a:p>
            <a:pPr>
              <a:spcBef>
                <a:spcPts val="600"/>
              </a:spcBef>
              <a:buNone/>
            </a:pPr>
            <a:r>
              <a:rPr lang="en-US" sz="2000" b="0" dirty="0" smtClean="0"/>
              <a:t>Vision shared with many researchers:  </a:t>
            </a:r>
          </a:p>
          <a:p>
            <a:pPr>
              <a:buNone/>
            </a:pPr>
            <a:r>
              <a:rPr lang="en-US" sz="2000" b="0" dirty="0" smtClean="0"/>
              <a:t>E.g., </a:t>
            </a:r>
            <a:r>
              <a:rPr lang="en-US" sz="2000" b="0" dirty="0"/>
              <a:t>Samy Bengio, Yoshua </a:t>
            </a:r>
            <a:r>
              <a:rPr lang="en-US" sz="2000" b="0" dirty="0" smtClean="0"/>
              <a:t>Bengio, Tom Dean, Jeff Dean, Nando de Freitas, Jeff Hawkins, Geoff Hinton, Quoc Le, Yann LeCun, Honglak Lee, Tommy Poggio, </a:t>
            </a:r>
            <a:r>
              <a:rPr lang="en-US" sz="2000" b="0" dirty="0" err="1" smtClean="0"/>
              <a:t>Marc’Aurelio</a:t>
            </a:r>
            <a:r>
              <a:rPr lang="en-US" sz="2000" b="0" dirty="0" smtClean="0"/>
              <a:t> </a:t>
            </a:r>
            <a:r>
              <a:rPr lang="en-US" sz="2000" b="0" dirty="0" err="1" smtClean="0"/>
              <a:t>Ranzato</a:t>
            </a:r>
            <a:r>
              <a:rPr lang="en-US" sz="2000" b="0" dirty="0" smtClean="0"/>
              <a:t>, </a:t>
            </a:r>
            <a:r>
              <a:rPr lang="en-US" sz="2000" b="0" dirty="0" err="1" smtClean="0"/>
              <a:t>Ruslan</a:t>
            </a:r>
            <a:r>
              <a:rPr lang="en-US" sz="2000" b="0" dirty="0" smtClean="0"/>
              <a:t> </a:t>
            </a:r>
            <a:r>
              <a:rPr lang="en-US" sz="2000" b="0" dirty="0" err="1" smtClean="0"/>
              <a:t>Salakhutdinov</a:t>
            </a:r>
            <a:r>
              <a:rPr lang="en-US" sz="2000" b="0" dirty="0" smtClean="0"/>
              <a:t>, Josh Tenenbaum, Kai Yu, </a:t>
            </a:r>
            <a:r>
              <a:rPr lang="en-US" sz="2000" b="0" dirty="0"/>
              <a:t>Jason Weston, …. </a:t>
            </a:r>
            <a:endParaRPr lang="en-US" sz="2000" b="0" dirty="0" smtClean="0"/>
          </a:p>
          <a:p>
            <a:pPr>
              <a:buNone/>
            </a:pPr>
            <a:r>
              <a:rPr lang="en-US" sz="2000" b="0" dirty="0" smtClean="0"/>
              <a:t>I believe this is our best shot at progress towards real AI. </a:t>
            </a:r>
          </a:p>
        </p:txBody>
      </p:sp>
      <p:pic>
        <p:nvPicPr>
          <p:cNvPr id="5" name="Picture 2" descr="C:\Users\ang\Desktop\iStock_000005809739XSmall-1_0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334220" y="4427530"/>
            <a:ext cx="1903005" cy="1897521"/>
          </a:xfrm>
          <a:prstGeom prst="rect">
            <a:avLst/>
          </a:prstGeom>
          <a:noFill/>
        </p:spPr>
      </p:pic>
      <p:pic>
        <p:nvPicPr>
          <p:cNvPr id="6" name="Picture 2" descr="C:\Users\ang\Desktop\iStock_000005809739XSmall-1_0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53110" y="4680923"/>
            <a:ext cx="2171840" cy="21655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11306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Sensor representations in the brain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224654" y="6570046"/>
            <a:ext cx="6224781" cy="276999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pPr algn="l">
              <a:spcBef>
                <a:spcPct val="0"/>
              </a:spcBef>
            </a:pPr>
            <a:r>
              <a:rPr lang="en-US" sz="1200" dirty="0" smtClean="0">
                <a:solidFill>
                  <a:srgbClr val="FFFFFF"/>
                </a:solidFill>
                <a:latin typeface="Arial" charset="0"/>
              </a:rPr>
              <a:t>[BrainPort; Welsh &amp; Blasch, 1997; </a:t>
            </a:r>
            <a:r>
              <a:rPr lang="en-US" sz="1200" dirty="0" smtClean="0">
                <a:solidFill>
                  <a:schemeClr val="bg1"/>
                </a:solidFill>
              </a:rPr>
              <a:t>Nagel et al., 2005; Constantine-Paton &amp; Law, 2009</a:t>
            </a:r>
            <a:r>
              <a:rPr lang="en-US" sz="1200" dirty="0" smtClean="0">
                <a:solidFill>
                  <a:srgbClr val="FFFFFF"/>
                </a:solidFill>
                <a:latin typeface="Arial" charset="0"/>
              </a:rPr>
              <a:t>]</a:t>
            </a:r>
            <a:endParaRPr lang="en-US" sz="1200" dirty="0">
              <a:solidFill>
                <a:srgbClr val="FFFFFF"/>
              </a:solidFill>
              <a:latin typeface="Arial" charset="0"/>
            </a:endParaRPr>
          </a:p>
        </p:txBody>
      </p:sp>
      <p:grpSp>
        <p:nvGrpSpPr>
          <p:cNvPr id="3" name="Group 22"/>
          <p:cNvGrpSpPr/>
          <p:nvPr/>
        </p:nvGrpSpPr>
        <p:grpSpPr>
          <a:xfrm>
            <a:off x="482988" y="740650"/>
            <a:ext cx="8236752" cy="2683589"/>
            <a:chOff x="312040" y="848027"/>
            <a:chExt cx="8236752" cy="2683589"/>
          </a:xfrm>
        </p:grpSpPr>
        <p:pic>
          <p:nvPicPr>
            <p:cNvPr id="3068931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12040" y="1028157"/>
              <a:ext cx="1363007" cy="189785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" name="TextBox 5"/>
            <p:cNvSpPr txBox="1"/>
            <p:nvPr/>
          </p:nvSpPr>
          <p:spPr>
            <a:xfrm>
              <a:off x="980958" y="2991362"/>
              <a:ext cx="26597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Bef>
                  <a:spcPct val="0"/>
                </a:spcBef>
              </a:pPr>
              <a:r>
                <a:rPr lang="en-US" dirty="0" smtClean="0">
                  <a:solidFill>
                    <a:srgbClr val="FFFFFF"/>
                  </a:solidFill>
                  <a:latin typeface="Arial" charset="0"/>
                </a:rPr>
                <a:t>Seeing with your tongue</a:t>
              </a:r>
              <a:endParaRPr lang="en-US" dirty="0">
                <a:solidFill>
                  <a:srgbClr val="FFFFFF"/>
                </a:solidFill>
                <a:latin typeface="Arial" charset="0"/>
              </a:endParaRPr>
            </a:p>
          </p:txBody>
        </p:sp>
        <p:pic>
          <p:nvPicPr>
            <p:cNvPr id="3068932" name="Picture 4"/>
            <p:cNvPicPr>
              <a:picLocks noChangeAspect="1" noChangeArrowheads="1"/>
            </p:cNvPicPr>
            <p:nvPr/>
          </p:nvPicPr>
          <p:blipFill>
            <a:blip r:embed="rId4" cstate="print"/>
            <a:srcRect l="8283" r="2048"/>
            <a:stretch>
              <a:fillRect/>
            </a:stretch>
          </p:blipFill>
          <p:spPr bwMode="auto">
            <a:xfrm>
              <a:off x="1763325" y="1011803"/>
              <a:ext cx="2644722" cy="186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" name="TextBox 9"/>
            <p:cNvSpPr txBox="1"/>
            <p:nvPr/>
          </p:nvSpPr>
          <p:spPr>
            <a:xfrm>
              <a:off x="5373202" y="3162284"/>
              <a:ext cx="30828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Bef>
                  <a:spcPct val="0"/>
                </a:spcBef>
              </a:pPr>
              <a:r>
                <a:rPr lang="en-US" dirty="0" smtClean="0">
                  <a:solidFill>
                    <a:srgbClr val="FFFFFF"/>
                  </a:solidFill>
                  <a:latin typeface="Arial" charset="0"/>
                </a:rPr>
                <a:t>Human echolocation (sonar)</a:t>
              </a:r>
              <a:endParaRPr lang="en-US" dirty="0">
                <a:solidFill>
                  <a:srgbClr val="FFFFFF"/>
                </a:solidFill>
                <a:latin typeface="Arial" charset="0"/>
              </a:endParaRPr>
            </a:p>
          </p:txBody>
        </p:sp>
        <p:pic>
          <p:nvPicPr>
            <p:cNvPr id="3068933" name="Picture 5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5188905" y="848027"/>
              <a:ext cx="3359887" cy="22679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1" name="Arc 10"/>
            <p:cNvSpPr/>
            <p:nvPr/>
          </p:nvSpPr>
          <p:spPr bwMode="auto">
            <a:xfrm rot="12896089">
              <a:off x="7011341" y="1585487"/>
              <a:ext cx="363137" cy="728568"/>
            </a:xfrm>
            <a:prstGeom prst="arc">
              <a:avLst/>
            </a:prstGeom>
            <a:noFill/>
            <a:ln w="28575" cap="flat" cmpd="sng" algn="ctr">
              <a:solidFill>
                <a:srgbClr val="00B0F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487" tIns="44450" rIns="90487" bIns="4445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algn="l" eaLnBrk="0" hangingPunct="0">
                <a:spcBef>
                  <a:spcPct val="0"/>
                </a:spcBef>
              </a:pPr>
              <a:endParaRPr lang="en-US" smtClean="0">
                <a:solidFill>
                  <a:srgbClr val="FFFFFF"/>
                </a:solidFill>
              </a:endParaRPr>
            </a:p>
          </p:txBody>
        </p:sp>
        <p:sp>
          <p:nvSpPr>
            <p:cNvPr id="12" name="Arc 11"/>
            <p:cNvSpPr/>
            <p:nvPr/>
          </p:nvSpPr>
          <p:spPr bwMode="auto">
            <a:xfrm rot="12896089">
              <a:off x="6706543" y="1663460"/>
              <a:ext cx="363137" cy="728568"/>
            </a:xfrm>
            <a:prstGeom prst="arc">
              <a:avLst/>
            </a:prstGeom>
            <a:noFill/>
            <a:ln w="28575" cap="flat" cmpd="sng" algn="ctr">
              <a:solidFill>
                <a:srgbClr val="00B0F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487" tIns="44450" rIns="90487" bIns="4445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algn="l" eaLnBrk="0" hangingPunct="0">
                <a:spcBef>
                  <a:spcPct val="0"/>
                </a:spcBef>
              </a:pPr>
              <a:endParaRPr lang="en-US" smtClean="0">
                <a:solidFill>
                  <a:srgbClr val="FFFFFF"/>
                </a:solidFill>
              </a:endParaRPr>
            </a:p>
          </p:txBody>
        </p:sp>
        <p:sp>
          <p:nvSpPr>
            <p:cNvPr id="13" name="Arc 12"/>
            <p:cNvSpPr/>
            <p:nvPr/>
          </p:nvSpPr>
          <p:spPr bwMode="auto">
            <a:xfrm rot="12896089">
              <a:off x="6880206" y="1635104"/>
              <a:ext cx="363137" cy="728568"/>
            </a:xfrm>
            <a:prstGeom prst="arc">
              <a:avLst/>
            </a:prstGeom>
            <a:noFill/>
            <a:ln w="28575" cap="flat" cmpd="sng" algn="ctr">
              <a:solidFill>
                <a:srgbClr val="00B0F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487" tIns="44450" rIns="90487" bIns="4445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algn="l" eaLnBrk="0" hangingPunct="0">
                <a:spcBef>
                  <a:spcPct val="0"/>
                </a:spcBef>
              </a:pPr>
              <a:endParaRPr lang="en-US" smtClean="0">
                <a:solidFill>
                  <a:srgbClr val="FFFFFF"/>
                </a:solidFill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385855" y="3851455"/>
            <a:ext cx="4109335" cy="2023536"/>
            <a:chOff x="1153955" y="1931204"/>
            <a:chExt cx="5069460" cy="2496325"/>
          </a:xfrm>
        </p:grpSpPr>
        <p:pic>
          <p:nvPicPr>
            <p:cNvPr id="26" name="Picture 2" descr="C:\Users\ang\Desktop\d704fa5c809ebf8d6f97ef57f6f04ae3f6aec692.pdf - Adobe Acrobat Pro.jpg"/>
            <p:cNvPicPr>
              <a:picLocks noChangeAspect="1" noChangeArrowheads="1"/>
            </p:cNvPicPr>
            <p:nvPr/>
          </p:nvPicPr>
          <p:blipFill>
            <a:blip r:embed="rId6" cstate="print"/>
            <a:srcRect r="46584"/>
            <a:stretch>
              <a:fillRect/>
            </a:stretch>
          </p:blipFill>
          <p:spPr bwMode="auto">
            <a:xfrm>
              <a:off x="1153955" y="1931205"/>
              <a:ext cx="2649945" cy="2491095"/>
            </a:xfrm>
            <a:prstGeom prst="rect">
              <a:avLst/>
            </a:prstGeom>
            <a:noFill/>
          </p:spPr>
        </p:pic>
        <p:pic>
          <p:nvPicPr>
            <p:cNvPr id="27" name="Picture 3" descr="C:\Users\ang\Desktop\photo2.jpg"/>
            <p:cNvPicPr>
              <a:picLocks noChangeAspect="1" noChangeArrowheads="1"/>
            </p:cNvPicPr>
            <p:nvPr/>
          </p:nvPicPr>
          <p:blipFill>
            <a:blip r:embed="rId7" cstate="print"/>
            <a:srcRect l="17308" r="14615"/>
            <a:stretch>
              <a:fillRect/>
            </a:stretch>
          </p:blipFill>
          <p:spPr bwMode="auto">
            <a:xfrm>
              <a:off x="3957520" y="1931204"/>
              <a:ext cx="2265895" cy="2496325"/>
            </a:xfrm>
            <a:prstGeom prst="rect">
              <a:avLst/>
            </a:prstGeom>
            <a:noFill/>
          </p:spPr>
        </p:pic>
      </p:grpSp>
      <p:pic>
        <p:nvPicPr>
          <p:cNvPr id="28" name="Picture 5" descr="C:\Users\ang\Desktop\frog.jp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034665" y="3736240"/>
            <a:ext cx="3917310" cy="2167953"/>
          </a:xfrm>
          <a:prstGeom prst="rect">
            <a:avLst/>
          </a:prstGeom>
          <a:noFill/>
        </p:spPr>
      </p:pic>
      <p:sp>
        <p:nvSpPr>
          <p:cNvPr id="29" name="TextBox 28"/>
          <p:cNvSpPr txBox="1"/>
          <p:nvPr/>
        </p:nvSpPr>
        <p:spPr>
          <a:xfrm>
            <a:off x="1115550" y="6040540"/>
            <a:ext cx="2993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Bef>
                <a:spcPct val="0"/>
              </a:spcBef>
            </a:pPr>
            <a:r>
              <a:rPr lang="en-US" dirty="0" err="1" smtClean="0">
                <a:solidFill>
                  <a:srgbClr val="FFFFFF"/>
                </a:solidFill>
                <a:latin typeface="Arial" charset="0"/>
              </a:rPr>
              <a:t>Haptic</a:t>
            </a:r>
            <a:r>
              <a:rPr lang="en-US" dirty="0" smtClean="0">
                <a:solidFill>
                  <a:srgbClr val="FFFFFF"/>
                </a:solidFill>
                <a:latin typeface="Arial" charset="0"/>
              </a:rPr>
              <a:t> belt: Direction sense</a:t>
            </a:r>
            <a:endParaRPr lang="en-US" dirty="0">
              <a:solidFill>
                <a:srgbClr val="FFFFFF"/>
              </a:solidFill>
              <a:latin typeface="Arial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899207" y="5963730"/>
            <a:ext cx="2206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Bef>
                <a:spcPct val="0"/>
              </a:spcBef>
            </a:pPr>
            <a:r>
              <a:rPr lang="en-US" dirty="0" smtClean="0">
                <a:solidFill>
                  <a:srgbClr val="FFFFFF"/>
                </a:solidFill>
                <a:latin typeface="Arial" charset="0"/>
              </a:rPr>
              <a:t>Implanting a 3</a:t>
            </a:r>
            <a:r>
              <a:rPr lang="en-US" baseline="30000" dirty="0" smtClean="0">
                <a:solidFill>
                  <a:srgbClr val="FFFFFF"/>
                </a:solidFill>
                <a:latin typeface="Arial" charset="0"/>
              </a:rPr>
              <a:t>rd</a:t>
            </a:r>
            <a:r>
              <a:rPr lang="en-US" dirty="0" smtClean="0">
                <a:solidFill>
                  <a:srgbClr val="FFFFFF"/>
                </a:solidFill>
                <a:latin typeface="Arial" charset="0"/>
              </a:rPr>
              <a:t> eye</a:t>
            </a:r>
            <a:endParaRPr lang="en-US" dirty="0">
              <a:solidFill>
                <a:srgbClr val="FFFFFF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69161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 learning 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7450" y="932675"/>
            <a:ext cx="8454565" cy="4570412"/>
          </a:xfrm>
        </p:spPr>
        <p:txBody>
          <a:bodyPr/>
          <a:lstStyle/>
          <a:p>
            <a:r>
              <a:rPr lang="en-US" b="0" dirty="0" smtClean="0"/>
              <a:t>Given a 14x14 image patch x, can represent it using 196 real numbers. </a:t>
            </a:r>
          </a:p>
          <a:p>
            <a:endParaRPr lang="en-US" b="0" dirty="0" smtClean="0"/>
          </a:p>
          <a:p>
            <a:endParaRPr lang="en-US" b="0" dirty="0" smtClean="0"/>
          </a:p>
          <a:p>
            <a:r>
              <a:rPr lang="en-US" b="0" dirty="0" smtClean="0"/>
              <a:t>Problem: Can we find a learn a better  feature vector to represent this? </a:t>
            </a:r>
            <a:endParaRPr lang="en-US" b="0" dirty="0"/>
          </a:p>
        </p:txBody>
      </p:sp>
      <p:pic>
        <p:nvPicPr>
          <p:cNvPr id="4" name="Picture 490"/>
          <p:cNvPicPr>
            <a:picLocks noChangeArrowheads="1"/>
          </p:cNvPicPr>
          <p:nvPr/>
        </p:nvPicPr>
        <p:blipFill>
          <a:blip r:embed="rId3" cstate="print"/>
          <a:srcRect r="1832" b="1832"/>
          <a:stretch>
            <a:fillRect/>
          </a:stretch>
        </p:blipFill>
        <p:spPr bwMode="auto">
          <a:xfrm>
            <a:off x="2805370" y="2315255"/>
            <a:ext cx="1228960" cy="1228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5" name="Group 4"/>
          <p:cNvGrpSpPr/>
          <p:nvPr/>
        </p:nvGrpSpPr>
        <p:grpSpPr>
          <a:xfrm>
            <a:off x="5992985" y="1700775"/>
            <a:ext cx="614480" cy="2649945"/>
            <a:chOff x="5148075" y="3160165"/>
            <a:chExt cx="614480" cy="2649945"/>
          </a:xfrm>
        </p:grpSpPr>
        <p:sp>
          <p:nvSpPr>
            <p:cNvPr id="6" name="Double Bracket 5"/>
            <p:cNvSpPr/>
            <p:nvPr/>
          </p:nvSpPr>
          <p:spPr bwMode="auto">
            <a:xfrm>
              <a:off x="5186480" y="3160165"/>
              <a:ext cx="576075" cy="2649945"/>
            </a:xfrm>
            <a:prstGeom prst="bracketPair">
              <a:avLst/>
            </a:prstGeom>
            <a:noFill/>
            <a:ln w="381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148075" y="3236975"/>
              <a:ext cx="612668" cy="25545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0"/>
                </a:spcBef>
              </a:pPr>
              <a:r>
                <a:rPr lang="en-US" sz="2000" dirty="0" smtClean="0">
                  <a:solidFill>
                    <a:schemeClr val="bg1"/>
                  </a:solidFill>
                </a:rPr>
                <a:t>255</a:t>
              </a:r>
            </a:p>
            <a:p>
              <a:pPr>
                <a:spcBef>
                  <a:spcPts val="0"/>
                </a:spcBef>
              </a:pPr>
              <a:r>
                <a:rPr lang="en-US" sz="2000" dirty="0" smtClean="0">
                  <a:solidFill>
                    <a:schemeClr val="bg1"/>
                  </a:solidFill>
                </a:rPr>
                <a:t>98</a:t>
              </a:r>
            </a:p>
            <a:p>
              <a:pPr>
                <a:spcBef>
                  <a:spcPts val="0"/>
                </a:spcBef>
              </a:pPr>
              <a:r>
                <a:rPr lang="en-US" sz="2000" dirty="0" smtClean="0">
                  <a:solidFill>
                    <a:schemeClr val="bg1"/>
                  </a:solidFill>
                </a:rPr>
                <a:t>93</a:t>
              </a:r>
            </a:p>
            <a:p>
              <a:pPr>
                <a:spcBef>
                  <a:spcPts val="0"/>
                </a:spcBef>
              </a:pPr>
              <a:r>
                <a:rPr lang="en-US" sz="2000" dirty="0" smtClean="0">
                  <a:solidFill>
                    <a:schemeClr val="bg1"/>
                  </a:solidFill>
                </a:rPr>
                <a:t>87</a:t>
              </a:r>
            </a:p>
            <a:p>
              <a:pPr>
                <a:spcBef>
                  <a:spcPts val="0"/>
                </a:spcBef>
              </a:pPr>
              <a:r>
                <a:rPr lang="en-US" sz="2000" dirty="0" smtClean="0">
                  <a:solidFill>
                    <a:schemeClr val="bg1"/>
                  </a:solidFill>
                </a:rPr>
                <a:t>89</a:t>
              </a:r>
            </a:p>
            <a:p>
              <a:pPr>
                <a:spcBef>
                  <a:spcPts val="0"/>
                </a:spcBef>
              </a:pPr>
              <a:r>
                <a:rPr lang="en-US" sz="2000" dirty="0" smtClean="0">
                  <a:solidFill>
                    <a:schemeClr val="bg1"/>
                  </a:solidFill>
                </a:rPr>
                <a:t>91</a:t>
              </a:r>
            </a:p>
            <a:p>
              <a:pPr>
                <a:spcBef>
                  <a:spcPts val="0"/>
                </a:spcBef>
              </a:pPr>
              <a:r>
                <a:rPr lang="en-US" sz="2000" dirty="0" smtClean="0">
                  <a:solidFill>
                    <a:schemeClr val="bg1"/>
                  </a:solidFill>
                </a:rPr>
                <a:t>48</a:t>
              </a:r>
            </a:p>
            <a:p>
              <a:pPr>
                <a:spcBef>
                  <a:spcPts val="0"/>
                </a:spcBef>
              </a:pPr>
              <a:r>
                <a:rPr lang="en-US" sz="2000" dirty="0" smtClean="0">
                  <a:solidFill>
                    <a:schemeClr val="bg1"/>
                  </a:solidFill>
                </a:rPr>
                <a:t>…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solidFill>
                  <a:schemeClr val="bg1"/>
                </a:solidFill>
              </a:rPr>
              <a:t>First stage of visual processing: V1</a:t>
            </a:r>
          </a:p>
        </p:txBody>
      </p:sp>
      <p:sp>
        <p:nvSpPr>
          <p:cNvPr id="63500" name="Text Box 18"/>
          <p:cNvSpPr txBox="1">
            <a:spLocks noChangeArrowheads="1"/>
          </p:cNvSpPr>
          <p:nvPr/>
        </p:nvSpPr>
        <p:spPr bwMode="auto">
          <a:xfrm>
            <a:off x="731500" y="932675"/>
            <a:ext cx="7104925" cy="726866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</p:spPr>
        <p:txBody>
          <a:bodyPr wrap="square" lIns="90487" tIns="44450" rIns="90487" bIns="44450">
            <a:spAutoFit/>
          </a:bodyPr>
          <a:lstStyle/>
          <a:p>
            <a:pPr marL="176213" indent="-176213" algn="l">
              <a:spcBef>
                <a:spcPct val="30000"/>
              </a:spcBef>
            </a:pPr>
            <a:r>
              <a:rPr lang="en-US" dirty="0">
                <a:solidFill>
                  <a:srgbClr val="FFFFFF"/>
                </a:solidFill>
                <a:latin typeface="Arial" charset="0"/>
              </a:rPr>
              <a:t>V1 is the first stage of visual processing in the </a:t>
            </a:r>
            <a:r>
              <a:rPr lang="en-US" dirty="0" smtClean="0">
                <a:solidFill>
                  <a:srgbClr val="FFFFFF"/>
                </a:solidFill>
                <a:latin typeface="Arial" charset="0"/>
              </a:rPr>
              <a:t>brain.</a:t>
            </a:r>
          </a:p>
          <a:p>
            <a:pPr marL="176213" indent="-176213" algn="l">
              <a:spcBef>
                <a:spcPct val="30000"/>
              </a:spcBef>
            </a:pPr>
            <a:r>
              <a:rPr lang="en-US" dirty="0" smtClean="0">
                <a:solidFill>
                  <a:srgbClr val="FFFFFF"/>
                </a:solidFill>
                <a:latin typeface="Arial" charset="0"/>
              </a:rPr>
              <a:t>Neurons in V1 typically modeled as edge detectors: </a:t>
            </a:r>
            <a:endParaRPr lang="en-US" dirty="0">
              <a:solidFill>
                <a:srgbClr val="FFFFFF"/>
              </a:solidFill>
              <a:latin typeface="Arial" charset="0"/>
            </a:endParaRPr>
          </a:p>
        </p:txBody>
      </p:sp>
      <p:pic>
        <p:nvPicPr>
          <p:cNvPr id="63493" name="Picture 5" descr="gabor-slide"/>
          <p:cNvPicPr>
            <a:picLocks noChangeAspect="1" noChangeArrowheads="1"/>
          </p:cNvPicPr>
          <p:nvPr/>
        </p:nvPicPr>
        <p:blipFill>
          <a:blip r:embed="rId3" cstate="print"/>
          <a:srcRect l="76357" t="59109" r="6061" b="25496"/>
          <a:stretch>
            <a:fillRect/>
          </a:stretch>
        </p:blipFill>
        <p:spPr bwMode="auto">
          <a:xfrm>
            <a:off x="4956050" y="2200040"/>
            <a:ext cx="2754917" cy="2852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3502" name="Picture 20" descr="gabor-slide"/>
          <p:cNvPicPr>
            <a:picLocks noChangeAspect="1" noChangeArrowheads="1"/>
          </p:cNvPicPr>
          <p:nvPr/>
        </p:nvPicPr>
        <p:blipFill>
          <a:blip r:embed="rId3" cstate="print"/>
          <a:srcRect l="65688" t="72035" r="22855" b="17506"/>
          <a:stretch>
            <a:fillRect/>
          </a:stretch>
        </p:blipFill>
        <p:spPr bwMode="auto">
          <a:xfrm>
            <a:off x="1538005" y="2200040"/>
            <a:ext cx="2623314" cy="28331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xtBox 16"/>
          <p:cNvSpPr txBox="1"/>
          <p:nvPr/>
        </p:nvSpPr>
        <p:spPr>
          <a:xfrm>
            <a:off x="1438277" y="5157225"/>
            <a:ext cx="28648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dirty="0" smtClean="0">
                <a:solidFill>
                  <a:schemeClr val="bg1"/>
                </a:solidFill>
              </a:rPr>
              <a:t>Neuron #1 of visual cortex</a:t>
            </a:r>
          </a:p>
          <a:p>
            <a:pPr>
              <a:spcBef>
                <a:spcPts val="0"/>
              </a:spcBef>
            </a:pPr>
            <a:r>
              <a:rPr lang="en-US" dirty="0" smtClean="0">
                <a:solidFill>
                  <a:schemeClr val="bg1"/>
                </a:solidFill>
              </a:rPr>
              <a:t>(model)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894727" y="5157225"/>
            <a:ext cx="28648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dirty="0" smtClean="0">
                <a:solidFill>
                  <a:schemeClr val="bg1"/>
                </a:solidFill>
              </a:rPr>
              <a:t>Neuron #2 of visual cortex</a:t>
            </a:r>
          </a:p>
          <a:p>
            <a:pPr>
              <a:spcBef>
                <a:spcPts val="0"/>
              </a:spcBef>
            </a:pPr>
            <a:r>
              <a:rPr lang="en-US" dirty="0" smtClean="0">
                <a:solidFill>
                  <a:schemeClr val="bg1"/>
                </a:solidFill>
              </a:rPr>
              <a:t>(model)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solidFill>
                  <a:schemeClr val="bg1"/>
                </a:solidFill>
              </a:rPr>
              <a:t>Learning sensor representations</a:t>
            </a:r>
          </a:p>
        </p:txBody>
      </p:sp>
      <p:sp>
        <p:nvSpPr>
          <p:cNvPr id="65540" name="Rectangle 3"/>
          <p:cNvSpPr>
            <a:spLocks noGrp="1" noChangeArrowheads="1"/>
          </p:cNvSpPr>
          <p:nvPr>
            <p:ph idx="1"/>
          </p:nvPr>
        </p:nvSpPr>
        <p:spPr>
          <a:xfrm>
            <a:off x="342900" y="952500"/>
            <a:ext cx="8458200" cy="5148049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sz="2800" b="0" dirty="0" smtClean="0">
                <a:solidFill>
                  <a:schemeClr val="bg1"/>
                </a:solidFill>
              </a:rPr>
              <a:t>Sparse coding (Olshausen &amp; Field,1996)</a:t>
            </a:r>
          </a:p>
          <a:p>
            <a:pPr eaLnBrk="1" hangingPunct="1">
              <a:buFontTx/>
              <a:buNone/>
            </a:pPr>
            <a:r>
              <a:rPr lang="en-US" sz="2800" b="0" dirty="0" smtClean="0">
                <a:solidFill>
                  <a:schemeClr val="bg1"/>
                </a:solidFill>
              </a:rPr>
              <a:t>Input: Images </a:t>
            </a:r>
            <a:r>
              <a:rPr lang="en-US" sz="2800" b="0" dirty="0" smtClean="0">
                <a:solidFill>
                  <a:schemeClr val="bg1"/>
                </a:solidFill>
                <a:latin typeface="Times"/>
              </a:rPr>
              <a:t>x</a:t>
            </a:r>
            <a:r>
              <a:rPr lang="en-US" sz="2800" b="0" baseline="30000" dirty="0" smtClean="0">
                <a:solidFill>
                  <a:schemeClr val="bg1"/>
                </a:solidFill>
                <a:latin typeface="Helvetica"/>
              </a:rPr>
              <a:t>(1)</a:t>
            </a:r>
            <a:r>
              <a:rPr lang="en-US" sz="2800" b="0" dirty="0" smtClean="0">
                <a:solidFill>
                  <a:schemeClr val="bg1"/>
                </a:solidFill>
              </a:rPr>
              <a:t>, </a:t>
            </a:r>
            <a:r>
              <a:rPr lang="en-US" sz="2800" b="0" dirty="0" smtClean="0">
                <a:solidFill>
                  <a:schemeClr val="bg1"/>
                </a:solidFill>
                <a:latin typeface="Times"/>
              </a:rPr>
              <a:t>x</a:t>
            </a:r>
            <a:r>
              <a:rPr lang="en-US" sz="2800" b="0" baseline="30000" dirty="0" smtClean="0">
                <a:solidFill>
                  <a:schemeClr val="bg1"/>
                </a:solidFill>
                <a:latin typeface="Helvetica"/>
              </a:rPr>
              <a:t>(2)</a:t>
            </a:r>
            <a:r>
              <a:rPr lang="en-US" sz="2800" b="0" dirty="0" smtClean="0">
                <a:solidFill>
                  <a:schemeClr val="bg1"/>
                </a:solidFill>
              </a:rPr>
              <a:t>, …, </a:t>
            </a:r>
            <a:r>
              <a:rPr lang="en-US" sz="2800" b="0" dirty="0" smtClean="0">
                <a:solidFill>
                  <a:schemeClr val="bg1"/>
                </a:solidFill>
                <a:latin typeface="Times"/>
              </a:rPr>
              <a:t>x</a:t>
            </a:r>
            <a:r>
              <a:rPr lang="en-US" sz="2800" b="0" baseline="30000" dirty="0" smtClean="0">
                <a:solidFill>
                  <a:schemeClr val="bg1"/>
                </a:solidFill>
                <a:latin typeface="Helvetica"/>
              </a:rPr>
              <a:t>(m)</a:t>
            </a:r>
            <a:r>
              <a:rPr lang="en-US" sz="2800" b="0" dirty="0" smtClean="0">
                <a:solidFill>
                  <a:schemeClr val="bg1"/>
                </a:solidFill>
              </a:rPr>
              <a:t> </a:t>
            </a:r>
            <a:r>
              <a:rPr lang="en-US" sz="2800" b="0" dirty="0" smtClean="0">
                <a:latin typeface="cmsy10"/>
              </a:rPr>
              <a:t>(each in </a:t>
            </a:r>
            <a:r>
              <a:rPr lang="en-US" sz="2800" b="0" dirty="0" err="1" smtClean="0">
                <a:latin typeface="cmsy10"/>
              </a:rPr>
              <a:t>R</a:t>
            </a:r>
            <a:r>
              <a:rPr lang="en-US" sz="2800" b="0" baseline="30000" dirty="0" err="1" smtClean="0">
                <a:solidFill>
                  <a:schemeClr val="bg1"/>
                </a:solidFill>
                <a:latin typeface="Helvetica"/>
              </a:rPr>
              <a:t>n</a:t>
            </a:r>
            <a:r>
              <a:rPr lang="en-US" sz="2800" b="0" baseline="30000" dirty="0" smtClean="0">
                <a:solidFill>
                  <a:schemeClr val="bg1"/>
                </a:solidFill>
                <a:latin typeface="Helvetica"/>
              </a:rPr>
              <a:t> x n</a:t>
            </a:r>
            <a:r>
              <a:rPr lang="en-US" sz="2800" b="0" dirty="0" smtClean="0">
                <a:latin typeface="Helvetica"/>
              </a:rPr>
              <a:t>)</a:t>
            </a:r>
            <a:endParaRPr lang="en-US" sz="2800" b="0" baseline="30000" dirty="0" smtClean="0">
              <a:solidFill>
                <a:schemeClr val="bg1"/>
              </a:solidFill>
              <a:latin typeface="Helvetica"/>
            </a:endParaRPr>
          </a:p>
          <a:p>
            <a:pPr eaLnBrk="1" hangingPunct="1">
              <a:buFontTx/>
              <a:buNone/>
            </a:pPr>
            <a:r>
              <a:rPr lang="en-US" sz="2800" b="0" dirty="0" smtClean="0">
                <a:solidFill>
                  <a:schemeClr val="bg1"/>
                </a:solidFill>
              </a:rPr>
              <a:t>Learn: Dictionary of bases </a:t>
            </a:r>
            <a:r>
              <a:rPr lang="en-US" sz="2800" b="0" dirty="0" smtClean="0">
                <a:latin typeface="Symbol" pitchFamily="18" charset="2"/>
              </a:rPr>
              <a:t>f</a:t>
            </a:r>
            <a:r>
              <a:rPr lang="en-US" sz="2800" b="0" baseline="-25000" dirty="0" smtClean="0">
                <a:solidFill>
                  <a:schemeClr val="bg1"/>
                </a:solidFill>
                <a:latin typeface="Symbol" pitchFamily="18" charset="2"/>
              </a:rPr>
              <a:t>1</a:t>
            </a:r>
            <a:r>
              <a:rPr lang="en-US" sz="2800" b="0" dirty="0" smtClean="0">
                <a:solidFill>
                  <a:schemeClr val="bg1"/>
                </a:solidFill>
                <a:latin typeface="Symbol" pitchFamily="18" charset="2"/>
              </a:rPr>
              <a:t>, f</a:t>
            </a:r>
            <a:r>
              <a:rPr lang="en-US" sz="2800" b="0" baseline="-25000" dirty="0" smtClean="0">
                <a:solidFill>
                  <a:schemeClr val="bg1"/>
                </a:solidFill>
                <a:latin typeface="Symbol" pitchFamily="18" charset="2"/>
              </a:rPr>
              <a:t>2</a:t>
            </a:r>
            <a:r>
              <a:rPr lang="en-US" sz="2800" b="0" dirty="0" smtClean="0">
                <a:solidFill>
                  <a:schemeClr val="bg1"/>
                </a:solidFill>
              </a:rPr>
              <a:t>, …, </a:t>
            </a:r>
            <a:r>
              <a:rPr lang="en-US" sz="2800" b="0" dirty="0" err="1" smtClean="0">
                <a:solidFill>
                  <a:schemeClr val="bg1"/>
                </a:solidFill>
                <a:latin typeface="Symbol" pitchFamily="18" charset="2"/>
              </a:rPr>
              <a:t>f</a:t>
            </a:r>
            <a:r>
              <a:rPr lang="en-US" sz="2800" b="0" baseline="-25000" dirty="0" err="1" smtClean="0">
                <a:solidFill>
                  <a:schemeClr val="bg1"/>
                </a:solidFill>
                <a:latin typeface="Helvetica"/>
              </a:rPr>
              <a:t>k</a:t>
            </a:r>
            <a:r>
              <a:rPr lang="en-US" sz="2800" b="0" baseline="-25000" dirty="0" smtClean="0">
                <a:solidFill>
                  <a:schemeClr val="bg1"/>
                </a:solidFill>
                <a:latin typeface="Helvetica"/>
              </a:rPr>
              <a:t> </a:t>
            </a:r>
            <a:r>
              <a:rPr lang="en-US" sz="2800" b="0" dirty="0" smtClean="0">
                <a:latin typeface="cmsy10"/>
              </a:rPr>
              <a:t>(also </a:t>
            </a:r>
            <a:r>
              <a:rPr lang="en-US" sz="2800" b="0" dirty="0" err="1" smtClean="0">
                <a:latin typeface="cmsy10"/>
              </a:rPr>
              <a:t>R</a:t>
            </a:r>
            <a:r>
              <a:rPr lang="en-US" sz="2800" b="0" baseline="30000" dirty="0" err="1" smtClean="0"/>
              <a:t>n</a:t>
            </a:r>
            <a:r>
              <a:rPr lang="en-US" sz="2800" b="0" baseline="30000" dirty="0" smtClean="0"/>
              <a:t> x n</a:t>
            </a:r>
            <a:r>
              <a:rPr lang="en-US" sz="2800" b="0" dirty="0" smtClean="0"/>
              <a:t>), so that each input x can be approximately decomposed as:  </a:t>
            </a:r>
          </a:p>
          <a:p>
            <a:pPr eaLnBrk="1" hangingPunct="1">
              <a:buFontTx/>
              <a:buNone/>
            </a:pPr>
            <a:r>
              <a:rPr lang="en-US" b="0" dirty="0" smtClean="0"/>
              <a:t>			</a:t>
            </a:r>
            <a:r>
              <a:rPr lang="en-US" b="0" dirty="0" smtClean="0">
                <a:latin typeface="Times"/>
              </a:rPr>
              <a:t>x</a:t>
            </a:r>
            <a:r>
              <a:rPr lang="en-US" b="0" dirty="0" smtClean="0"/>
              <a:t> </a:t>
            </a:r>
            <a:r>
              <a:rPr lang="en-US" b="0" dirty="0" smtClean="0">
                <a:latin typeface="cmsy10"/>
              </a:rPr>
              <a:t>  </a:t>
            </a:r>
            <a:r>
              <a:rPr lang="en-US" b="0" dirty="0" smtClean="0"/>
              <a:t> </a:t>
            </a:r>
            <a:r>
              <a:rPr lang="en-US" b="0" dirty="0" smtClean="0">
                <a:latin typeface="Symbol"/>
                <a:sym typeface="Symbol"/>
              </a:rPr>
              <a:t></a:t>
            </a:r>
            <a:r>
              <a:rPr lang="en-US" b="0" dirty="0" smtClean="0"/>
              <a:t> </a:t>
            </a:r>
            <a:r>
              <a:rPr lang="en-US" b="0" dirty="0" err="1" smtClean="0">
                <a:latin typeface="Times"/>
              </a:rPr>
              <a:t>a</a:t>
            </a:r>
            <a:r>
              <a:rPr lang="en-US" b="0" baseline="-25000" dirty="0" err="1" smtClean="0">
                <a:latin typeface="Times"/>
              </a:rPr>
              <a:t>j</a:t>
            </a:r>
            <a:r>
              <a:rPr lang="en-US" b="0" baseline="30000" dirty="0" smtClean="0">
                <a:latin typeface="Helvetica"/>
              </a:rPr>
              <a:t> </a:t>
            </a:r>
            <a:r>
              <a:rPr lang="en-US" b="0" dirty="0" err="1" smtClean="0">
                <a:latin typeface="Symbol" pitchFamily="18" charset="2"/>
              </a:rPr>
              <a:t>f</a:t>
            </a:r>
            <a:r>
              <a:rPr lang="en-US" b="0" baseline="-25000" dirty="0" err="1" smtClean="0"/>
              <a:t>j</a:t>
            </a:r>
            <a:endParaRPr lang="en-US" sz="1800" b="0" dirty="0" smtClean="0">
              <a:solidFill>
                <a:schemeClr val="bg1"/>
              </a:solidFill>
            </a:endParaRPr>
          </a:p>
          <a:p>
            <a:pPr eaLnBrk="1" hangingPunct="1">
              <a:buFontTx/>
              <a:buNone/>
            </a:pPr>
            <a:r>
              <a:rPr lang="en-US" sz="2800" b="0" dirty="0" smtClean="0"/>
              <a:t>			</a:t>
            </a:r>
            <a:r>
              <a:rPr lang="en-US" sz="2800" b="0" dirty="0" err="1" smtClean="0"/>
              <a:t>s.t</a:t>
            </a:r>
            <a:r>
              <a:rPr lang="en-US" sz="2800" b="0" dirty="0" smtClean="0"/>
              <a:t>. </a:t>
            </a:r>
            <a:r>
              <a:rPr lang="en-US" sz="2800" b="0" dirty="0" err="1" smtClean="0">
                <a:latin typeface="Times"/>
              </a:rPr>
              <a:t>a</a:t>
            </a:r>
            <a:r>
              <a:rPr lang="en-US" sz="2800" b="0" baseline="-25000" dirty="0" err="1" smtClean="0">
                <a:latin typeface="Helvetica"/>
              </a:rPr>
              <a:t>j</a:t>
            </a:r>
            <a:r>
              <a:rPr lang="en-US" sz="2800" b="0" dirty="0" err="1" smtClean="0">
                <a:latin typeface="Times"/>
              </a:rPr>
              <a:t>’s</a:t>
            </a:r>
            <a:r>
              <a:rPr lang="en-US" sz="2800" b="0" dirty="0" smtClean="0"/>
              <a:t> are mostly zero (“sparse”) </a:t>
            </a:r>
            <a:endParaRPr lang="en-US" sz="2800" b="0" dirty="0" smtClean="0">
              <a:solidFill>
                <a:schemeClr val="bg1"/>
              </a:solidFill>
            </a:endParaRPr>
          </a:p>
          <a:p>
            <a:pPr eaLnBrk="1" hangingPunct="1">
              <a:buFontTx/>
              <a:buNone/>
            </a:pPr>
            <a:endParaRPr lang="en-US" sz="2800" b="0" dirty="0" smtClean="0">
              <a:solidFill>
                <a:schemeClr val="bg1"/>
              </a:solidFill>
            </a:endParaRPr>
          </a:p>
          <a:p>
            <a:pPr eaLnBrk="1" hangingPunct="1">
              <a:buFontTx/>
              <a:buNone/>
            </a:pPr>
            <a:endParaRPr lang="en-US" sz="2800" b="0" dirty="0" smtClean="0">
              <a:solidFill>
                <a:schemeClr val="bg1"/>
              </a:solidFill>
            </a:endParaRPr>
          </a:p>
          <a:p>
            <a:pPr eaLnBrk="1" hangingPunct="1">
              <a:buFontTx/>
              <a:buNone/>
            </a:pPr>
            <a:endParaRPr lang="en-US" sz="1100" b="0" dirty="0" smtClean="0">
              <a:solidFill>
                <a:schemeClr val="bg1"/>
              </a:solidFill>
            </a:endParaRPr>
          </a:p>
          <a:p>
            <a:pPr eaLnBrk="1" hangingPunct="1">
              <a:buFontTx/>
              <a:buNone/>
            </a:pPr>
            <a:r>
              <a:rPr lang="en-US" sz="2800" b="0" dirty="0" smtClean="0">
                <a:solidFill>
                  <a:schemeClr val="bg1"/>
                </a:solidFill>
              </a:rPr>
              <a:t>Use to represent 14x14 image patch succinctly, as [a</a:t>
            </a:r>
            <a:r>
              <a:rPr lang="en-US" sz="2800" b="0" baseline="-25000" dirty="0" smtClean="0">
                <a:solidFill>
                  <a:schemeClr val="bg1"/>
                </a:solidFill>
              </a:rPr>
              <a:t>7</a:t>
            </a:r>
            <a:r>
              <a:rPr lang="en-US" sz="2800" b="0" dirty="0" smtClean="0">
                <a:solidFill>
                  <a:schemeClr val="bg1"/>
                </a:solidFill>
              </a:rPr>
              <a:t>=0.8, a</a:t>
            </a:r>
            <a:r>
              <a:rPr lang="en-US" sz="2800" b="0" baseline="-25000" dirty="0" smtClean="0">
                <a:solidFill>
                  <a:schemeClr val="bg1"/>
                </a:solidFill>
              </a:rPr>
              <a:t>36</a:t>
            </a:r>
            <a:r>
              <a:rPr lang="en-US" sz="2800" b="0" dirty="0" smtClean="0">
                <a:solidFill>
                  <a:schemeClr val="bg1"/>
                </a:solidFill>
              </a:rPr>
              <a:t>=0.3, a</a:t>
            </a:r>
            <a:r>
              <a:rPr lang="en-US" sz="2800" b="0" baseline="-25000" dirty="0" smtClean="0">
                <a:solidFill>
                  <a:schemeClr val="bg1"/>
                </a:solidFill>
              </a:rPr>
              <a:t>41</a:t>
            </a:r>
            <a:r>
              <a:rPr lang="en-US" sz="2800" b="0" dirty="0" smtClean="0">
                <a:solidFill>
                  <a:schemeClr val="bg1"/>
                </a:solidFill>
              </a:rPr>
              <a:t> = 0.5].  I.e., this indicates which “basic edges” make up the image.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144000" y="6488668"/>
            <a:ext cx="2069797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pPr algn="l" eaLnBrk="0" hangingPunct="0">
              <a:spcBef>
                <a:spcPts val="0"/>
              </a:spcBef>
            </a:pPr>
            <a:r>
              <a:rPr lang="en-US" dirty="0" smtClean="0">
                <a:solidFill>
                  <a:srgbClr val="FFFFFF"/>
                </a:solidFill>
                <a:latin typeface="Times"/>
              </a:rPr>
              <a:t>[NIPS 2006, 2007]</a:t>
            </a:r>
          </a:p>
        </p:txBody>
      </p:sp>
      <p:sp>
        <p:nvSpPr>
          <p:cNvPr id="21" name="Rectangle 20"/>
          <p:cNvSpPr/>
          <p:nvPr/>
        </p:nvSpPr>
        <p:spPr>
          <a:xfrm>
            <a:off x="2857029" y="4849180"/>
            <a:ext cx="77225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eaLnBrk="0" hangingPunct="0">
              <a:spcBef>
                <a:spcPct val="0"/>
              </a:spcBef>
            </a:pPr>
            <a:r>
              <a:rPr lang="en-US" sz="2400" baseline="30000" dirty="0" smtClean="0">
                <a:solidFill>
                  <a:srgbClr val="FFFFFF"/>
                </a:solidFill>
                <a:latin typeface="Helvetica"/>
                <a:sym typeface="Symbol"/>
              </a:rPr>
              <a:t>j=1</a:t>
            </a: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2954840" y="4250954"/>
            <a:ext cx="77225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eaLnBrk="0" hangingPunct="0">
              <a:spcBef>
                <a:spcPct val="0"/>
              </a:spcBef>
            </a:pPr>
            <a:r>
              <a:rPr lang="en-US" sz="2400" baseline="30000" dirty="0" smtClean="0">
                <a:solidFill>
                  <a:srgbClr val="FFFFFF"/>
                </a:solidFill>
                <a:latin typeface="Helvetica"/>
                <a:sym typeface="Symbol"/>
              </a:rPr>
              <a:t>k</a:t>
            </a:r>
            <a:endParaRPr lang="en-US" sz="2400" dirty="0">
              <a:solidFill>
                <a:srgbClr val="FFFFFF"/>
              </a:solidFill>
            </a:endParaRPr>
          </a:p>
        </p:txBody>
      </p:sp>
      <p:pic>
        <p:nvPicPr>
          <p:cNvPr id="7" name="Picture 6" descr="addin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/>
          <a:stretch>
            <a:fillRect/>
          </a:stretch>
        </p:blipFill>
        <p:spPr>
          <a:xfrm>
            <a:off x="2576148" y="4696366"/>
            <a:ext cx="235728" cy="15362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/>
          <p:cNvSpPr/>
          <p:nvPr/>
        </p:nvSpPr>
        <p:spPr bwMode="auto">
          <a:xfrm>
            <a:off x="8028450" y="6501400"/>
            <a:ext cx="1997060" cy="1267365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487" tIns="44450" rIns="90487" bIns="4445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Helvetica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Sparse coding illustration</a:t>
            </a:r>
            <a:endParaRPr lang="en-US" dirty="0"/>
          </a:p>
        </p:txBody>
      </p:sp>
      <p:sp>
        <p:nvSpPr>
          <p:cNvPr id="4" name="TextBox 7"/>
          <p:cNvSpPr txBox="1">
            <a:spLocks noChangeArrowheads="1"/>
          </p:cNvSpPr>
          <p:nvPr/>
        </p:nvSpPr>
        <p:spPr bwMode="auto">
          <a:xfrm>
            <a:off x="838200" y="838200"/>
            <a:ext cx="2819400" cy="4616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19" tIns="45710" rIns="91419" bIns="45710">
            <a:spAutoFit/>
          </a:bodyPr>
          <a:lstStyle/>
          <a:p>
            <a:pPr algn="l" defTabSz="914186" fontAlgn="auto">
              <a:spcBef>
                <a:spcPts val="0"/>
              </a:spcBef>
              <a:spcAft>
                <a:spcPts val="0"/>
              </a:spcAft>
            </a:pPr>
            <a:r>
              <a:rPr lang="en-US" sz="2400" dirty="0" smtClean="0">
                <a:solidFill>
                  <a:schemeClr val="bg1"/>
                </a:solidFill>
                <a:latin typeface="Calibri"/>
              </a:rPr>
              <a:t>    Natural Images</a:t>
            </a:r>
            <a:endParaRPr lang="en-US" sz="2400" dirty="0">
              <a:solidFill>
                <a:schemeClr val="bg1"/>
              </a:solidFill>
              <a:latin typeface="Calibri"/>
            </a:endParaRPr>
          </a:p>
        </p:txBody>
      </p:sp>
      <p:sp>
        <p:nvSpPr>
          <p:cNvPr id="5" name="TextBox 8"/>
          <p:cNvSpPr txBox="1">
            <a:spLocks noChangeArrowheads="1"/>
          </p:cNvSpPr>
          <p:nvPr/>
        </p:nvSpPr>
        <p:spPr bwMode="auto">
          <a:xfrm>
            <a:off x="4725620" y="893485"/>
            <a:ext cx="5376701" cy="4616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19" tIns="45710" rIns="91419" bIns="45710">
            <a:spAutoFit/>
          </a:bodyPr>
          <a:lstStyle/>
          <a:p>
            <a:pPr algn="l" defTabSz="914186" fontAlgn="auto">
              <a:spcBef>
                <a:spcPts val="0"/>
              </a:spcBef>
              <a:spcAft>
                <a:spcPts val="0"/>
              </a:spcAft>
            </a:pPr>
            <a:r>
              <a:rPr lang="en-US" sz="2400" dirty="0" smtClean="0">
                <a:solidFill>
                  <a:schemeClr val="bg1"/>
                </a:solidFill>
                <a:latin typeface="Calibri"/>
              </a:rPr>
              <a:t>Learned bases (</a:t>
            </a:r>
            <a:r>
              <a:rPr lang="en-US" sz="2400" dirty="0" smtClean="0">
                <a:solidFill>
                  <a:schemeClr val="bg1"/>
                </a:solidFill>
                <a:latin typeface="Symbol" pitchFamily="18" charset="2"/>
              </a:rPr>
              <a:t>f</a:t>
            </a:r>
            <a:r>
              <a:rPr lang="en-US" sz="2400" baseline="-25000" dirty="0" smtClean="0">
                <a:solidFill>
                  <a:schemeClr val="bg1"/>
                </a:solidFill>
                <a:latin typeface="Cambria" pitchFamily="18" charset="0"/>
                <a:sym typeface="Symbol" pitchFamily="18" charset="2"/>
              </a:rPr>
              <a:t>1 , …, </a:t>
            </a:r>
            <a:r>
              <a:rPr lang="en-US" sz="2400" dirty="0" smtClean="0">
                <a:solidFill>
                  <a:schemeClr val="bg1"/>
                </a:solidFill>
                <a:latin typeface="Symbol" pitchFamily="18" charset="2"/>
              </a:rPr>
              <a:t>f</a:t>
            </a:r>
            <a:r>
              <a:rPr lang="en-US" sz="2400" baseline="-25000" dirty="0" smtClean="0">
                <a:solidFill>
                  <a:schemeClr val="bg1"/>
                </a:solidFill>
                <a:latin typeface="Cambria" pitchFamily="18" charset="0"/>
                <a:sym typeface="Symbol" pitchFamily="18" charset="2"/>
              </a:rPr>
              <a:t>64</a:t>
            </a:r>
            <a:r>
              <a:rPr lang="en-US" sz="2400" dirty="0" smtClean="0">
                <a:solidFill>
                  <a:schemeClr val="bg1"/>
                </a:solidFill>
                <a:latin typeface="Calibri"/>
              </a:rPr>
              <a:t>):  </a:t>
            </a:r>
            <a:r>
              <a:rPr lang="en-US" sz="2400" dirty="0">
                <a:solidFill>
                  <a:schemeClr val="bg1"/>
                </a:solidFill>
                <a:latin typeface="Calibri"/>
              </a:rPr>
              <a:t>“Edges”</a:t>
            </a:r>
          </a:p>
        </p:txBody>
      </p:sp>
      <p:grpSp>
        <p:nvGrpSpPr>
          <p:cNvPr id="3" name="Group 5"/>
          <p:cNvGrpSpPr>
            <a:grpSpLocks/>
          </p:cNvGrpSpPr>
          <p:nvPr/>
        </p:nvGrpSpPr>
        <p:grpSpPr bwMode="auto">
          <a:xfrm>
            <a:off x="990783" y="1371996"/>
            <a:ext cx="2514236" cy="2361899"/>
            <a:chOff x="1254" y="1900"/>
            <a:chExt cx="3576" cy="3361"/>
          </a:xfrm>
        </p:grpSpPr>
        <p:grpSp>
          <p:nvGrpSpPr>
            <p:cNvPr id="6" name="Group 6"/>
            <p:cNvGrpSpPr>
              <a:grpSpLocks/>
            </p:cNvGrpSpPr>
            <p:nvPr/>
          </p:nvGrpSpPr>
          <p:grpSpPr bwMode="auto">
            <a:xfrm>
              <a:off x="1254" y="1901"/>
              <a:ext cx="3576" cy="3362"/>
              <a:chOff x="929" y="5643"/>
              <a:chExt cx="7625" cy="5658"/>
            </a:xfrm>
          </p:grpSpPr>
          <p:pic>
            <p:nvPicPr>
              <p:cNvPr id="12" name="Picture 7" descr="img4_picture1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l="15208" t="6490" r="9792" b="11691"/>
              <a:stretch>
                <a:fillRect/>
              </a:stretch>
            </p:blipFill>
            <p:spPr bwMode="auto">
              <a:xfrm>
                <a:off x="929" y="5643"/>
                <a:ext cx="3960" cy="324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>
                <a:outerShdw dist="107763" dir="2700000" algn="ctr" rotWithShape="0">
                  <a:srgbClr val="808080">
                    <a:alpha val="50000"/>
                  </a:srgbClr>
                </a:outerShdw>
              </a:effectLst>
            </p:spPr>
          </p:pic>
          <p:pic>
            <p:nvPicPr>
              <p:cNvPr id="13" name="Picture 8" descr="img4_picture2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 l="15495" t="12363" r="16322" b="13461"/>
              <a:stretch>
                <a:fillRect/>
              </a:stretch>
            </p:blipFill>
            <p:spPr bwMode="auto">
              <a:xfrm>
                <a:off x="2782" y="6843"/>
                <a:ext cx="3957" cy="324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>
                <a:outerShdw dist="107763" dir="2700000" algn="ctr" rotWithShape="0">
                  <a:srgbClr val="808080">
                    <a:alpha val="50000"/>
                  </a:srgbClr>
                </a:outerShdw>
              </a:effectLst>
            </p:spPr>
          </p:pic>
          <p:pic>
            <p:nvPicPr>
              <p:cNvPr id="14" name="Picture 9" descr="img4_picture3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 l="14536" t="7771" r="9883" b="10622"/>
              <a:stretch>
                <a:fillRect/>
              </a:stretch>
            </p:blipFill>
            <p:spPr bwMode="auto">
              <a:xfrm>
                <a:off x="4594" y="8103"/>
                <a:ext cx="3960" cy="319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>
                <a:outerShdw dist="107763" dir="2700000" algn="ctr" rotWithShape="0">
                  <a:srgbClr val="808080">
                    <a:alpha val="50000"/>
                  </a:srgbClr>
                </a:outerShdw>
              </a:effectLst>
            </p:spPr>
          </p:pic>
        </p:grpSp>
        <p:sp>
          <p:nvSpPr>
            <p:cNvPr id="8" name="Rectangle 10"/>
            <p:cNvSpPr>
              <a:spLocks noChangeArrowheads="1"/>
            </p:cNvSpPr>
            <p:nvPr/>
          </p:nvSpPr>
          <p:spPr bwMode="auto">
            <a:xfrm>
              <a:off x="1579" y="2225"/>
              <a:ext cx="325" cy="326"/>
            </a:xfrm>
            <a:prstGeom prst="rect">
              <a:avLst/>
            </a:prstGeom>
            <a:noFill/>
            <a:ln w="25400">
              <a:solidFill>
                <a:srgbClr val="FF000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l" defTabSz="914186" fontAlgn="auto">
                <a:spcBef>
                  <a:spcPts val="0"/>
                </a:spcBef>
                <a:spcAft>
                  <a:spcPts val="0"/>
                </a:spcAft>
              </a:pPr>
              <a:endParaRPr lang="ko-KR" altLang="en-US" sz="1700">
                <a:solidFill>
                  <a:schemeClr val="bg1"/>
                </a:solidFill>
                <a:latin typeface="Calibri"/>
                <a:ea typeface="굴림" charset="-127"/>
              </a:endParaRPr>
            </a:p>
          </p:txBody>
        </p:sp>
        <p:sp>
          <p:nvSpPr>
            <p:cNvPr id="9" name="Rectangle 11"/>
            <p:cNvSpPr>
              <a:spLocks noChangeArrowheads="1"/>
            </p:cNvSpPr>
            <p:nvPr/>
          </p:nvSpPr>
          <p:spPr bwMode="auto">
            <a:xfrm>
              <a:off x="3321" y="2876"/>
              <a:ext cx="326" cy="325"/>
            </a:xfrm>
            <a:prstGeom prst="rect">
              <a:avLst/>
            </a:prstGeom>
            <a:noFill/>
            <a:ln w="25400">
              <a:solidFill>
                <a:srgbClr val="FF000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l" defTabSz="914186" fontAlgn="auto">
                <a:spcBef>
                  <a:spcPts val="0"/>
                </a:spcBef>
                <a:spcAft>
                  <a:spcPts val="0"/>
                </a:spcAft>
              </a:pPr>
              <a:endParaRPr lang="ko-KR" altLang="en-US" sz="1700">
                <a:solidFill>
                  <a:schemeClr val="bg1"/>
                </a:solidFill>
                <a:latin typeface="Calibri"/>
                <a:ea typeface="굴림" charset="-127"/>
              </a:endParaRPr>
            </a:p>
          </p:txBody>
        </p:sp>
        <p:sp>
          <p:nvSpPr>
            <p:cNvPr id="10" name="Rectangle 12"/>
            <p:cNvSpPr>
              <a:spLocks noChangeArrowheads="1"/>
            </p:cNvSpPr>
            <p:nvPr/>
          </p:nvSpPr>
          <p:spPr bwMode="auto">
            <a:xfrm>
              <a:off x="3759" y="3507"/>
              <a:ext cx="325" cy="326"/>
            </a:xfrm>
            <a:prstGeom prst="rect">
              <a:avLst/>
            </a:prstGeom>
            <a:noFill/>
            <a:ln w="25400">
              <a:solidFill>
                <a:srgbClr val="FF000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l" defTabSz="914186" fontAlgn="auto">
                <a:spcBef>
                  <a:spcPts val="0"/>
                </a:spcBef>
                <a:spcAft>
                  <a:spcPts val="0"/>
                </a:spcAft>
              </a:pPr>
              <a:endParaRPr lang="ko-KR" altLang="en-US" sz="1700">
                <a:solidFill>
                  <a:schemeClr val="bg1"/>
                </a:solidFill>
                <a:latin typeface="Calibri"/>
                <a:ea typeface="굴림" charset="-127"/>
              </a:endParaRPr>
            </a:p>
          </p:txBody>
        </p:sp>
        <p:sp>
          <p:nvSpPr>
            <p:cNvPr id="11" name="Rectangle 13"/>
            <p:cNvSpPr>
              <a:spLocks noChangeArrowheads="1"/>
            </p:cNvSpPr>
            <p:nvPr/>
          </p:nvSpPr>
          <p:spPr bwMode="auto">
            <a:xfrm>
              <a:off x="4110" y="4485"/>
              <a:ext cx="325" cy="325"/>
            </a:xfrm>
            <a:prstGeom prst="rect">
              <a:avLst/>
            </a:prstGeom>
            <a:noFill/>
            <a:ln w="25400">
              <a:solidFill>
                <a:srgbClr val="FF000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l" defTabSz="914186" fontAlgn="auto">
                <a:spcBef>
                  <a:spcPts val="0"/>
                </a:spcBef>
                <a:spcAft>
                  <a:spcPts val="0"/>
                </a:spcAft>
              </a:pPr>
              <a:endParaRPr lang="ko-KR" altLang="en-US" sz="1700">
                <a:solidFill>
                  <a:schemeClr val="bg1"/>
                </a:solidFill>
                <a:latin typeface="Calibri"/>
                <a:ea typeface="굴림" charset="-127"/>
              </a:endParaRPr>
            </a:p>
          </p:txBody>
        </p:sp>
      </p:grpSp>
      <p:sp>
        <p:nvSpPr>
          <p:cNvPr id="15" name="Right Arrow 14"/>
          <p:cNvSpPr/>
          <p:nvPr/>
        </p:nvSpPr>
        <p:spPr>
          <a:xfrm>
            <a:off x="4114800" y="2133598"/>
            <a:ext cx="609600" cy="484632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9" tIns="45710" rIns="91419" bIns="45710" rtlCol="0" anchor="ctr"/>
          <a:lstStyle/>
          <a:p>
            <a:pPr defTabSz="914186" fontAlgn="auto">
              <a:spcBef>
                <a:spcPts val="0"/>
              </a:spcBef>
              <a:spcAft>
                <a:spcPts val="0"/>
              </a:spcAft>
            </a:pPr>
            <a:endParaRPr lang="ko-KR" altLang="en-US" sz="1700">
              <a:solidFill>
                <a:schemeClr val="bg1"/>
              </a:solidFill>
            </a:endParaRPr>
          </a:p>
        </p:txBody>
      </p:sp>
      <p:grpSp>
        <p:nvGrpSpPr>
          <p:cNvPr id="7" name="Group 21"/>
          <p:cNvGrpSpPr>
            <a:grpSpLocks/>
          </p:cNvGrpSpPr>
          <p:nvPr/>
        </p:nvGrpSpPr>
        <p:grpSpPr bwMode="auto">
          <a:xfrm>
            <a:off x="2100580" y="4426801"/>
            <a:ext cx="6370320" cy="907199"/>
            <a:chOff x="1905000" y="3352800"/>
            <a:chExt cx="6794500" cy="1081088"/>
          </a:xfrm>
        </p:grpSpPr>
        <p:pic>
          <p:nvPicPr>
            <p:cNvPr id="17" name="Picture 491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3048000" y="3352800"/>
              <a:ext cx="1082675" cy="10779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8" name="Rectangle 492"/>
            <p:cNvSpPr>
              <a:spLocks noChangeArrowheads="1"/>
            </p:cNvSpPr>
            <p:nvPr/>
          </p:nvSpPr>
          <p:spPr bwMode="auto">
            <a:xfrm>
              <a:off x="1905000" y="3657601"/>
              <a:ext cx="5876725" cy="550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l" defTabSz="914186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400" dirty="0" smtClean="0">
                  <a:solidFill>
                    <a:schemeClr val="bg1"/>
                  </a:solidFill>
                  <a:latin typeface="Symbol"/>
                </a:rPr>
                <a:t>»</a:t>
              </a:r>
              <a:r>
                <a:rPr lang="en-US" sz="2400" dirty="0" smtClean="0">
                  <a:solidFill>
                    <a:schemeClr val="bg1"/>
                  </a:solidFill>
                  <a:latin typeface="Perpetua" pitchFamily="18" charset="0"/>
                </a:rPr>
                <a:t> </a:t>
              </a:r>
              <a:r>
                <a:rPr lang="en-US" sz="2400" dirty="0">
                  <a:solidFill>
                    <a:schemeClr val="bg1"/>
                  </a:solidFill>
                  <a:latin typeface="Perpetua" pitchFamily="18" charset="0"/>
                </a:rPr>
                <a:t>0.8 *                   + 0.3 *                     + 0.5 *</a:t>
              </a:r>
              <a:endParaRPr lang="en-US" sz="2400" dirty="0">
                <a:solidFill>
                  <a:schemeClr val="bg1"/>
                </a:solidFill>
                <a:latin typeface="cmsy10"/>
              </a:endParaRPr>
            </a:p>
          </p:txBody>
        </p:sp>
        <p:pic>
          <p:nvPicPr>
            <p:cNvPr id="19" name="Picture 493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5400675" y="3352800"/>
              <a:ext cx="1076325" cy="10810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20" name="Picture 494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7620000" y="3352800"/>
              <a:ext cx="1079500" cy="10795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21" name="Rectangle 495"/>
          <p:cNvSpPr>
            <a:spLocks noChangeArrowheads="1"/>
          </p:cNvSpPr>
          <p:nvPr/>
        </p:nvSpPr>
        <p:spPr bwMode="auto">
          <a:xfrm>
            <a:off x="914400" y="5334000"/>
            <a:ext cx="8001000" cy="52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19" tIns="45710" rIns="91419" bIns="45710">
            <a:spAutoFit/>
          </a:bodyPr>
          <a:lstStyle/>
          <a:p>
            <a:pPr algn="l" defTabSz="914186" fontAlgn="auto"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solidFill>
                  <a:schemeClr val="bg1"/>
                </a:solidFill>
                <a:latin typeface="Perpetua" pitchFamily="18" charset="0"/>
              </a:rPr>
              <a:t>     </a:t>
            </a:r>
            <a:r>
              <a:rPr lang="en-US" sz="2400" i="1" dirty="0">
                <a:solidFill>
                  <a:schemeClr val="bg1"/>
                </a:solidFill>
                <a:latin typeface="Cambria" pitchFamily="18" charset="0"/>
              </a:rPr>
              <a:t>x</a:t>
            </a:r>
            <a:r>
              <a:rPr lang="en-US" sz="2400" i="1" dirty="0">
                <a:solidFill>
                  <a:schemeClr val="bg1"/>
                </a:solidFill>
                <a:latin typeface="Perpetua" pitchFamily="18" charset="0"/>
              </a:rPr>
              <a:t> 	 </a:t>
            </a:r>
            <a:r>
              <a:rPr lang="en-US" sz="2400" i="1" dirty="0" smtClean="0">
                <a:solidFill>
                  <a:schemeClr val="bg1"/>
                </a:solidFill>
                <a:latin typeface="Perpetua" pitchFamily="18" charset="0"/>
              </a:rPr>
              <a:t>   </a:t>
            </a:r>
            <a:r>
              <a:rPr lang="en-US" sz="2400" dirty="0" smtClean="0">
                <a:solidFill>
                  <a:schemeClr val="bg1"/>
                </a:solidFill>
                <a:latin typeface="Symbol"/>
              </a:rPr>
              <a:t>»</a:t>
            </a:r>
            <a:r>
              <a:rPr lang="en-US" sz="2400" i="1" dirty="0" smtClean="0">
                <a:solidFill>
                  <a:schemeClr val="bg1"/>
                </a:solidFill>
                <a:latin typeface="Perpetua" pitchFamily="18" charset="0"/>
              </a:rPr>
              <a:t> </a:t>
            </a:r>
            <a:r>
              <a:rPr lang="en-US" sz="2400" dirty="0" smtClean="0">
                <a:solidFill>
                  <a:schemeClr val="bg1"/>
                </a:solidFill>
                <a:latin typeface="Perpetua" pitchFamily="18" charset="0"/>
              </a:rPr>
              <a:t>0.8 </a:t>
            </a:r>
            <a:r>
              <a:rPr lang="en-US" sz="2400" dirty="0">
                <a:solidFill>
                  <a:schemeClr val="bg1"/>
                </a:solidFill>
                <a:latin typeface="Perpetua" pitchFamily="18" charset="0"/>
              </a:rPr>
              <a:t>*    </a:t>
            </a:r>
            <a:r>
              <a:rPr lang="en-US" sz="2400" dirty="0" smtClean="0">
                <a:solidFill>
                  <a:schemeClr val="bg1"/>
                </a:solidFill>
                <a:latin typeface="Perpetua" pitchFamily="18" charset="0"/>
              </a:rPr>
              <a:t>   </a:t>
            </a:r>
            <a:r>
              <a:rPr lang="en-US" sz="2400" dirty="0" smtClean="0">
                <a:solidFill>
                  <a:schemeClr val="bg1"/>
                </a:solidFill>
                <a:latin typeface="Symbol" pitchFamily="18" charset="2"/>
              </a:rPr>
              <a:t>f</a:t>
            </a:r>
            <a:r>
              <a:rPr lang="en-US" sz="2400" baseline="-50000" dirty="0" smtClean="0">
                <a:solidFill>
                  <a:schemeClr val="bg1"/>
                </a:solidFill>
                <a:latin typeface="Cambria" pitchFamily="18" charset="0"/>
                <a:sym typeface="Symbol" pitchFamily="18" charset="2"/>
              </a:rPr>
              <a:t>36</a:t>
            </a:r>
            <a:r>
              <a:rPr lang="en-US" sz="2400" baseline="-25000" dirty="0" smtClean="0">
                <a:solidFill>
                  <a:schemeClr val="bg1"/>
                </a:solidFill>
                <a:latin typeface="Perpetua" pitchFamily="18" charset="0"/>
                <a:sym typeface="Symbol" pitchFamily="18" charset="2"/>
              </a:rPr>
              <a:t>         </a:t>
            </a:r>
            <a:r>
              <a:rPr lang="en-US" sz="2400" dirty="0" smtClean="0">
                <a:solidFill>
                  <a:schemeClr val="bg1"/>
                </a:solidFill>
                <a:latin typeface="Perpetua" pitchFamily="18" charset="0"/>
              </a:rPr>
              <a:t>+  </a:t>
            </a:r>
            <a:r>
              <a:rPr lang="en-US" sz="2400" dirty="0">
                <a:solidFill>
                  <a:schemeClr val="bg1"/>
                </a:solidFill>
                <a:latin typeface="Perpetua" pitchFamily="18" charset="0"/>
              </a:rPr>
              <a:t>0.3 *       </a:t>
            </a:r>
            <a:r>
              <a:rPr lang="en-US" sz="2400" dirty="0" smtClean="0">
                <a:solidFill>
                  <a:schemeClr val="bg1"/>
                </a:solidFill>
                <a:latin typeface="Perpetua" pitchFamily="18" charset="0"/>
              </a:rPr>
              <a:t> </a:t>
            </a:r>
            <a:r>
              <a:rPr lang="en-US" sz="2400" dirty="0" smtClean="0">
                <a:solidFill>
                  <a:schemeClr val="bg1"/>
                </a:solidFill>
                <a:latin typeface="Symbol" pitchFamily="18" charset="2"/>
              </a:rPr>
              <a:t>f</a:t>
            </a:r>
            <a:r>
              <a:rPr lang="en-US" sz="2400" baseline="-25000" dirty="0" smtClean="0">
                <a:solidFill>
                  <a:schemeClr val="bg1"/>
                </a:solidFill>
                <a:latin typeface="Cambria" pitchFamily="18" charset="0"/>
                <a:sym typeface="Symbol" pitchFamily="18" charset="2"/>
              </a:rPr>
              <a:t>42</a:t>
            </a:r>
            <a:r>
              <a:rPr lang="en-US" sz="2400" baseline="-50000" dirty="0" smtClean="0">
                <a:solidFill>
                  <a:schemeClr val="bg1"/>
                </a:solidFill>
                <a:latin typeface="Perpetua" pitchFamily="18" charset="0"/>
                <a:sym typeface="Symbol" pitchFamily="18" charset="2"/>
              </a:rPr>
              <a:t>          </a:t>
            </a:r>
            <a:r>
              <a:rPr lang="en-US" sz="2400" dirty="0" smtClean="0">
                <a:solidFill>
                  <a:schemeClr val="bg1"/>
                </a:solidFill>
                <a:latin typeface="Perpetua" pitchFamily="18" charset="0"/>
              </a:rPr>
              <a:t>+ 0.5 </a:t>
            </a:r>
            <a:r>
              <a:rPr lang="en-US" sz="2400" dirty="0">
                <a:solidFill>
                  <a:schemeClr val="bg1"/>
                </a:solidFill>
                <a:latin typeface="Perpetua" pitchFamily="18" charset="0"/>
              </a:rPr>
              <a:t>*       </a:t>
            </a:r>
            <a:r>
              <a:rPr lang="en-US" sz="2400" dirty="0" smtClean="0">
                <a:solidFill>
                  <a:schemeClr val="bg1"/>
                </a:solidFill>
                <a:latin typeface="Symbol" pitchFamily="18" charset="2"/>
              </a:rPr>
              <a:t>f</a:t>
            </a:r>
            <a:r>
              <a:rPr lang="en-US" sz="2400" baseline="-25000" dirty="0" smtClean="0">
                <a:solidFill>
                  <a:schemeClr val="bg1"/>
                </a:solidFill>
                <a:latin typeface="Cambria" pitchFamily="18" charset="0"/>
              </a:rPr>
              <a:t>63</a:t>
            </a:r>
            <a:endParaRPr lang="en-US" sz="2400" baseline="-25000" dirty="0">
              <a:solidFill>
                <a:schemeClr val="bg1"/>
              </a:solidFill>
              <a:latin typeface="Cambria" pitchFamily="18" charset="0"/>
            </a:endParaRPr>
          </a:p>
        </p:txBody>
      </p:sp>
      <p:sp>
        <p:nvSpPr>
          <p:cNvPr id="22" name="Rectangle 495"/>
          <p:cNvSpPr>
            <a:spLocks noChangeArrowheads="1"/>
          </p:cNvSpPr>
          <p:nvPr/>
        </p:nvSpPr>
        <p:spPr bwMode="auto">
          <a:xfrm>
            <a:off x="693095" y="5810110"/>
            <a:ext cx="6720875" cy="8925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19" tIns="45710" rIns="91419" bIns="45710">
            <a:spAutoFit/>
          </a:bodyPr>
          <a:lstStyle/>
          <a:p>
            <a:pPr defTabSz="914186" fontAlgn="auto">
              <a:spcBef>
                <a:spcPts val="0"/>
              </a:spcBef>
              <a:spcAft>
                <a:spcPts val="0"/>
              </a:spcAft>
            </a:pPr>
            <a:r>
              <a:rPr lang="en-US" altLang="ko-KR" sz="2400" dirty="0" smtClean="0">
                <a:solidFill>
                  <a:schemeClr val="bg1"/>
                </a:solidFill>
                <a:latin typeface="Calibri"/>
              </a:rPr>
              <a:t>[a</a:t>
            </a:r>
            <a:r>
              <a:rPr lang="en-US" altLang="ko-KR" sz="2400" baseline="-25000" dirty="0" smtClean="0">
                <a:solidFill>
                  <a:schemeClr val="bg1"/>
                </a:solidFill>
                <a:latin typeface="Calibri"/>
              </a:rPr>
              <a:t>1</a:t>
            </a:r>
            <a:r>
              <a:rPr lang="en-US" altLang="ko-KR" sz="2400" dirty="0" smtClean="0">
                <a:solidFill>
                  <a:schemeClr val="bg1"/>
                </a:solidFill>
                <a:latin typeface="Calibri"/>
              </a:rPr>
              <a:t>, …, a</a:t>
            </a:r>
            <a:r>
              <a:rPr lang="en-US" altLang="ko-KR" sz="2400" baseline="-25000" dirty="0" smtClean="0">
                <a:solidFill>
                  <a:schemeClr val="bg1"/>
                </a:solidFill>
                <a:latin typeface="Calibri"/>
              </a:rPr>
              <a:t>64</a:t>
            </a:r>
            <a:r>
              <a:rPr lang="en-US" altLang="ko-KR" sz="2400" dirty="0" smtClean="0">
                <a:solidFill>
                  <a:schemeClr val="bg1"/>
                </a:solidFill>
                <a:latin typeface="Calibri"/>
              </a:rPr>
              <a:t>] = </a:t>
            </a:r>
            <a:r>
              <a:rPr lang="en-US" sz="2400" dirty="0" smtClean="0">
                <a:solidFill>
                  <a:schemeClr val="bg1"/>
                </a:solidFill>
                <a:latin typeface="Calibri"/>
              </a:rPr>
              <a:t>[</a:t>
            </a:r>
            <a:r>
              <a:rPr lang="en-US" sz="2000" dirty="0" smtClean="0">
                <a:solidFill>
                  <a:schemeClr val="bg1"/>
                </a:solidFill>
                <a:latin typeface="Calibri"/>
              </a:rPr>
              <a:t>0, 0, …, 0,</a:t>
            </a:r>
            <a:r>
              <a:rPr lang="en-US" sz="2400" dirty="0" smtClean="0">
                <a:solidFill>
                  <a:schemeClr val="bg1"/>
                </a:solidFill>
                <a:latin typeface="Calibri"/>
              </a:rPr>
              <a:t> </a:t>
            </a:r>
            <a:r>
              <a:rPr lang="en-US" sz="2800" b="1" dirty="0" smtClean="0">
                <a:solidFill>
                  <a:schemeClr val="bg1"/>
                </a:solidFill>
                <a:latin typeface="Calibri"/>
              </a:rPr>
              <a:t>0.8</a:t>
            </a:r>
            <a:r>
              <a:rPr lang="en-US" sz="2400" dirty="0" smtClean="0">
                <a:solidFill>
                  <a:schemeClr val="bg1"/>
                </a:solidFill>
                <a:latin typeface="Calibri"/>
              </a:rPr>
              <a:t>, </a:t>
            </a:r>
            <a:r>
              <a:rPr lang="en-US" sz="2000" dirty="0" smtClean="0">
                <a:solidFill>
                  <a:schemeClr val="bg1"/>
                </a:solidFill>
                <a:latin typeface="Calibri"/>
              </a:rPr>
              <a:t>0, …, 0, </a:t>
            </a:r>
            <a:r>
              <a:rPr lang="en-US" sz="2800" b="1" dirty="0" smtClean="0">
                <a:solidFill>
                  <a:schemeClr val="bg1"/>
                </a:solidFill>
                <a:latin typeface="Calibri"/>
              </a:rPr>
              <a:t>0.3</a:t>
            </a:r>
            <a:r>
              <a:rPr lang="en-US" sz="2400" dirty="0" smtClean="0">
                <a:solidFill>
                  <a:schemeClr val="bg1"/>
                </a:solidFill>
                <a:latin typeface="Calibri"/>
              </a:rPr>
              <a:t>, </a:t>
            </a:r>
            <a:r>
              <a:rPr lang="en-US" sz="2000" dirty="0" smtClean="0">
                <a:solidFill>
                  <a:schemeClr val="bg1"/>
                </a:solidFill>
                <a:latin typeface="Calibri"/>
              </a:rPr>
              <a:t>0, …, 0, </a:t>
            </a:r>
            <a:r>
              <a:rPr lang="en-US" sz="2800" b="1" dirty="0" smtClean="0">
                <a:solidFill>
                  <a:schemeClr val="bg1"/>
                </a:solidFill>
                <a:latin typeface="Calibri"/>
              </a:rPr>
              <a:t>0.5</a:t>
            </a:r>
            <a:r>
              <a:rPr lang="en-US" sz="2000" dirty="0" smtClean="0">
                <a:solidFill>
                  <a:schemeClr val="bg1"/>
                </a:solidFill>
                <a:latin typeface="Calibri"/>
              </a:rPr>
              <a:t>, 0</a:t>
            </a:r>
            <a:r>
              <a:rPr lang="en-US" sz="2400" dirty="0" smtClean="0">
                <a:solidFill>
                  <a:schemeClr val="bg1"/>
                </a:solidFill>
                <a:latin typeface="Calibri"/>
              </a:rPr>
              <a:t>] </a:t>
            </a:r>
          </a:p>
          <a:p>
            <a:pPr defTabSz="914186" fontAlgn="auto">
              <a:spcBef>
                <a:spcPts val="0"/>
              </a:spcBef>
              <a:spcAft>
                <a:spcPts val="0"/>
              </a:spcAft>
            </a:pPr>
            <a:r>
              <a:rPr lang="en-US" altLang="ko-KR" sz="2400" dirty="0" smtClean="0">
                <a:solidFill>
                  <a:schemeClr val="bg1"/>
                </a:solidFill>
                <a:latin typeface="Calibri"/>
              </a:rPr>
              <a:t>(feature representation) </a:t>
            </a:r>
            <a:endParaRPr lang="en-US" sz="2400" baseline="-25000" dirty="0">
              <a:solidFill>
                <a:schemeClr val="bg1"/>
              </a:solidFill>
              <a:latin typeface="Calibri"/>
            </a:endParaRPr>
          </a:p>
        </p:txBody>
      </p:sp>
      <p:grpSp>
        <p:nvGrpSpPr>
          <p:cNvPr id="16" name="Group 33"/>
          <p:cNvGrpSpPr/>
          <p:nvPr/>
        </p:nvGrpSpPr>
        <p:grpSpPr>
          <a:xfrm>
            <a:off x="5486400" y="1371598"/>
            <a:ext cx="2590800" cy="2590800"/>
            <a:chOff x="5257800" y="1524000"/>
            <a:chExt cx="2590800" cy="2590800"/>
          </a:xfrm>
        </p:grpSpPr>
        <p:pic>
          <p:nvPicPr>
            <p:cNvPr id="24" name="Picture 2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5257800" y="1524000"/>
              <a:ext cx="2590800" cy="2590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5" name="Picture 3"/>
            <p:cNvPicPr>
              <a:picLocks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5600704" y="3150407"/>
              <a:ext cx="302400" cy="302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6" name="Picture 4"/>
            <p:cNvPicPr>
              <a:picLocks noChangeArrowheads="1"/>
            </p:cNvPicPr>
            <p:nvPr/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6243637" y="2828926"/>
              <a:ext cx="302400" cy="302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7" name="Picture 5"/>
            <p:cNvPicPr>
              <a:picLocks noChangeArrowheads="1"/>
            </p:cNvPicPr>
            <p:nvPr/>
          </p:nvPicPr>
          <p:blipFill>
            <a:blip r:embed="rId12" cstate="print"/>
            <a:srcRect/>
            <a:stretch>
              <a:fillRect/>
            </a:stretch>
          </p:blipFill>
          <p:spPr bwMode="auto">
            <a:xfrm>
              <a:off x="7210422" y="3795711"/>
              <a:ext cx="302400" cy="302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8" name="Rectangle 27"/>
          <p:cNvSpPr>
            <a:spLocks noChangeAspect="1"/>
          </p:cNvSpPr>
          <p:nvPr/>
        </p:nvSpPr>
        <p:spPr>
          <a:xfrm>
            <a:off x="5791200" y="2960509"/>
            <a:ext cx="360000" cy="36000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9" tIns="45710" rIns="91419" bIns="45710" rtlCol="0" anchor="ctr"/>
          <a:lstStyle/>
          <a:p>
            <a:pPr defTabSz="914186" fontAlgn="auto">
              <a:spcBef>
                <a:spcPts val="0"/>
              </a:spcBef>
              <a:spcAft>
                <a:spcPts val="0"/>
              </a:spcAft>
            </a:pPr>
            <a:endParaRPr lang="ko-KR" altLang="en-US" sz="1700">
              <a:solidFill>
                <a:schemeClr val="bg1"/>
              </a:solidFill>
            </a:endParaRPr>
          </a:p>
        </p:txBody>
      </p:sp>
      <p:sp>
        <p:nvSpPr>
          <p:cNvPr id="29" name="Rectangle 28"/>
          <p:cNvSpPr>
            <a:spLocks noChangeAspect="1"/>
          </p:cNvSpPr>
          <p:nvPr/>
        </p:nvSpPr>
        <p:spPr>
          <a:xfrm>
            <a:off x="6433089" y="2644420"/>
            <a:ext cx="360000" cy="36000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9" tIns="45710" rIns="91419" bIns="45710" rtlCol="0" anchor="ctr"/>
          <a:lstStyle/>
          <a:p>
            <a:pPr defTabSz="914186" fontAlgn="auto">
              <a:spcBef>
                <a:spcPts val="0"/>
              </a:spcBef>
              <a:spcAft>
                <a:spcPts val="0"/>
              </a:spcAft>
            </a:pPr>
            <a:endParaRPr lang="ko-KR" altLang="en-US" sz="1700">
              <a:solidFill>
                <a:schemeClr val="bg1"/>
              </a:solidFill>
            </a:endParaRPr>
          </a:p>
        </p:txBody>
      </p:sp>
      <p:sp>
        <p:nvSpPr>
          <p:cNvPr id="30" name="Rectangle 29"/>
          <p:cNvSpPr>
            <a:spLocks noChangeAspect="1"/>
          </p:cNvSpPr>
          <p:nvPr/>
        </p:nvSpPr>
        <p:spPr>
          <a:xfrm>
            <a:off x="7412400" y="3612442"/>
            <a:ext cx="360000" cy="36000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9" tIns="45710" rIns="91419" bIns="45710" rtlCol="0" anchor="ctr"/>
          <a:lstStyle/>
          <a:p>
            <a:pPr defTabSz="914186" fontAlgn="auto">
              <a:spcBef>
                <a:spcPts val="0"/>
              </a:spcBef>
              <a:spcAft>
                <a:spcPts val="0"/>
              </a:spcAft>
            </a:pPr>
            <a:endParaRPr lang="ko-KR" altLang="en-US" sz="1700">
              <a:solidFill>
                <a:schemeClr val="bg1"/>
              </a:solidFill>
            </a:endParaRPr>
          </a:p>
        </p:txBody>
      </p:sp>
      <p:pic>
        <p:nvPicPr>
          <p:cNvPr id="31" name="Picture 490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1003300" y="4426803"/>
            <a:ext cx="1036320" cy="9130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32" name="Straight Arrow Connector 31"/>
          <p:cNvCxnSpPr/>
          <p:nvPr/>
        </p:nvCxnSpPr>
        <p:spPr>
          <a:xfrm rot="10800000" flipV="1">
            <a:off x="3628646" y="3276598"/>
            <a:ext cx="2162556" cy="1150203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rot="5400000">
            <a:off x="5529865" y="3333227"/>
            <a:ext cx="1447877" cy="739273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30" idx="2"/>
          </p:cNvCxnSpPr>
          <p:nvPr/>
        </p:nvCxnSpPr>
        <p:spPr>
          <a:xfrm rot="16200000" flipH="1">
            <a:off x="7577143" y="3987702"/>
            <a:ext cx="454359" cy="423840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533400" y="3957934"/>
            <a:ext cx="1805837" cy="461645"/>
          </a:xfrm>
          <a:prstGeom prst="rect">
            <a:avLst/>
          </a:prstGeom>
          <a:noFill/>
        </p:spPr>
        <p:txBody>
          <a:bodyPr wrap="none" lIns="91419" tIns="45710" rIns="91419" bIns="45710" rtlCol="0">
            <a:spAutoFit/>
          </a:bodyPr>
          <a:lstStyle/>
          <a:p>
            <a:pPr algn="l" defTabSz="914186" fontAlgn="auto">
              <a:spcBef>
                <a:spcPts val="0"/>
              </a:spcBef>
              <a:spcAft>
                <a:spcPts val="0"/>
              </a:spcAft>
            </a:pPr>
            <a:r>
              <a:rPr lang="en-US" altLang="ko-KR" sz="2400" smtClean="0">
                <a:solidFill>
                  <a:schemeClr val="bg1"/>
                </a:solidFill>
                <a:latin typeface="Calibri"/>
              </a:rPr>
              <a:t>Test example</a:t>
            </a:r>
            <a:endParaRPr lang="ko-KR" altLang="en-US" sz="2400" dirty="0">
              <a:solidFill>
                <a:schemeClr val="bg1"/>
              </a:solidFill>
              <a:latin typeface="Calibri"/>
            </a:endParaRPr>
          </a:p>
        </p:txBody>
      </p:sp>
      <p:sp>
        <p:nvSpPr>
          <p:cNvPr id="36" name="Rectangle 11"/>
          <p:cNvSpPr>
            <a:spLocks noChangeArrowheads="1"/>
          </p:cNvSpPr>
          <p:nvPr/>
        </p:nvSpPr>
        <p:spPr bwMode="auto">
          <a:xfrm>
            <a:off x="1295402" y="2362200"/>
            <a:ext cx="229206" cy="228389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</p:spPr>
        <p:txBody>
          <a:bodyPr lIns="91419" tIns="45710" rIns="91419" bIns="45710"/>
          <a:lstStyle/>
          <a:p>
            <a:pPr algn="l" defTabSz="914186" fontAlgn="auto">
              <a:spcBef>
                <a:spcPts val="0"/>
              </a:spcBef>
              <a:spcAft>
                <a:spcPts val="0"/>
              </a:spcAft>
            </a:pPr>
            <a:endParaRPr lang="ko-KR" altLang="en-US" sz="1700">
              <a:solidFill>
                <a:schemeClr val="bg1"/>
              </a:solidFill>
              <a:latin typeface="Calibri"/>
              <a:ea typeface="굴림" charset="-127"/>
            </a:endParaRPr>
          </a:p>
        </p:txBody>
      </p:sp>
      <p:sp>
        <p:nvSpPr>
          <p:cNvPr id="37" name="Rectangle 495"/>
          <p:cNvSpPr>
            <a:spLocks noChangeArrowheads="1"/>
          </p:cNvSpPr>
          <p:nvPr/>
        </p:nvSpPr>
        <p:spPr bwMode="auto">
          <a:xfrm>
            <a:off x="6363640" y="6262290"/>
            <a:ext cx="3124200" cy="5847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19" tIns="45710" rIns="91419" bIns="45710">
            <a:spAutoFit/>
          </a:bodyPr>
          <a:lstStyle/>
          <a:p>
            <a:pPr defTabSz="914186" fontAlgn="auto">
              <a:spcBef>
                <a:spcPts val="0"/>
              </a:spcBef>
              <a:spcAft>
                <a:spcPts val="0"/>
              </a:spcAft>
            </a:pPr>
            <a:r>
              <a:rPr lang="en-US" sz="1600" dirty="0" smtClean="0">
                <a:solidFill>
                  <a:schemeClr val="bg1"/>
                </a:solidFill>
                <a:latin typeface="Calibri"/>
              </a:rPr>
              <a:t>More succinct, higher-level, representation.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8" grpId="0" animBg="1"/>
      <p:bldP spid="29" grpId="0" animBg="1"/>
      <p:bldP spid="30" grpId="0" animBg="1"/>
      <p:bldP spid="35" grpId="0"/>
      <p:bldP spid="3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solidFill>
                  <a:schemeClr val="bg1"/>
                </a:solidFill>
              </a:rPr>
              <a:t>More examples</a:t>
            </a:r>
          </a:p>
        </p:txBody>
      </p:sp>
      <p:sp>
        <p:nvSpPr>
          <p:cNvPr id="6656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779055"/>
            <a:ext cx="8229600" cy="5638800"/>
          </a:xfrm>
        </p:spPr>
        <p:txBody>
          <a:bodyPr/>
          <a:lstStyle/>
          <a:p>
            <a:pPr eaLnBrk="1" hangingPunct="1">
              <a:buFontTx/>
              <a:buNone/>
            </a:pPr>
            <a:endParaRPr lang="en-US" sz="1800" dirty="0" smtClean="0">
              <a:solidFill>
                <a:schemeClr val="bg1"/>
              </a:solidFill>
            </a:endParaRPr>
          </a:p>
          <a:p>
            <a:pPr eaLnBrk="1" hangingPunct="1">
              <a:buFontTx/>
              <a:buNone/>
            </a:pPr>
            <a:endParaRPr lang="en-US" sz="1800" dirty="0" smtClean="0">
              <a:solidFill>
                <a:schemeClr val="bg1"/>
              </a:solidFill>
            </a:endParaRPr>
          </a:p>
          <a:p>
            <a:pPr eaLnBrk="1" hangingPunct="1">
              <a:buFontTx/>
              <a:buNone/>
            </a:pPr>
            <a:endParaRPr lang="en-US" sz="1400" dirty="0" smtClean="0">
              <a:solidFill>
                <a:schemeClr val="bg1"/>
              </a:solidFill>
            </a:endParaRPr>
          </a:p>
          <a:p>
            <a:pPr algn="ctr" eaLnBrk="1" hangingPunct="1">
              <a:buFontTx/>
              <a:buNone/>
            </a:pPr>
            <a:r>
              <a:rPr lang="en-US" sz="1800" dirty="0" smtClean="0">
                <a:solidFill>
                  <a:schemeClr val="bg1"/>
                </a:solidFill>
              </a:rPr>
              <a:t>Represent as: [a</a:t>
            </a:r>
            <a:r>
              <a:rPr lang="en-US" sz="1800" baseline="-25000" dirty="0" smtClean="0">
                <a:solidFill>
                  <a:schemeClr val="bg1"/>
                </a:solidFill>
              </a:rPr>
              <a:t>15</a:t>
            </a:r>
            <a:r>
              <a:rPr lang="en-US" sz="1800" dirty="0" smtClean="0">
                <a:solidFill>
                  <a:schemeClr val="bg1"/>
                </a:solidFill>
              </a:rPr>
              <a:t>=0.6, a</a:t>
            </a:r>
            <a:r>
              <a:rPr lang="en-US" sz="1800" baseline="-25000" dirty="0" smtClean="0">
                <a:solidFill>
                  <a:schemeClr val="bg1"/>
                </a:solidFill>
              </a:rPr>
              <a:t>28</a:t>
            </a:r>
            <a:r>
              <a:rPr lang="en-US" sz="1800" dirty="0" smtClean="0">
                <a:solidFill>
                  <a:schemeClr val="bg1"/>
                </a:solidFill>
              </a:rPr>
              <a:t>=0.8, a</a:t>
            </a:r>
            <a:r>
              <a:rPr lang="en-US" sz="1800" baseline="-25000" dirty="0" smtClean="0">
                <a:solidFill>
                  <a:schemeClr val="bg1"/>
                </a:solidFill>
              </a:rPr>
              <a:t>37</a:t>
            </a:r>
            <a:r>
              <a:rPr lang="en-US" sz="1800" dirty="0" smtClean="0">
                <a:solidFill>
                  <a:schemeClr val="bg1"/>
                </a:solidFill>
              </a:rPr>
              <a:t> = 0.4].</a:t>
            </a:r>
          </a:p>
          <a:p>
            <a:pPr algn="ctr" eaLnBrk="1" hangingPunct="1">
              <a:buFontTx/>
              <a:buNone/>
            </a:pPr>
            <a:endParaRPr lang="en-US" sz="2000" dirty="0" smtClean="0">
              <a:solidFill>
                <a:schemeClr val="bg1"/>
              </a:solidFill>
            </a:endParaRPr>
          </a:p>
          <a:p>
            <a:pPr algn="ctr" eaLnBrk="1" hangingPunct="1">
              <a:buFontTx/>
              <a:buNone/>
            </a:pPr>
            <a:endParaRPr lang="en-US" sz="1800" dirty="0" smtClean="0">
              <a:solidFill>
                <a:schemeClr val="bg1"/>
              </a:solidFill>
            </a:endParaRPr>
          </a:p>
          <a:p>
            <a:pPr algn="ctr" eaLnBrk="1" hangingPunct="1">
              <a:buFontTx/>
              <a:buNone/>
            </a:pPr>
            <a:endParaRPr lang="en-US" sz="1200" dirty="0" smtClean="0">
              <a:solidFill>
                <a:schemeClr val="bg1"/>
              </a:solidFill>
            </a:endParaRPr>
          </a:p>
          <a:p>
            <a:pPr algn="ctr" eaLnBrk="1" hangingPunct="1">
              <a:buFontTx/>
              <a:buNone/>
            </a:pPr>
            <a:r>
              <a:rPr lang="en-US" sz="1800" dirty="0" smtClean="0">
                <a:solidFill>
                  <a:schemeClr val="bg1"/>
                </a:solidFill>
              </a:rPr>
              <a:t>Represent as: [a</a:t>
            </a:r>
            <a:r>
              <a:rPr lang="en-US" sz="1800" baseline="-25000" dirty="0" smtClean="0"/>
              <a:t>5</a:t>
            </a:r>
            <a:r>
              <a:rPr lang="en-US" sz="1800" dirty="0" smtClean="0">
                <a:solidFill>
                  <a:schemeClr val="bg1"/>
                </a:solidFill>
              </a:rPr>
              <a:t>=1.3, a</a:t>
            </a:r>
            <a:r>
              <a:rPr lang="en-US" sz="1800" baseline="-25000" dirty="0" smtClean="0"/>
              <a:t>1</a:t>
            </a:r>
            <a:r>
              <a:rPr lang="en-US" sz="1800" baseline="-25000" dirty="0" smtClean="0">
                <a:solidFill>
                  <a:schemeClr val="bg1"/>
                </a:solidFill>
              </a:rPr>
              <a:t>8</a:t>
            </a:r>
            <a:r>
              <a:rPr lang="en-US" sz="1800" dirty="0" smtClean="0">
                <a:solidFill>
                  <a:schemeClr val="bg1"/>
                </a:solidFill>
              </a:rPr>
              <a:t>=0.9, a</a:t>
            </a:r>
            <a:r>
              <a:rPr lang="en-US" sz="1800" baseline="-25000" dirty="0" smtClean="0"/>
              <a:t>2</a:t>
            </a:r>
            <a:r>
              <a:rPr lang="en-US" sz="1800" baseline="-25000" dirty="0" smtClean="0">
                <a:solidFill>
                  <a:schemeClr val="bg1"/>
                </a:solidFill>
              </a:rPr>
              <a:t>9</a:t>
            </a:r>
            <a:r>
              <a:rPr lang="en-US" sz="1800" dirty="0" smtClean="0">
                <a:solidFill>
                  <a:schemeClr val="bg1"/>
                </a:solidFill>
              </a:rPr>
              <a:t> = 0.3].</a:t>
            </a:r>
          </a:p>
          <a:p>
            <a:pPr algn="ctr" eaLnBrk="1" hangingPunct="1">
              <a:buFontTx/>
              <a:buNone/>
            </a:pPr>
            <a:endParaRPr lang="en-US" sz="1800" dirty="0" smtClean="0">
              <a:solidFill>
                <a:schemeClr val="bg1"/>
              </a:solidFill>
            </a:endParaRPr>
          </a:p>
          <a:p>
            <a:pPr eaLnBrk="1" hangingPunct="1">
              <a:buFontTx/>
              <a:buNone/>
            </a:pPr>
            <a:endParaRPr lang="en-US" sz="1800" dirty="0" smtClean="0">
              <a:solidFill>
                <a:schemeClr val="bg1"/>
              </a:solidFill>
            </a:endParaRPr>
          </a:p>
          <a:p>
            <a:pPr eaLnBrk="1" hangingPunct="1">
              <a:buFontTx/>
              <a:buNone/>
            </a:pPr>
            <a:endParaRPr lang="en-US" sz="500" dirty="0" smtClean="0">
              <a:solidFill>
                <a:schemeClr val="bg1"/>
              </a:solidFill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500063" y="883830"/>
            <a:ext cx="8643937" cy="1404938"/>
            <a:chOff x="315" y="828"/>
            <a:chExt cx="5445" cy="885"/>
          </a:xfrm>
        </p:grpSpPr>
        <p:pic>
          <p:nvPicPr>
            <p:cNvPr id="66573" name="Picture 5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3116" y="834"/>
              <a:ext cx="687" cy="68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6574" name="Picture 6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4618" y="828"/>
              <a:ext cx="680" cy="6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6575" name="Picture 7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315" y="854"/>
              <a:ext cx="673" cy="68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6576" name="Picture 8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1786" y="854"/>
              <a:ext cx="673" cy="68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6577" name="Rectangle 9"/>
            <p:cNvSpPr>
              <a:spLocks noChangeArrowheads="1"/>
            </p:cNvSpPr>
            <p:nvPr/>
          </p:nvSpPr>
          <p:spPr bwMode="auto">
            <a:xfrm>
              <a:off x="998" y="1046"/>
              <a:ext cx="3543" cy="2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l">
                <a:spcBef>
                  <a:spcPct val="0"/>
                </a:spcBef>
              </a:pPr>
              <a:r>
                <a:rPr lang="en-US" sz="2400" dirty="0">
                  <a:solidFill>
                    <a:schemeClr val="bg1"/>
                  </a:solidFill>
                  <a:latin typeface="cmsy10" pitchFamily="34" charset="0"/>
                </a:rPr>
                <a:t> </a:t>
              </a:r>
              <a:r>
                <a:rPr lang="en-US" sz="2400" dirty="0" smtClean="0">
                  <a:solidFill>
                    <a:schemeClr val="bg1"/>
                  </a:solidFill>
                  <a:latin typeface="cmsy10" pitchFamily="34" charset="0"/>
                </a:rPr>
                <a:t>    </a:t>
              </a:r>
              <a:r>
                <a:rPr lang="en-US" sz="2400" dirty="0">
                  <a:solidFill>
                    <a:schemeClr val="bg1"/>
                  </a:solidFill>
                  <a:latin typeface="Times New Roman" pitchFamily="18" charset="0"/>
                </a:rPr>
                <a:t>0.6 </a:t>
              </a:r>
              <a:r>
                <a:rPr lang="en-US" sz="2400" dirty="0" smtClean="0">
                  <a:solidFill>
                    <a:schemeClr val="bg1"/>
                  </a:solidFill>
                  <a:latin typeface="cmsy10" pitchFamily="34" charset="0"/>
                </a:rPr>
                <a:t>*</a:t>
              </a:r>
              <a:r>
                <a:rPr lang="en-US" sz="2400" dirty="0" smtClean="0">
                  <a:solidFill>
                    <a:schemeClr val="bg1"/>
                  </a:solidFill>
                  <a:latin typeface="Times New Roman" pitchFamily="18" charset="0"/>
                </a:rPr>
                <a:t>                  </a:t>
              </a:r>
              <a:r>
                <a:rPr lang="en-US" sz="2400" dirty="0">
                  <a:solidFill>
                    <a:schemeClr val="bg1"/>
                  </a:solidFill>
                  <a:latin typeface="Times New Roman" pitchFamily="18" charset="0"/>
                </a:rPr>
                <a:t>+ 0.8 </a:t>
              </a:r>
              <a:r>
                <a:rPr lang="en-US" sz="2400" dirty="0">
                  <a:solidFill>
                    <a:schemeClr val="bg1"/>
                  </a:solidFill>
                  <a:latin typeface="cmsy10" pitchFamily="34" charset="0"/>
                </a:rPr>
                <a:t>*</a:t>
              </a:r>
              <a:r>
                <a:rPr lang="en-US" sz="2400" dirty="0" smtClean="0">
                  <a:solidFill>
                    <a:schemeClr val="bg1"/>
                  </a:solidFill>
                  <a:latin typeface="Times New Roman" pitchFamily="18" charset="0"/>
                </a:rPr>
                <a:t>                  </a:t>
              </a:r>
              <a:r>
                <a:rPr lang="en-US" sz="2400" dirty="0">
                  <a:solidFill>
                    <a:schemeClr val="bg1"/>
                  </a:solidFill>
                  <a:latin typeface="Times New Roman" pitchFamily="18" charset="0"/>
                </a:rPr>
                <a:t>+ 0.4 </a:t>
              </a:r>
              <a:r>
                <a:rPr lang="en-US" sz="2400" dirty="0">
                  <a:solidFill>
                    <a:schemeClr val="bg1"/>
                  </a:solidFill>
                  <a:latin typeface="cmsy10" pitchFamily="34" charset="0"/>
                </a:rPr>
                <a:t>*</a:t>
              </a:r>
            </a:p>
          </p:txBody>
        </p:sp>
        <p:sp>
          <p:nvSpPr>
            <p:cNvPr id="66578" name="Rectangle 10"/>
            <p:cNvSpPr>
              <a:spLocks noChangeArrowheads="1"/>
            </p:cNvSpPr>
            <p:nvPr/>
          </p:nvSpPr>
          <p:spPr bwMode="auto">
            <a:xfrm>
              <a:off x="720" y="1480"/>
              <a:ext cx="5040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>
                <a:spcBef>
                  <a:spcPct val="0"/>
                </a:spcBef>
              </a:pPr>
              <a:r>
                <a:rPr lang="en-US" dirty="0">
                  <a:solidFill>
                    <a:schemeClr val="bg1"/>
                  </a:solidFill>
                  <a:latin typeface="Symbol" pitchFamily="18" charset="2"/>
                  <a:sym typeface="Symbol" pitchFamily="18" charset="2"/>
                </a:rPr>
                <a:t>                  </a:t>
              </a:r>
              <a:r>
                <a:rPr lang="en-US" dirty="0" smtClean="0">
                  <a:solidFill>
                    <a:schemeClr val="bg1"/>
                  </a:solidFill>
                  <a:latin typeface="Symbol" pitchFamily="18" charset="2"/>
                  <a:sym typeface="Symbol" pitchFamily="18" charset="2"/>
                </a:rPr>
                <a:t>                  </a:t>
              </a:r>
              <a:r>
                <a:rPr lang="en-US" baseline="-25000" dirty="0" smtClean="0">
                  <a:solidFill>
                    <a:schemeClr val="bg1"/>
                  </a:solidFill>
                  <a:latin typeface="Arial" charset="0"/>
                  <a:sym typeface="Symbol" pitchFamily="18" charset="2"/>
                </a:rPr>
                <a:t>15            </a:t>
              </a:r>
              <a:r>
                <a:rPr lang="en-US" dirty="0" smtClean="0">
                  <a:solidFill>
                    <a:schemeClr val="bg1"/>
                  </a:solidFill>
                  <a:latin typeface="Arial" charset="0"/>
                </a:rPr>
                <a:t>                     </a:t>
              </a:r>
              <a:r>
                <a:rPr lang="en-US" dirty="0">
                  <a:solidFill>
                    <a:schemeClr val="bg1"/>
                  </a:solidFill>
                  <a:latin typeface="Symbol" pitchFamily="18" charset="2"/>
                  <a:sym typeface="Symbol" pitchFamily="18" charset="2"/>
                </a:rPr>
                <a:t></a:t>
              </a:r>
              <a:r>
                <a:rPr lang="en-US" baseline="-50000" dirty="0" smtClean="0">
                  <a:solidFill>
                    <a:schemeClr val="bg1"/>
                  </a:solidFill>
                  <a:latin typeface="Arial" charset="0"/>
                  <a:sym typeface="Symbol" pitchFamily="18" charset="2"/>
                </a:rPr>
                <a:t>28                                                 </a:t>
              </a:r>
              <a:r>
                <a:rPr lang="en-US" dirty="0" smtClean="0">
                  <a:solidFill>
                    <a:schemeClr val="bg1"/>
                  </a:solidFill>
                  <a:latin typeface="Symbol" pitchFamily="18" charset="2"/>
                  <a:sym typeface="Symbol" pitchFamily="18" charset="2"/>
                </a:rPr>
                <a:t></a:t>
              </a:r>
              <a:r>
                <a:rPr lang="en-US" baseline="-50000" dirty="0" smtClean="0">
                  <a:solidFill>
                    <a:schemeClr val="bg1"/>
                  </a:solidFill>
                  <a:latin typeface="Arial" charset="0"/>
                  <a:sym typeface="Symbol" pitchFamily="18" charset="2"/>
                </a:rPr>
                <a:t>37</a:t>
              </a:r>
              <a:r>
                <a:rPr lang="en-US" baseline="-25000" dirty="0" smtClean="0">
                  <a:solidFill>
                    <a:schemeClr val="bg1"/>
                  </a:solidFill>
                  <a:latin typeface="Arial" charset="0"/>
                  <a:sym typeface="Symbol" pitchFamily="18" charset="2"/>
                </a:rPr>
                <a:t> </a:t>
              </a:r>
              <a:endParaRPr lang="en-US" baseline="-25000" dirty="0">
                <a:solidFill>
                  <a:schemeClr val="bg1"/>
                </a:solidFill>
                <a:latin typeface="Arial" charset="0"/>
                <a:sym typeface="Symbol" pitchFamily="18" charset="2"/>
              </a:endParaRPr>
            </a:p>
          </p:txBody>
        </p:sp>
      </p:grpSp>
      <p:grpSp>
        <p:nvGrpSpPr>
          <p:cNvPr id="3" name="Group 11"/>
          <p:cNvGrpSpPr>
            <a:grpSpLocks/>
          </p:cNvGrpSpPr>
          <p:nvPr/>
        </p:nvGrpSpPr>
        <p:grpSpPr bwMode="auto">
          <a:xfrm>
            <a:off x="461963" y="3006319"/>
            <a:ext cx="8823325" cy="1420813"/>
            <a:chOff x="298" y="2218"/>
            <a:chExt cx="5558" cy="895"/>
          </a:xfrm>
        </p:grpSpPr>
        <p:pic>
          <p:nvPicPr>
            <p:cNvPr id="66567" name="Picture 12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298" y="2218"/>
              <a:ext cx="682" cy="6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6568" name="Picture 13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1810" y="2218"/>
              <a:ext cx="687" cy="6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6569" name="Picture 14"/>
            <p:cNvPicPr>
              <a:picLocks noChangeAspect="1" noChangeArrowheads="1"/>
            </p:cNvPicPr>
            <p:nvPr/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3178" y="2218"/>
              <a:ext cx="680" cy="6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6570" name="Picture 15"/>
            <p:cNvPicPr>
              <a:picLocks noChangeAspect="1" noChangeArrowheads="1"/>
            </p:cNvPicPr>
            <p:nvPr/>
          </p:nvPicPr>
          <p:blipFill>
            <a:blip r:embed="rId12" cstate="print"/>
            <a:srcRect/>
            <a:stretch>
              <a:fillRect/>
            </a:stretch>
          </p:blipFill>
          <p:spPr bwMode="auto">
            <a:xfrm>
              <a:off x="4608" y="2218"/>
              <a:ext cx="682" cy="6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6571" name="Rectangle 16"/>
            <p:cNvSpPr>
              <a:spLocks noChangeArrowheads="1"/>
            </p:cNvSpPr>
            <p:nvPr/>
          </p:nvSpPr>
          <p:spPr bwMode="auto">
            <a:xfrm>
              <a:off x="1018" y="2418"/>
              <a:ext cx="3543" cy="2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l">
                <a:spcBef>
                  <a:spcPct val="0"/>
                </a:spcBef>
              </a:pPr>
              <a:r>
                <a:rPr lang="en-US" sz="2400" dirty="0">
                  <a:solidFill>
                    <a:schemeClr val="bg1"/>
                  </a:solidFill>
                  <a:latin typeface="cmsy10" pitchFamily="34" charset="0"/>
                </a:rPr>
                <a:t> </a:t>
              </a:r>
              <a:r>
                <a:rPr lang="en-US" sz="2400" dirty="0" smtClean="0">
                  <a:solidFill>
                    <a:schemeClr val="bg1"/>
                  </a:solidFill>
                  <a:latin typeface="cmsy10" pitchFamily="34" charset="0"/>
                </a:rPr>
                <a:t>    </a:t>
              </a:r>
              <a:r>
                <a:rPr lang="en-US" sz="2400" dirty="0">
                  <a:solidFill>
                    <a:schemeClr val="bg1"/>
                  </a:solidFill>
                  <a:latin typeface="Times New Roman" pitchFamily="18" charset="0"/>
                </a:rPr>
                <a:t>1.3 </a:t>
              </a:r>
              <a:r>
                <a:rPr lang="en-US" sz="2400" dirty="0">
                  <a:solidFill>
                    <a:schemeClr val="bg1"/>
                  </a:solidFill>
                  <a:latin typeface="cmsy10" pitchFamily="34" charset="0"/>
                </a:rPr>
                <a:t>*</a:t>
              </a:r>
              <a:r>
                <a:rPr lang="en-US" sz="2400" dirty="0" smtClean="0">
                  <a:solidFill>
                    <a:schemeClr val="bg1"/>
                  </a:solidFill>
                  <a:latin typeface="Times New Roman" pitchFamily="18" charset="0"/>
                </a:rPr>
                <a:t>                  </a:t>
              </a:r>
              <a:r>
                <a:rPr lang="en-US" sz="2400" dirty="0">
                  <a:solidFill>
                    <a:schemeClr val="bg1"/>
                  </a:solidFill>
                  <a:latin typeface="Times New Roman" pitchFamily="18" charset="0"/>
                </a:rPr>
                <a:t>+ 0.9 </a:t>
              </a:r>
              <a:r>
                <a:rPr lang="en-US" sz="2400" dirty="0">
                  <a:solidFill>
                    <a:schemeClr val="bg1"/>
                  </a:solidFill>
                  <a:latin typeface="cmsy10" pitchFamily="34" charset="0"/>
                </a:rPr>
                <a:t>*</a:t>
              </a:r>
              <a:r>
                <a:rPr lang="en-US" sz="2400" dirty="0" smtClean="0">
                  <a:solidFill>
                    <a:schemeClr val="bg1"/>
                  </a:solidFill>
                  <a:latin typeface="Times New Roman" pitchFamily="18" charset="0"/>
                </a:rPr>
                <a:t>                  </a:t>
              </a:r>
              <a:r>
                <a:rPr lang="en-US" sz="2400" dirty="0">
                  <a:solidFill>
                    <a:schemeClr val="bg1"/>
                  </a:solidFill>
                  <a:latin typeface="Times New Roman" pitchFamily="18" charset="0"/>
                </a:rPr>
                <a:t>+ 0.3 </a:t>
              </a:r>
              <a:r>
                <a:rPr lang="en-US" sz="2400" dirty="0">
                  <a:solidFill>
                    <a:schemeClr val="bg1"/>
                  </a:solidFill>
                  <a:latin typeface="cmsy10" pitchFamily="34" charset="0"/>
                </a:rPr>
                <a:t>*</a:t>
              </a:r>
            </a:p>
          </p:txBody>
        </p:sp>
        <p:sp>
          <p:nvSpPr>
            <p:cNvPr id="66572" name="Rectangle 17"/>
            <p:cNvSpPr>
              <a:spLocks noChangeArrowheads="1"/>
            </p:cNvSpPr>
            <p:nvPr/>
          </p:nvSpPr>
          <p:spPr bwMode="auto">
            <a:xfrm>
              <a:off x="816" y="2880"/>
              <a:ext cx="5040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>
                <a:spcBef>
                  <a:spcPct val="0"/>
                </a:spcBef>
              </a:pPr>
              <a:r>
                <a:rPr lang="en-US" dirty="0" smtClean="0">
                  <a:solidFill>
                    <a:schemeClr val="bg1"/>
                  </a:solidFill>
                  <a:latin typeface="Symbol" pitchFamily="18" charset="2"/>
                  <a:sym typeface="Symbol" pitchFamily="18" charset="2"/>
                </a:rPr>
                <a:t>                                   </a:t>
              </a:r>
              <a:r>
                <a:rPr lang="en-US" baseline="-25000" dirty="0" smtClean="0">
                  <a:solidFill>
                    <a:schemeClr val="bg1"/>
                  </a:solidFill>
                  <a:latin typeface="Arial" charset="0"/>
                  <a:sym typeface="Symbol" pitchFamily="18" charset="2"/>
                </a:rPr>
                <a:t>5            </a:t>
              </a:r>
              <a:r>
                <a:rPr lang="en-US" dirty="0" smtClean="0">
                  <a:solidFill>
                    <a:schemeClr val="bg1"/>
                  </a:solidFill>
                  <a:latin typeface="Arial" charset="0"/>
                </a:rPr>
                <a:t>                       </a:t>
              </a:r>
              <a:r>
                <a:rPr lang="en-US" dirty="0" smtClean="0">
                  <a:solidFill>
                    <a:schemeClr val="bg1"/>
                  </a:solidFill>
                  <a:latin typeface="Symbol" pitchFamily="18" charset="2"/>
                  <a:sym typeface="Symbol" pitchFamily="18" charset="2"/>
                </a:rPr>
                <a:t></a:t>
              </a:r>
              <a:r>
                <a:rPr lang="en-US" baseline="-50000" dirty="0">
                  <a:solidFill>
                    <a:schemeClr val="bg1"/>
                  </a:solidFill>
                  <a:latin typeface="Arial" charset="0"/>
                  <a:sym typeface="Symbol" pitchFamily="18" charset="2"/>
                </a:rPr>
                <a:t>1</a:t>
              </a:r>
              <a:r>
                <a:rPr lang="en-US" baseline="-50000" dirty="0" smtClean="0">
                  <a:solidFill>
                    <a:schemeClr val="bg1"/>
                  </a:solidFill>
                  <a:latin typeface="Arial" charset="0"/>
                  <a:sym typeface="Symbol" pitchFamily="18" charset="2"/>
                </a:rPr>
                <a:t>8                                               </a:t>
              </a:r>
              <a:r>
                <a:rPr lang="en-US" dirty="0" smtClean="0">
                  <a:solidFill>
                    <a:schemeClr val="bg1"/>
                  </a:solidFill>
                  <a:latin typeface="Symbol" pitchFamily="18" charset="2"/>
                  <a:sym typeface="Symbol" pitchFamily="18" charset="2"/>
                </a:rPr>
                <a:t></a:t>
              </a:r>
              <a:r>
                <a:rPr lang="en-US" baseline="-50000" dirty="0">
                  <a:solidFill>
                    <a:schemeClr val="bg1"/>
                  </a:solidFill>
                  <a:latin typeface="Arial" charset="0"/>
                  <a:sym typeface="Symbol" pitchFamily="18" charset="2"/>
                </a:rPr>
                <a:t>2</a:t>
              </a:r>
              <a:r>
                <a:rPr lang="en-US" baseline="-50000" dirty="0" smtClean="0">
                  <a:solidFill>
                    <a:schemeClr val="bg1"/>
                  </a:solidFill>
                  <a:latin typeface="Arial" charset="0"/>
                  <a:sym typeface="Symbol" pitchFamily="18" charset="2"/>
                </a:rPr>
                <a:t>9</a:t>
              </a:r>
              <a:r>
                <a:rPr lang="en-US" baseline="-25000" dirty="0" smtClean="0">
                  <a:solidFill>
                    <a:schemeClr val="bg1"/>
                  </a:solidFill>
                  <a:latin typeface="Arial" charset="0"/>
                  <a:sym typeface="Symbol" pitchFamily="18" charset="2"/>
                </a:rPr>
                <a:t> </a:t>
              </a:r>
              <a:endParaRPr lang="en-US" baseline="-25000" dirty="0">
                <a:solidFill>
                  <a:schemeClr val="bg1"/>
                </a:solidFill>
                <a:latin typeface="Arial" charset="0"/>
                <a:sym typeface="Symbol" pitchFamily="18" charset="2"/>
              </a:endParaRPr>
            </a:p>
          </p:txBody>
        </p:sp>
      </p:grpSp>
      <p:sp>
        <p:nvSpPr>
          <p:cNvPr id="66566" name="Text Box 20"/>
          <p:cNvSpPr txBox="1">
            <a:spLocks noChangeArrowheads="1"/>
          </p:cNvSpPr>
          <p:nvPr/>
        </p:nvSpPr>
        <p:spPr bwMode="auto">
          <a:xfrm>
            <a:off x="385763" y="4985802"/>
            <a:ext cx="8256587" cy="17851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spcBef>
                <a:spcPts val="600"/>
              </a:spcBef>
              <a:buFontTx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Arial" charset="0"/>
              </a:rPr>
              <a:t> Method “invents” edge detection. </a:t>
            </a:r>
            <a:endParaRPr lang="en-US" sz="2000" dirty="0">
              <a:solidFill>
                <a:schemeClr val="bg1"/>
              </a:solidFill>
              <a:latin typeface="Arial" charset="0"/>
            </a:endParaRPr>
          </a:p>
          <a:p>
            <a:pPr algn="l">
              <a:spcBef>
                <a:spcPts val="600"/>
              </a:spcBef>
              <a:buFontTx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Arial" charset="0"/>
              </a:rPr>
              <a:t> Automatically learns to represent an image in terms of the edges that appear in it.  Gives a </a:t>
            </a:r>
            <a:r>
              <a:rPr lang="en-US" sz="2000" dirty="0">
                <a:solidFill>
                  <a:schemeClr val="bg1"/>
                </a:solidFill>
                <a:latin typeface="Arial" charset="0"/>
              </a:rPr>
              <a:t>more succinct, higher-level representation </a:t>
            </a:r>
            <a:r>
              <a:rPr lang="en-US" sz="2000" dirty="0" smtClean="0">
                <a:solidFill>
                  <a:schemeClr val="bg1"/>
                </a:solidFill>
                <a:latin typeface="Arial" charset="0"/>
              </a:rPr>
              <a:t>than the raw pixels. </a:t>
            </a:r>
          </a:p>
          <a:p>
            <a:pPr algn="l">
              <a:spcBef>
                <a:spcPts val="600"/>
              </a:spcBef>
              <a:buFontTx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Arial" charset="0"/>
              </a:rPr>
              <a:t> Quantitatively similar to primary visual cortex (area V1) in brain. </a:t>
            </a:r>
            <a:endParaRPr lang="en-US" sz="2000" dirty="0">
              <a:solidFill>
                <a:schemeClr val="bg1"/>
              </a:solidFill>
              <a:latin typeface="Arial" charset="0"/>
            </a:endParaRPr>
          </a:p>
        </p:txBody>
      </p:sp>
      <p:pic>
        <p:nvPicPr>
          <p:cNvPr id="19" name="Picture 18" descr="addin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3" cstate="print"/>
          <a:stretch>
            <a:fillRect/>
          </a:stretch>
        </p:blipFill>
        <p:spPr>
          <a:xfrm>
            <a:off x="1730030" y="1408417"/>
            <a:ext cx="254318" cy="165735"/>
          </a:xfrm>
          <a:prstGeom prst="rect">
            <a:avLst/>
          </a:prstGeom>
        </p:spPr>
      </p:pic>
      <p:pic>
        <p:nvPicPr>
          <p:cNvPr id="20" name="Picture 19" descr="addin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 cstate="print"/>
          <a:stretch>
            <a:fillRect/>
          </a:stretch>
        </p:blipFill>
        <p:spPr>
          <a:xfrm>
            <a:off x="1730030" y="3466630"/>
            <a:ext cx="254318" cy="165735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Sparse coding applied to audio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24075" y="1073432"/>
            <a:ext cx="4894263" cy="5389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0" y="6494463"/>
            <a:ext cx="3722688" cy="366712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</p:spPr>
        <p:txBody>
          <a:bodyPr wrap="none" lIns="90487" tIns="44450" rIns="90487" bIns="44450">
            <a:spAutoFit/>
          </a:bodyPr>
          <a:lstStyle/>
          <a:p>
            <a:pPr marL="381000" indent="-381000" algn="ctr">
              <a:spcBef>
                <a:spcPct val="100000"/>
              </a:spcBef>
            </a:pPr>
            <a:r>
              <a:rPr lang="en-US">
                <a:solidFill>
                  <a:srgbClr val="FFFFFF"/>
                </a:solidFill>
                <a:latin typeface="Helvetica" pitchFamily="34" charset="0"/>
              </a:rPr>
              <a:t>[Evan Smith &amp; Mike Lewicki, 2006]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23525" y="663840"/>
            <a:ext cx="6571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Bef>
                <a:spcPts val="0"/>
              </a:spcBef>
            </a:pPr>
            <a:r>
              <a:rPr lang="en-US" dirty="0" smtClean="0">
                <a:solidFill>
                  <a:schemeClr val="bg1"/>
                </a:solidFill>
              </a:rPr>
              <a:t>Image shows 20 basis functions learned from unlabeled audio.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Sparse coding applied to audio</a:t>
            </a:r>
            <a:endParaRPr lang="en-US" dirty="0"/>
          </a:p>
        </p:txBody>
      </p:sp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0" y="6494463"/>
            <a:ext cx="3722688" cy="366712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</p:spPr>
        <p:txBody>
          <a:bodyPr wrap="none" lIns="90487" tIns="44450" rIns="90487" bIns="44450">
            <a:spAutoFit/>
          </a:bodyPr>
          <a:lstStyle/>
          <a:p>
            <a:pPr marL="381000" indent="-381000" algn="ctr">
              <a:spcBef>
                <a:spcPct val="100000"/>
              </a:spcBef>
            </a:pPr>
            <a:r>
              <a:rPr lang="en-US" dirty="0">
                <a:solidFill>
                  <a:srgbClr val="FFFFFF"/>
                </a:solidFill>
                <a:latin typeface="Helvetica" pitchFamily="34" charset="0"/>
              </a:rPr>
              <a:t>[Evan Smith &amp; Mike </a:t>
            </a:r>
            <a:r>
              <a:rPr lang="en-US" dirty="0" err="1">
                <a:solidFill>
                  <a:srgbClr val="FFFFFF"/>
                </a:solidFill>
                <a:latin typeface="Helvetica" pitchFamily="34" charset="0"/>
              </a:rPr>
              <a:t>Lewicki</a:t>
            </a:r>
            <a:r>
              <a:rPr lang="en-US" dirty="0">
                <a:solidFill>
                  <a:srgbClr val="FFFFFF"/>
                </a:solidFill>
                <a:latin typeface="Helvetica" pitchFamily="34" charset="0"/>
              </a:rPr>
              <a:t>, 2006]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24075" y="1073432"/>
            <a:ext cx="4894263" cy="5389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923525" y="663840"/>
            <a:ext cx="6571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Bef>
                <a:spcPts val="0"/>
              </a:spcBef>
            </a:pPr>
            <a:r>
              <a:rPr lang="en-US" dirty="0" smtClean="0">
                <a:solidFill>
                  <a:schemeClr val="bg1"/>
                </a:solidFill>
              </a:rPr>
              <a:t>Image shows 20 basis functions learned from unlabeled audio.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Somatosensory (touch) processing</a:t>
            </a:r>
            <a:endParaRPr lang="en-US" dirty="0"/>
          </a:p>
        </p:txBody>
      </p:sp>
      <p:grpSp>
        <p:nvGrpSpPr>
          <p:cNvPr id="15" name="Group 14"/>
          <p:cNvGrpSpPr/>
          <p:nvPr/>
        </p:nvGrpSpPr>
        <p:grpSpPr>
          <a:xfrm>
            <a:off x="885120" y="2875831"/>
            <a:ext cx="3725285" cy="2150680"/>
            <a:chOff x="616285" y="4158695"/>
            <a:chExt cx="3725285" cy="2150680"/>
          </a:xfrm>
        </p:grpSpPr>
        <p:pic>
          <p:nvPicPr>
            <p:cNvPr id="7" name="Picture 26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415" t="7608" r="41478" b="75275"/>
            <a:stretch>
              <a:fillRect/>
            </a:stretch>
          </p:blipFill>
          <p:spPr bwMode="auto">
            <a:xfrm>
              <a:off x="616285" y="4158695"/>
              <a:ext cx="3725285" cy="103693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3" name="Picture 26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026" t="7608" r="9242" b="75275"/>
            <a:stretch>
              <a:fillRect/>
            </a:stretch>
          </p:blipFill>
          <p:spPr bwMode="auto">
            <a:xfrm>
              <a:off x="1115550" y="5272440"/>
              <a:ext cx="2534730" cy="103693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4" name="TextBox 13"/>
          <p:cNvSpPr txBox="1"/>
          <p:nvPr/>
        </p:nvSpPr>
        <p:spPr>
          <a:xfrm>
            <a:off x="961930" y="2453376"/>
            <a:ext cx="3570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Bef>
                <a:spcPts val="0"/>
              </a:spcBef>
            </a:pPr>
            <a:r>
              <a:rPr lang="en-US" dirty="0" smtClean="0">
                <a:solidFill>
                  <a:schemeClr val="bg1"/>
                </a:solidFill>
              </a:rPr>
              <a:t>Example learned representations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5493720" y="2453375"/>
            <a:ext cx="3331043" cy="3318329"/>
            <a:chOff x="5148075" y="3774645"/>
            <a:chExt cx="3033995" cy="2871140"/>
          </a:xfrm>
        </p:grpSpPr>
        <p:pic>
          <p:nvPicPr>
            <p:cNvPr id="8" name="Picture 3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85" b="35384"/>
            <a:stretch>
              <a:fillRect/>
            </a:stretch>
          </p:blipFill>
          <p:spPr bwMode="auto">
            <a:xfrm>
              <a:off x="5148075" y="3774645"/>
              <a:ext cx="3033995" cy="287114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6" name="TextBox 15"/>
            <p:cNvSpPr txBox="1"/>
            <p:nvPr/>
          </p:nvSpPr>
          <p:spPr>
            <a:xfrm>
              <a:off x="5877770" y="3813050"/>
              <a:ext cx="1612942" cy="153888"/>
            </a:xfrm>
            <a:prstGeom prst="rect">
              <a:avLst/>
            </a:prstGeom>
            <a:solidFill>
              <a:schemeClr val="bg2"/>
            </a:solidFill>
          </p:spPr>
          <p:txBody>
            <a:bodyPr wrap="none" tIns="0" bIns="0" rtlCol="0">
              <a:spAutoFit/>
            </a:bodyPr>
            <a:lstStyle/>
            <a:p>
              <a:pPr>
                <a:spcBef>
                  <a:spcPts val="0"/>
                </a:spcBef>
              </a:pPr>
              <a:r>
                <a:rPr lang="en-US" sz="1000" dirty="0" smtClean="0"/>
                <a:t>      Biological data           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031390" y="5084781"/>
              <a:ext cx="1255472" cy="246221"/>
            </a:xfrm>
            <a:prstGeom prst="rect">
              <a:avLst/>
            </a:prstGeom>
            <a:solidFill>
              <a:schemeClr val="bg2"/>
            </a:solidFill>
          </p:spPr>
          <p:txBody>
            <a:bodyPr wrap="none" tIns="0" bIns="0" rtlCol="0">
              <a:spAutoFit/>
            </a:bodyPr>
            <a:lstStyle/>
            <a:p>
              <a:pPr>
                <a:spcBef>
                  <a:spcPts val="0"/>
                </a:spcBef>
              </a:pPr>
              <a:endParaRPr lang="en-US" sz="600" dirty="0" smtClean="0"/>
            </a:p>
            <a:p>
              <a:pPr>
                <a:spcBef>
                  <a:spcPts val="0"/>
                </a:spcBef>
              </a:pPr>
              <a:r>
                <a:rPr lang="en-US" sz="1000" dirty="0" smtClean="0"/>
                <a:t>Learning Algorithm</a:t>
              </a: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7819263" y="6570046"/>
            <a:ext cx="1399742" cy="307777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pPr algn="l">
              <a:spcBef>
                <a:spcPts val="0"/>
              </a:spcBef>
            </a:pPr>
            <a:r>
              <a:rPr lang="en-US" sz="1400" dirty="0" smtClean="0">
                <a:solidFill>
                  <a:schemeClr val="bg1"/>
                </a:solidFill>
              </a:rPr>
              <a:t>[Andrew Saxe]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solidFill>
                  <a:schemeClr val="bg1"/>
                </a:solidFill>
              </a:rPr>
              <a:t>Learning </a:t>
            </a:r>
            <a:r>
              <a:rPr lang="en-US" dirty="0" smtClean="0"/>
              <a:t>feature hierarchies</a:t>
            </a:r>
            <a:endParaRPr lang="en-US" dirty="0" smtClean="0">
              <a:solidFill>
                <a:schemeClr val="bg1"/>
              </a:solidFill>
            </a:endParaRPr>
          </a:p>
        </p:txBody>
      </p:sp>
      <p:pic>
        <p:nvPicPr>
          <p:cNvPr id="9625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2463" y="1700213"/>
            <a:ext cx="5070475" cy="3538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6260" name="Text Box 4"/>
          <p:cNvSpPr txBox="1">
            <a:spLocks noChangeArrowheads="1"/>
          </p:cNvSpPr>
          <p:nvPr/>
        </p:nvSpPr>
        <p:spPr bwMode="auto">
          <a:xfrm>
            <a:off x="5991225" y="4619625"/>
            <a:ext cx="2195513" cy="366713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</p:spPr>
        <p:txBody>
          <a:bodyPr wrap="none" lIns="90487" tIns="44450" rIns="90487" bIns="44450">
            <a:spAutoFit/>
          </a:bodyPr>
          <a:lstStyle/>
          <a:p>
            <a:pPr marL="381000" indent="-381000" algn="l">
              <a:spcBef>
                <a:spcPct val="0"/>
              </a:spcBef>
            </a:pPr>
            <a:r>
              <a:rPr lang="en-US" dirty="0">
                <a:solidFill>
                  <a:srgbClr val="FFFFFF"/>
                </a:solidFill>
                <a:latin typeface="Arial" charset="0"/>
              </a:rPr>
              <a:t>Input image (pixels)</a:t>
            </a:r>
          </a:p>
        </p:txBody>
      </p:sp>
      <p:sp>
        <p:nvSpPr>
          <p:cNvPr id="96261" name="Text Box 5"/>
          <p:cNvSpPr txBox="1">
            <a:spLocks noChangeArrowheads="1"/>
          </p:cNvSpPr>
          <p:nvPr/>
        </p:nvSpPr>
        <p:spPr bwMode="auto">
          <a:xfrm>
            <a:off x="6029325" y="3198813"/>
            <a:ext cx="1816202" cy="643766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</p:spPr>
        <p:txBody>
          <a:bodyPr wrap="none" lIns="90487" tIns="44450" rIns="90487" bIns="44450">
            <a:spAutoFit/>
          </a:bodyPr>
          <a:lstStyle/>
          <a:p>
            <a:pPr marL="381000" indent="-381000" algn="l">
              <a:spcBef>
                <a:spcPts val="0"/>
              </a:spcBef>
            </a:pPr>
            <a:r>
              <a:rPr lang="en-US" dirty="0" smtClean="0">
                <a:solidFill>
                  <a:srgbClr val="FFFFFF"/>
                </a:solidFill>
                <a:latin typeface="Arial" charset="0"/>
              </a:rPr>
              <a:t>“Sparse coding”</a:t>
            </a:r>
          </a:p>
          <a:p>
            <a:pPr marL="381000" indent="-381000" algn="l">
              <a:spcBef>
                <a:spcPts val="0"/>
              </a:spcBef>
            </a:pPr>
            <a:r>
              <a:rPr lang="en-US" dirty="0" smtClean="0">
                <a:solidFill>
                  <a:srgbClr val="FFFFFF"/>
                </a:solidFill>
                <a:latin typeface="Arial" charset="0"/>
              </a:rPr>
              <a:t>(edges; cf. V1) </a:t>
            </a:r>
            <a:endParaRPr lang="en-US" dirty="0">
              <a:solidFill>
                <a:srgbClr val="FFFFFF"/>
              </a:solidFill>
              <a:latin typeface="Arial" charset="0"/>
            </a:endParaRPr>
          </a:p>
        </p:txBody>
      </p:sp>
      <p:sp>
        <p:nvSpPr>
          <p:cNvPr id="728070" name="Text Box 6"/>
          <p:cNvSpPr txBox="1">
            <a:spLocks noChangeArrowheads="1"/>
          </p:cNvSpPr>
          <p:nvPr/>
        </p:nvSpPr>
        <p:spPr bwMode="auto">
          <a:xfrm>
            <a:off x="6087409" y="1892300"/>
            <a:ext cx="2747546" cy="1031564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</p:spPr>
        <p:txBody>
          <a:bodyPr wrap="none" lIns="90487" tIns="44450" rIns="90487" bIns="44450">
            <a:spAutoFit/>
          </a:bodyPr>
          <a:lstStyle/>
          <a:p>
            <a:pPr marL="381000" indent="-381000" algn="l">
              <a:spcBef>
                <a:spcPct val="0"/>
              </a:spcBef>
            </a:pPr>
            <a:r>
              <a:rPr lang="en-US" dirty="0">
                <a:solidFill>
                  <a:srgbClr val="FFFFFF"/>
                </a:solidFill>
                <a:latin typeface="Arial" charset="0"/>
              </a:rPr>
              <a:t>Higher layer</a:t>
            </a:r>
          </a:p>
          <a:p>
            <a:pPr marL="381000" indent="-381000" algn="l">
              <a:spcBef>
                <a:spcPct val="20000"/>
              </a:spcBef>
            </a:pPr>
            <a:r>
              <a:rPr lang="en-US" dirty="0" smtClean="0">
                <a:solidFill>
                  <a:srgbClr val="FFFFFF"/>
                </a:solidFill>
                <a:latin typeface="Arial" charset="0"/>
              </a:rPr>
              <a:t>(Combinations of edges; </a:t>
            </a:r>
          </a:p>
          <a:p>
            <a:pPr marL="381000" indent="-381000" algn="l">
              <a:spcBef>
                <a:spcPct val="20000"/>
              </a:spcBef>
            </a:pPr>
            <a:r>
              <a:rPr lang="en-US" dirty="0" smtClean="0">
                <a:solidFill>
                  <a:srgbClr val="000000"/>
                </a:solidFill>
                <a:latin typeface="Arial" charset="0"/>
              </a:rPr>
              <a:t>  </a:t>
            </a:r>
            <a:r>
              <a:rPr lang="en-US" dirty="0" smtClean="0">
                <a:solidFill>
                  <a:srgbClr val="FFFFFF"/>
                </a:solidFill>
                <a:latin typeface="Arial" charset="0"/>
              </a:rPr>
              <a:t>cf</a:t>
            </a:r>
            <a:r>
              <a:rPr lang="en-US" dirty="0" smtClean="0">
                <a:solidFill>
                  <a:srgbClr val="000000"/>
                </a:solidFill>
                <a:latin typeface="Arial" charset="0"/>
              </a:rPr>
              <a:t>. </a:t>
            </a:r>
            <a:r>
              <a:rPr lang="en-US" dirty="0" smtClean="0">
                <a:solidFill>
                  <a:srgbClr val="FFFFFF"/>
                </a:solidFill>
                <a:latin typeface="Arial" charset="0"/>
              </a:rPr>
              <a:t>V2)</a:t>
            </a:r>
            <a:endParaRPr lang="en-US" dirty="0">
              <a:solidFill>
                <a:srgbClr val="FFFFFF"/>
              </a:solidFill>
              <a:latin typeface="Arial" charset="0"/>
            </a:endParaRPr>
          </a:p>
        </p:txBody>
      </p:sp>
      <p:sp>
        <p:nvSpPr>
          <p:cNvPr id="96263" name="Rectangle 7"/>
          <p:cNvSpPr>
            <a:spLocks noChangeArrowheads="1"/>
          </p:cNvSpPr>
          <p:nvPr/>
        </p:nvSpPr>
        <p:spPr bwMode="auto">
          <a:xfrm>
            <a:off x="76200" y="1508125"/>
            <a:ext cx="914400" cy="914400"/>
          </a:xfrm>
          <a:prstGeom prst="rect">
            <a:avLst/>
          </a:prstGeom>
          <a:solidFill>
            <a:schemeClr val="tx1"/>
          </a:solidFill>
          <a:ln w="25400" algn="ctr">
            <a:noFill/>
            <a:miter lim="800000"/>
            <a:headEnd/>
            <a:tailEnd/>
          </a:ln>
        </p:spPr>
        <p:txBody>
          <a:bodyPr wrap="none" lIns="90487" tIns="44450" rIns="90487" bIns="44450" anchor="ctr">
            <a:spAutoFit/>
          </a:bodyPr>
          <a:lstStyle/>
          <a:p>
            <a:pPr algn="l">
              <a:spcBef>
                <a:spcPct val="0"/>
              </a:spcBef>
            </a:pPr>
            <a:endParaRPr lang="en-US">
              <a:solidFill>
                <a:srgbClr val="000000"/>
              </a:solidFill>
              <a:latin typeface="Arial" charset="0"/>
            </a:endParaRPr>
          </a:p>
        </p:txBody>
      </p:sp>
      <p:grpSp>
        <p:nvGrpSpPr>
          <p:cNvPr id="2" name="Group 8"/>
          <p:cNvGrpSpPr>
            <a:grpSpLocks/>
          </p:cNvGrpSpPr>
          <p:nvPr/>
        </p:nvGrpSpPr>
        <p:grpSpPr bwMode="auto">
          <a:xfrm>
            <a:off x="960438" y="1547813"/>
            <a:ext cx="4378325" cy="1841500"/>
            <a:chOff x="969" y="975"/>
            <a:chExt cx="2758" cy="1160"/>
          </a:xfrm>
          <a:solidFill>
            <a:schemeClr val="tx1"/>
          </a:solidFill>
        </p:grpSpPr>
        <p:sp>
          <p:nvSpPr>
            <p:cNvPr id="96267" name="Rectangle 9"/>
            <p:cNvSpPr>
              <a:spLocks noChangeArrowheads="1"/>
            </p:cNvSpPr>
            <p:nvPr/>
          </p:nvSpPr>
          <p:spPr bwMode="auto">
            <a:xfrm>
              <a:off x="969" y="975"/>
              <a:ext cx="2758" cy="967"/>
            </a:xfrm>
            <a:prstGeom prst="rect">
              <a:avLst/>
            </a:prstGeom>
            <a:grpFill/>
            <a:ln w="25400" algn="ctr">
              <a:noFill/>
              <a:miter lim="800000"/>
              <a:headEnd/>
              <a:tailEnd/>
            </a:ln>
          </p:spPr>
          <p:txBody>
            <a:bodyPr wrap="none" lIns="90487" tIns="44450" rIns="90487" bIns="44450" anchor="ctr">
              <a:spAutoFit/>
            </a:bodyPr>
            <a:lstStyle/>
            <a:p>
              <a:pPr algn="l">
                <a:spcBef>
                  <a:spcPct val="0"/>
                </a:spcBef>
              </a:pPr>
              <a:endParaRPr lang="en-US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96268" name="Rectangle 10"/>
            <p:cNvSpPr>
              <a:spLocks noChangeArrowheads="1"/>
            </p:cNvSpPr>
            <p:nvPr/>
          </p:nvSpPr>
          <p:spPr bwMode="auto">
            <a:xfrm>
              <a:off x="1646" y="1047"/>
              <a:ext cx="435" cy="967"/>
            </a:xfrm>
            <a:prstGeom prst="rect">
              <a:avLst/>
            </a:prstGeom>
            <a:grpFill/>
            <a:ln w="25400" algn="ctr">
              <a:noFill/>
              <a:miter lim="800000"/>
              <a:headEnd/>
              <a:tailEnd/>
            </a:ln>
          </p:spPr>
          <p:txBody>
            <a:bodyPr lIns="90487" tIns="44450" rIns="90487" bIns="44450" anchor="ctr">
              <a:spAutoFit/>
            </a:bodyPr>
            <a:lstStyle/>
            <a:p>
              <a:pPr algn="l">
                <a:spcBef>
                  <a:spcPct val="0"/>
                </a:spcBef>
              </a:pPr>
              <a:endParaRPr lang="en-US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96269" name="Rectangle 11"/>
            <p:cNvSpPr>
              <a:spLocks noChangeArrowheads="1"/>
            </p:cNvSpPr>
            <p:nvPr/>
          </p:nvSpPr>
          <p:spPr bwMode="auto">
            <a:xfrm>
              <a:off x="1767" y="1047"/>
              <a:ext cx="435" cy="967"/>
            </a:xfrm>
            <a:prstGeom prst="rect">
              <a:avLst/>
            </a:prstGeom>
            <a:grpFill/>
            <a:ln w="25400" algn="ctr">
              <a:noFill/>
              <a:miter lim="800000"/>
              <a:headEnd/>
              <a:tailEnd/>
            </a:ln>
          </p:spPr>
          <p:txBody>
            <a:bodyPr lIns="90487" tIns="44450" rIns="90487" bIns="44450" anchor="ctr">
              <a:spAutoFit/>
            </a:bodyPr>
            <a:lstStyle/>
            <a:p>
              <a:pPr algn="l">
                <a:spcBef>
                  <a:spcPct val="0"/>
                </a:spcBef>
              </a:pPr>
              <a:endParaRPr lang="en-US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96270" name="Rectangle 12"/>
            <p:cNvSpPr>
              <a:spLocks noChangeArrowheads="1"/>
            </p:cNvSpPr>
            <p:nvPr/>
          </p:nvSpPr>
          <p:spPr bwMode="auto">
            <a:xfrm>
              <a:off x="1695" y="1168"/>
              <a:ext cx="435" cy="967"/>
            </a:xfrm>
            <a:prstGeom prst="rect">
              <a:avLst/>
            </a:prstGeom>
            <a:grpFill/>
            <a:ln w="25400" algn="ctr">
              <a:noFill/>
              <a:miter lim="800000"/>
              <a:headEnd/>
              <a:tailEnd/>
            </a:ln>
          </p:spPr>
          <p:txBody>
            <a:bodyPr lIns="90487" tIns="44450" rIns="90487" bIns="44450" anchor="ctr">
              <a:spAutoFit/>
            </a:bodyPr>
            <a:lstStyle/>
            <a:p>
              <a:pPr algn="l">
                <a:spcBef>
                  <a:spcPct val="0"/>
                </a:spcBef>
              </a:pPr>
              <a:endParaRPr lang="en-US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96271" name="Rectangle 13"/>
            <p:cNvSpPr>
              <a:spLocks noChangeArrowheads="1"/>
            </p:cNvSpPr>
            <p:nvPr/>
          </p:nvSpPr>
          <p:spPr bwMode="auto">
            <a:xfrm>
              <a:off x="2541" y="1047"/>
              <a:ext cx="435" cy="967"/>
            </a:xfrm>
            <a:prstGeom prst="rect">
              <a:avLst/>
            </a:prstGeom>
            <a:grpFill/>
            <a:ln w="25400" algn="ctr">
              <a:noFill/>
              <a:miter lim="800000"/>
              <a:headEnd/>
              <a:tailEnd/>
            </a:ln>
          </p:spPr>
          <p:txBody>
            <a:bodyPr lIns="90487" tIns="44450" rIns="90487" bIns="44450" anchor="ctr">
              <a:spAutoFit/>
            </a:bodyPr>
            <a:lstStyle/>
            <a:p>
              <a:pPr algn="l">
                <a:spcBef>
                  <a:spcPct val="0"/>
                </a:spcBef>
              </a:pPr>
              <a:endParaRPr lang="en-US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96272" name="Rectangle 14"/>
            <p:cNvSpPr>
              <a:spLocks noChangeArrowheads="1"/>
            </p:cNvSpPr>
            <p:nvPr/>
          </p:nvSpPr>
          <p:spPr bwMode="auto">
            <a:xfrm>
              <a:off x="2614" y="1120"/>
              <a:ext cx="435" cy="967"/>
            </a:xfrm>
            <a:prstGeom prst="rect">
              <a:avLst/>
            </a:prstGeom>
            <a:grpFill/>
            <a:ln w="25400" algn="ctr">
              <a:noFill/>
              <a:miter lim="800000"/>
              <a:headEnd/>
              <a:tailEnd/>
            </a:ln>
          </p:spPr>
          <p:txBody>
            <a:bodyPr lIns="90487" tIns="44450" rIns="90487" bIns="44450" anchor="ctr">
              <a:spAutoFit/>
            </a:bodyPr>
            <a:lstStyle/>
            <a:p>
              <a:pPr algn="l">
                <a:spcBef>
                  <a:spcPct val="0"/>
                </a:spcBef>
              </a:pPr>
              <a:endParaRPr lang="en-US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96273" name="Rectangle 15"/>
            <p:cNvSpPr>
              <a:spLocks noChangeArrowheads="1"/>
            </p:cNvSpPr>
            <p:nvPr/>
          </p:nvSpPr>
          <p:spPr bwMode="auto">
            <a:xfrm>
              <a:off x="2668" y="1059"/>
              <a:ext cx="435" cy="967"/>
            </a:xfrm>
            <a:prstGeom prst="rect">
              <a:avLst/>
            </a:prstGeom>
            <a:grpFill/>
            <a:ln w="25400" algn="ctr">
              <a:noFill/>
              <a:miter lim="800000"/>
              <a:headEnd/>
              <a:tailEnd/>
            </a:ln>
          </p:spPr>
          <p:txBody>
            <a:bodyPr lIns="90487" tIns="44450" rIns="90487" bIns="44450" anchor="ctr">
              <a:spAutoFit/>
            </a:bodyPr>
            <a:lstStyle/>
            <a:p>
              <a:pPr algn="l">
                <a:spcBef>
                  <a:spcPct val="0"/>
                </a:spcBef>
              </a:pPr>
              <a:endParaRPr lang="en-US">
                <a:solidFill>
                  <a:srgbClr val="000000"/>
                </a:solidFill>
                <a:latin typeface="Arial" charset="0"/>
              </a:endParaRP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6569060" y="6501400"/>
            <a:ext cx="2637260" cy="338554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pPr algn="l">
              <a:spcBef>
                <a:spcPts val="0"/>
              </a:spcBef>
            </a:pPr>
            <a:r>
              <a:rPr lang="en-US" sz="1600" dirty="0" smtClean="0">
                <a:solidFill>
                  <a:srgbClr val="FFFFFF"/>
                </a:solidFill>
                <a:latin typeface="Times"/>
              </a:rPr>
              <a:t>[Lee, Ranganath &amp; Ng, 2007]</a:t>
            </a:r>
          </a:p>
        </p:txBody>
      </p:sp>
      <p:grpSp>
        <p:nvGrpSpPr>
          <p:cNvPr id="27" name="Group 26"/>
          <p:cNvGrpSpPr/>
          <p:nvPr/>
        </p:nvGrpSpPr>
        <p:grpSpPr>
          <a:xfrm>
            <a:off x="856240" y="3198570"/>
            <a:ext cx="4733645" cy="1844245"/>
            <a:chOff x="856240" y="3198570"/>
            <a:chExt cx="4733645" cy="1844245"/>
          </a:xfrm>
        </p:grpSpPr>
        <p:sp>
          <p:nvSpPr>
            <p:cNvPr id="19" name="TextBox 18"/>
            <p:cNvSpPr txBox="1"/>
            <p:nvPr/>
          </p:nvSpPr>
          <p:spPr>
            <a:xfrm>
              <a:off x="856240" y="4581150"/>
              <a:ext cx="44114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Bef>
                  <a:spcPts val="0"/>
                </a:spcBef>
              </a:pPr>
              <a:r>
                <a:rPr lang="en-US" sz="2400" dirty="0" smtClean="0">
                  <a:solidFill>
                    <a:schemeClr val="bg1"/>
                  </a:solidFill>
                  <a:latin typeface="+mj-lt"/>
                </a:rPr>
                <a:t>x</a:t>
              </a:r>
              <a:r>
                <a:rPr lang="en-US" sz="2400" baseline="-25000" dirty="0" smtClean="0">
                  <a:solidFill>
                    <a:schemeClr val="bg1"/>
                  </a:solidFill>
                  <a:latin typeface="+mj-lt"/>
                </a:rPr>
                <a:t>1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306105" y="4581150"/>
              <a:ext cx="44114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Bef>
                  <a:spcPts val="0"/>
                </a:spcBef>
              </a:pPr>
              <a:r>
                <a:rPr lang="en-US" sz="2400" dirty="0" smtClean="0">
                  <a:solidFill>
                    <a:schemeClr val="bg1"/>
                  </a:solidFill>
                  <a:latin typeface="+mj-lt"/>
                </a:rPr>
                <a:t>x</a:t>
              </a:r>
              <a:r>
                <a:rPr lang="en-US" sz="2400" baseline="-25000" dirty="0" smtClean="0">
                  <a:solidFill>
                    <a:schemeClr val="bg1"/>
                  </a:solidFill>
                  <a:latin typeface="+mj-lt"/>
                </a:rPr>
                <a:t>2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3746804" y="4581150"/>
              <a:ext cx="44114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Bef>
                  <a:spcPts val="0"/>
                </a:spcBef>
              </a:pPr>
              <a:r>
                <a:rPr lang="en-US" sz="2400" dirty="0" smtClean="0">
                  <a:solidFill>
                    <a:schemeClr val="bg1"/>
                  </a:solidFill>
                  <a:latin typeface="+mj-lt"/>
                </a:rPr>
                <a:t>x</a:t>
              </a:r>
              <a:r>
                <a:rPr lang="en-US" sz="2400" baseline="-25000" dirty="0" smtClean="0">
                  <a:solidFill>
                    <a:schemeClr val="bg1"/>
                  </a:solidFill>
                  <a:latin typeface="+mj-lt"/>
                </a:rPr>
                <a:t>3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5148739" y="4581150"/>
              <a:ext cx="44114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Bef>
                  <a:spcPts val="0"/>
                </a:spcBef>
              </a:pPr>
              <a:r>
                <a:rPr lang="en-US" sz="2400" dirty="0" smtClean="0">
                  <a:solidFill>
                    <a:schemeClr val="bg1"/>
                  </a:solidFill>
                  <a:latin typeface="+mj-lt"/>
                </a:rPr>
                <a:t>x</a:t>
              </a:r>
              <a:r>
                <a:rPr lang="en-US" sz="2400" baseline="-25000" dirty="0" smtClean="0">
                  <a:solidFill>
                    <a:schemeClr val="bg1"/>
                  </a:solidFill>
                  <a:latin typeface="+mj-lt"/>
                </a:rPr>
                <a:t>4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418685" y="3198570"/>
              <a:ext cx="42351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Bef>
                  <a:spcPts val="0"/>
                </a:spcBef>
              </a:pPr>
              <a:r>
                <a:rPr lang="en-US" sz="2400" dirty="0" smtClean="0">
                  <a:solidFill>
                    <a:schemeClr val="bg1"/>
                  </a:solidFill>
                  <a:latin typeface="+mj-lt"/>
                </a:rPr>
                <a:t>a</a:t>
              </a:r>
              <a:r>
                <a:rPr lang="en-US" sz="2400" baseline="-25000" dirty="0" smtClean="0">
                  <a:solidFill>
                    <a:schemeClr val="bg1"/>
                  </a:solidFill>
                  <a:latin typeface="+mj-lt"/>
                </a:rPr>
                <a:t>3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2997395" y="3198570"/>
              <a:ext cx="42351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Bef>
                  <a:spcPts val="0"/>
                </a:spcBef>
              </a:pPr>
              <a:r>
                <a:rPr lang="en-US" sz="2400" dirty="0" smtClean="0">
                  <a:solidFill>
                    <a:schemeClr val="bg1"/>
                  </a:solidFill>
                  <a:latin typeface="+mj-lt"/>
                </a:rPr>
                <a:t>a</a:t>
              </a:r>
              <a:r>
                <a:rPr lang="en-US" sz="2400" baseline="-25000" dirty="0" smtClean="0">
                  <a:solidFill>
                    <a:schemeClr val="bg1"/>
                  </a:solidFill>
                  <a:latin typeface="+mj-lt"/>
                </a:rPr>
                <a:t>2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596124" y="3198570"/>
              <a:ext cx="42351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Bef>
                  <a:spcPts val="0"/>
                </a:spcBef>
              </a:pPr>
              <a:r>
                <a:rPr lang="en-US" sz="2400" dirty="0" smtClean="0">
                  <a:solidFill>
                    <a:schemeClr val="bg1"/>
                  </a:solidFill>
                  <a:latin typeface="+mj-lt"/>
                </a:rPr>
                <a:t>a</a:t>
              </a:r>
              <a:r>
                <a:rPr lang="en-US" sz="2400" baseline="-25000" dirty="0" smtClean="0">
                  <a:solidFill>
                    <a:schemeClr val="bg1"/>
                  </a:solidFill>
                  <a:latin typeface="+mj-lt"/>
                </a:rPr>
                <a:t>1</a:t>
              </a:r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117020" y="6155755"/>
            <a:ext cx="70487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</a:rPr>
              <a:t>[Technical details: Sparse autoencoder or sparse version of Hinton’s DBN.]</a:t>
            </a:r>
            <a:endParaRPr 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807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7550" y="215900"/>
            <a:ext cx="7156115" cy="304800"/>
          </a:xfrm>
        </p:spPr>
        <p:txBody>
          <a:bodyPr/>
          <a:lstStyle/>
          <a:p>
            <a:r>
              <a:rPr lang="en-US" dirty="0" smtClean="0"/>
              <a:t>What do we want computers to do with our data?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6950" y="1130450"/>
            <a:ext cx="8229600" cy="4570412"/>
          </a:xfrm>
        </p:spPr>
        <p:txBody>
          <a:bodyPr/>
          <a:lstStyle/>
          <a:p>
            <a:pPr>
              <a:buNone/>
            </a:pPr>
            <a:r>
              <a:rPr lang="en-US" sz="2000" b="0" dirty="0" smtClean="0"/>
              <a:t>Images/video</a:t>
            </a:r>
          </a:p>
          <a:p>
            <a:pPr>
              <a:buNone/>
            </a:pPr>
            <a:endParaRPr lang="en-US" sz="2000" b="0" dirty="0" smtClean="0"/>
          </a:p>
          <a:p>
            <a:pPr>
              <a:buNone/>
            </a:pPr>
            <a:endParaRPr lang="en-US" sz="2000" b="0" dirty="0" smtClean="0"/>
          </a:p>
          <a:p>
            <a:pPr>
              <a:buNone/>
            </a:pPr>
            <a:r>
              <a:rPr lang="en-US" sz="2000" b="0" dirty="0" smtClean="0"/>
              <a:t>Audio</a:t>
            </a:r>
          </a:p>
          <a:p>
            <a:pPr>
              <a:buNone/>
            </a:pPr>
            <a:endParaRPr lang="en-US" sz="2000" b="0" dirty="0" smtClean="0"/>
          </a:p>
          <a:p>
            <a:pPr>
              <a:buNone/>
            </a:pPr>
            <a:endParaRPr lang="en-US" sz="2000" b="0" dirty="0" smtClean="0"/>
          </a:p>
          <a:p>
            <a:pPr>
              <a:buNone/>
            </a:pPr>
            <a:r>
              <a:rPr lang="en-US" sz="2000" b="0" dirty="0" smtClean="0"/>
              <a:t>Text</a:t>
            </a:r>
            <a:endParaRPr lang="en-US" sz="2000" b="0" dirty="0"/>
          </a:p>
        </p:txBody>
      </p:sp>
      <p:pic>
        <p:nvPicPr>
          <p:cNvPr id="2661378" name="Picture 2" descr="C:\Users\ang\Desktop\1961 Norton #271 Ridden by Jesse Seary in turn 9 at Road America, Elkhart Lake, WI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39045" y="1118437"/>
            <a:ext cx="1662824" cy="1113745"/>
          </a:xfrm>
          <a:prstGeom prst="rect">
            <a:avLst/>
          </a:prstGeom>
          <a:noFill/>
        </p:spPr>
      </p:pic>
      <p:pic>
        <p:nvPicPr>
          <p:cNvPr id="5" name="Picture 3" descr="C:\Documents and Settings\hllee\Application Data\SSH\temp\speech_demo.png"/>
          <p:cNvPicPr>
            <a:picLocks noChangeAspect="1" noChangeArrowheads="1"/>
          </p:cNvPicPr>
          <p:nvPr/>
        </p:nvPicPr>
        <p:blipFill>
          <a:blip r:embed="rId4" cstate="print"/>
          <a:srcRect l="47730" t="11764" r="30080" b="61154"/>
          <a:stretch>
            <a:fillRect/>
          </a:stretch>
        </p:blipFill>
        <p:spPr bwMode="auto">
          <a:xfrm>
            <a:off x="2377451" y="2846663"/>
            <a:ext cx="1613010" cy="1198048"/>
          </a:xfrm>
          <a:prstGeom prst="rect">
            <a:avLst/>
          </a:prstGeom>
          <a:noFill/>
        </p:spPr>
      </p:pic>
      <p:cxnSp>
        <p:nvCxnSpPr>
          <p:cNvPr id="6" name="Straight Arrow Connector 5"/>
          <p:cNvCxnSpPr/>
          <p:nvPr/>
        </p:nvCxnSpPr>
        <p:spPr>
          <a:xfrm flipH="1">
            <a:off x="4111519" y="1660068"/>
            <a:ext cx="1530356" cy="1"/>
          </a:xfrm>
          <a:prstGeom prst="straightConnector1">
            <a:avLst/>
          </a:prstGeom>
          <a:noFill/>
          <a:ln w="38100" cap="flat" cmpd="sng" algn="ctr">
            <a:solidFill>
              <a:srgbClr val="4F81BD"/>
            </a:solidFill>
            <a:prstDash val="solid"/>
            <a:headEnd type="arrow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</p:cxnSp>
      <p:cxnSp>
        <p:nvCxnSpPr>
          <p:cNvPr id="9" name="Straight Arrow Connector 8"/>
          <p:cNvCxnSpPr/>
          <p:nvPr/>
        </p:nvCxnSpPr>
        <p:spPr>
          <a:xfrm flipH="1">
            <a:off x="4144080" y="3444763"/>
            <a:ext cx="1530356" cy="1"/>
          </a:xfrm>
          <a:prstGeom prst="straightConnector1">
            <a:avLst/>
          </a:prstGeom>
          <a:noFill/>
          <a:ln w="38100" cap="flat" cmpd="sng" algn="ctr">
            <a:solidFill>
              <a:srgbClr val="4F81BD"/>
            </a:solidFill>
            <a:prstDash val="solid"/>
            <a:headEnd type="arrow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</p:cxnSp>
      <p:sp>
        <p:nvSpPr>
          <p:cNvPr id="8" name="TextBox 7"/>
          <p:cNvSpPr txBox="1"/>
          <p:nvPr/>
        </p:nvSpPr>
        <p:spPr>
          <a:xfrm>
            <a:off x="5641875" y="1121311"/>
            <a:ext cx="214674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Bef>
                <a:spcPts val="0"/>
              </a:spcBef>
            </a:pPr>
            <a:r>
              <a:rPr lang="en-US" dirty="0" smtClean="0">
                <a:solidFill>
                  <a:schemeClr val="bg1"/>
                </a:solidFill>
              </a:rPr>
              <a:t>Label: “Motorcycle”</a:t>
            </a:r>
          </a:p>
          <a:p>
            <a:pPr algn="l">
              <a:spcBef>
                <a:spcPts val="0"/>
              </a:spcBef>
            </a:pPr>
            <a:r>
              <a:rPr lang="en-US" dirty="0" smtClean="0">
                <a:solidFill>
                  <a:schemeClr val="bg1"/>
                </a:solidFill>
              </a:rPr>
              <a:t>Suggest tags</a:t>
            </a:r>
          </a:p>
          <a:p>
            <a:pPr algn="l">
              <a:spcBef>
                <a:spcPts val="0"/>
              </a:spcBef>
            </a:pPr>
            <a:r>
              <a:rPr lang="en-US" dirty="0" smtClean="0">
                <a:solidFill>
                  <a:schemeClr val="bg1"/>
                </a:solidFill>
              </a:rPr>
              <a:t>Image search</a:t>
            </a:r>
          </a:p>
          <a:p>
            <a:pPr algn="l">
              <a:spcBef>
                <a:spcPts val="0"/>
              </a:spcBef>
            </a:pPr>
            <a:r>
              <a:rPr lang="en-US" dirty="0" smtClean="0">
                <a:solidFill>
                  <a:schemeClr val="bg1"/>
                </a:solidFill>
              </a:rPr>
              <a:t>…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656156" y="2846662"/>
            <a:ext cx="239039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Bef>
                <a:spcPts val="0"/>
              </a:spcBef>
            </a:pPr>
            <a:r>
              <a:rPr lang="en-US" dirty="0" smtClean="0">
                <a:solidFill>
                  <a:schemeClr val="bg1"/>
                </a:solidFill>
              </a:rPr>
              <a:t>Speech recognition</a:t>
            </a:r>
          </a:p>
          <a:p>
            <a:pPr algn="l">
              <a:spcBef>
                <a:spcPts val="0"/>
              </a:spcBef>
            </a:pPr>
            <a:r>
              <a:rPr lang="en-US" dirty="0" smtClean="0">
                <a:solidFill>
                  <a:schemeClr val="bg1"/>
                </a:solidFill>
              </a:rPr>
              <a:t>Music classification</a:t>
            </a:r>
          </a:p>
          <a:p>
            <a:pPr algn="l">
              <a:spcBef>
                <a:spcPts val="0"/>
              </a:spcBef>
            </a:pPr>
            <a:r>
              <a:rPr lang="en-US" dirty="0" smtClean="0">
                <a:solidFill>
                  <a:schemeClr val="bg1"/>
                </a:solidFill>
              </a:rPr>
              <a:t>Speaker identification</a:t>
            </a:r>
          </a:p>
          <a:p>
            <a:pPr algn="l">
              <a:spcBef>
                <a:spcPts val="0"/>
              </a:spcBef>
            </a:pPr>
            <a:r>
              <a:rPr lang="en-US" dirty="0" smtClean="0">
                <a:solidFill>
                  <a:schemeClr val="bg1"/>
                </a:solidFill>
              </a:rPr>
              <a:t>…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3" name="Picture 2" descr="http://www.elbacom.com/assets/images/textdocument.gif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922055" y="6883930"/>
            <a:ext cx="1536200" cy="1536200"/>
          </a:xfrm>
          <a:prstGeom prst="rect">
            <a:avLst/>
          </a:prstGeom>
          <a:noFill/>
        </p:spPr>
      </p:pic>
      <p:cxnSp>
        <p:nvCxnSpPr>
          <p:cNvPr id="14" name="Straight Arrow Connector 13"/>
          <p:cNvCxnSpPr/>
          <p:nvPr/>
        </p:nvCxnSpPr>
        <p:spPr>
          <a:xfrm flipH="1">
            <a:off x="4188329" y="5115922"/>
            <a:ext cx="1530356" cy="1"/>
          </a:xfrm>
          <a:prstGeom prst="straightConnector1">
            <a:avLst/>
          </a:prstGeom>
          <a:noFill/>
          <a:ln w="38100" cap="flat" cmpd="sng" algn="ctr">
            <a:solidFill>
              <a:srgbClr val="4F81BD"/>
            </a:solidFill>
            <a:prstDash val="solid"/>
            <a:headEnd type="arrow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</p:cxnSp>
      <p:pic>
        <p:nvPicPr>
          <p:cNvPr id="2323458" name="Picture 2" descr="C:\Users\ang\Desktop\aiwiki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1837" y="7231095"/>
            <a:ext cx="2022376" cy="1575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23459" name="Picture 3" descr="C:\Users\ang\Desktop\nyt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4426" y="4536482"/>
            <a:ext cx="1832062" cy="1427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5821366" y="4705647"/>
            <a:ext cx="218521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Bef>
                <a:spcPts val="0"/>
              </a:spcBef>
            </a:pPr>
            <a:r>
              <a:rPr lang="en-US" dirty="0" smtClean="0">
                <a:solidFill>
                  <a:schemeClr val="bg1"/>
                </a:solidFill>
              </a:rPr>
              <a:t>Web search</a:t>
            </a:r>
          </a:p>
          <a:p>
            <a:pPr algn="l">
              <a:spcBef>
                <a:spcPts val="0"/>
              </a:spcBef>
            </a:pPr>
            <a:r>
              <a:rPr lang="en-US" dirty="0" smtClean="0">
                <a:solidFill>
                  <a:schemeClr val="bg1"/>
                </a:solidFill>
              </a:rPr>
              <a:t>Anti-spam</a:t>
            </a:r>
          </a:p>
          <a:p>
            <a:pPr algn="l">
              <a:spcBef>
                <a:spcPts val="0"/>
              </a:spcBef>
            </a:pPr>
            <a:r>
              <a:rPr lang="en-US" dirty="0" smtClean="0">
                <a:solidFill>
                  <a:schemeClr val="bg1"/>
                </a:solidFill>
              </a:rPr>
              <a:t>Machine translation</a:t>
            </a:r>
          </a:p>
          <a:p>
            <a:pPr algn="l">
              <a:spcBef>
                <a:spcPts val="0"/>
              </a:spcBef>
            </a:pPr>
            <a:r>
              <a:rPr lang="en-US" dirty="0" smtClean="0">
                <a:solidFill>
                  <a:schemeClr val="bg1"/>
                </a:solidFill>
              </a:rPr>
              <a:t>… 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solidFill>
                  <a:schemeClr val="bg1"/>
                </a:solidFill>
              </a:rPr>
              <a:t>Learning feature hierarchies</a:t>
            </a:r>
          </a:p>
        </p:txBody>
      </p:sp>
      <p:sp>
        <p:nvSpPr>
          <p:cNvPr id="97284" name="Text Box 4"/>
          <p:cNvSpPr txBox="1">
            <a:spLocks noChangeArrowheads="1"/>
          </p:cNvSpPr>
          <p:nvPr/>
        </p:nvSpPr>
        <p:spPr bwMode="auto">
          <a:xfrm>
            <a:off x="5953125" y="5448300"/>
            <a:ext cx="1374775" cy="363538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</p:spPr>
        <p:txBody>
          <a:bodyPr wrap="none" lIns="90487" tIns="44450" rIns="90487" bIns="44450">
            <a:spAutoFit/>
          </a:bodyPr>
          <a:lstStyle/>
          <a:p>
            <a:pPr marL="381000" indent="-381000" algn="l">
              <a:spcBef>
                <a:spcPct val="0"/>
              </a:spcBef>
            </a:pPr>
            <a:r>
              <a:rPr lang="en-US" dirty="0">
                <a:solidFill>
                  <a:srgbClr val="FFFFFF"/>
                </a:solidFill>
                <a:latin typeface="Arial" charset="0"/>
              </a:rPr>
              <a:t>Input image</a:t>
            </a:r>
          </a:p>
        </p:txBody>
      </p:sp>
      <p:sp>
        <p:nvSpPr>
          <p:cNvPr id="97285" name="Text Box 5"/>
          <p:cNvSpPr txBox="1">
            <a:spLocks noChangeArrowheads="1"/>
          </p:cNvSpPr>
          <p:nvPr/>
        </p:nvSpPr>
        <p:spPr bwMode="auto">
          <a:xfrm>
            <a:off x="5991225" y="4027488"/>
            <a:ext cx="1146175" cy="363537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</p:spPr>
        <p:txBody>
          <a:bodyPr wrap="none" lIns="90487" tIns="44450" rIns="90487" bIns="44450">
            <a:spAutoFit/>
          </a:bodyPr>
          <a:lstStyle/>
          <a:p>
            <a:pPr marL="381000" indent="-381000" algn="l">
              <a:spcBef>
                <a:spcPct val="0"/>
              </a:spcBef>
            </a:pPr>
            <a:r>
              <a:rPr lang="en-US" dirty="0">
                <a:solidFill>
                  <a:srgbClr val="FFFFFF"/>
                </a:solidFill>
                <a:latin typeface="Arial" charset="0"/>
              </a:rPr>
              <a:t>Model V1</a:t>
            </a:r>
          </a:p>
        </p:txBody>
      </p:sp>
      <p:sp>
        <p:nvSpPr>
          <p:cNvPr id="97286" name="Text Box 6"/>
          <p:cNvSpPr txBox="1">
            <a:spLocks noChangeArrowheads="1"/>
          </p:cNvSpPr>
          <p:nvPr/>
        </p:nvSpPr>
        <p:spPr bwMode="auto">
          <a:xfrm>
            <a:off x="5946775" y="2720975"/>
            <a:ext cx="1425575" cy="693738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</p:spPr>
        <p:txBody>
          <a:bodyPr wrap="none" lIns="90487" tIns="44450" rIns="90487" bIns="44450">
            <a:spAutoFit/>
          </a:bodyPr>
          <a:lstStyle/>
          <a:p>
            <a:pPr marL="381000" indent="-381000" algn="l">
              <a:spcBef>
                <a:spcPct val="0"/>
              </a:spcBef>
            </a:pPr>
            <a:r>
              <a:rPr lang="en-US" dirty="0">
                <a:solidFill>
                  <a:srgbClr val="FFFFFF"/>
                </a:solidFill>
                <a:latin typeface="Arial" charset="0"/>
              </a:rPr>
              <a:t>Higher layer</a:t>
            </a:r>
          </a:p>
          <a:p>
            <a:pPr marL="381000" indent="-381000" algn="l">
              <a:spcBef>
                <a:spcPct val="20000"/>
              </a:spcBef>
            </a:pPr>
            <a:r>
              <a:rPr lang="en-US" dirty="0">
                <a:solidFill>
                  <a:srgbClr val="FFFFFF"/>
                </a:solidFill>
                <a:latin typeface="Arial" charset="0"/>
              </a:rPr>
              <a:t>(Model V2?)</a:t>
            </a:r>
          </a:p>
        </p:txBody>
      </p:sp>
      <p:grpSp>
        <p:nvGrpSpPr>
          <p:cNvPr id="2" name="Group 20"/>
          <p:cNvGrpSpPr/>
          <p:nvPr/>
        </p:nvGrpSpPr>
        <p:grpSpPr>
          <a:xfrm>
            <a:off x="38100" y="1136021"/>
            <a:ext cx="5719763" cy="4931404"/>
            <a:chOff x="757237" y="1540833"/>
            <a:chExt cx="5719763" cy="4931404"/>
          </a:xfrm>
        </p:grpSpPr>
        <p:grpSp>
          <p:nvGrpSpPr>
            <p:cNvPr id="3" name="Group 19"/>
            <p:cNvGrpSpPr/>
            <p:nvPr/>
          </p:nvGrpSpPr>
          <p:grpSpPr>
            <a:xfrm>
              <a:off x="1096274" y="1540833"/>
              <a:ext cx="5380726" cy="4228061"/>
              <a:chOff x="1104900" y="1540833"/>
              <a:chExt cx="5380726" cy="4228061"/>
            </a:xfrm>
          </p:grpSpPr>
          <p:pic>
            <p:nvPicPr>
              <p:cNvPr id="8" name="Picture 3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1341297" y="1540833"/>
                <a:ext cx="5070475" cy="353853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0" name="Rectangle 9"/>
              <p:cNvSpPr>
                <a:spLocks noChangeArrowheads="1"/>
              </p:cNvSpPr>
              <p:nvPr/>
            </p:nvSpPr>
            <p:spPr bwMode="auto">
              <a:xfrm>
                <a:off x="1104900" y="3186136"/>
                <a:ext cx="5380726" cy="2582758"/>
              </a:xfrm>
              <a:prstGeom prst="rect">
                <a:avLst/>
              </a:prstGeom>
              <a:solidFill>
                <a:schemeClr val="tx1"/>
              </a:solidFill>
              <a:ln w="25400" algn="ctr">
                <a:noFill/>
                <a:miter lim="800000"/>
                <a:headEnd/>
                <a:tailEnd/>
              </a:ln>
            </p:spPr>
            <p:txBody>
              <a:bodyPr wrap="square" lIns="90487" tIns="44450" rIns="90487" bIns="44450" anchor="ctr">
                <a:spAutoFit/>
              </a:bodyPr>
              <a:lstStyle/>
              <a:p>
                <a:pPr algn="l">
                  <a:spcBef>
                    <a:spcPct val="0"/>
                  </a:spcBef>
                </a:pPr>
                <a:endParaRPr lang="en-US" dirty="0" smtClean="0">
                  <a:solidFill>
                    <a:srgbClr val="000000"/>
                  </a:solidFill>
                  <a:latin typeface="Arial" charset="0"/>
                </a:endParaRPr>
              </a:p>
              <a:p>
                <a:pPr algn="l">
                  <a:spcBef>
                    <a:spcPct val="0"/>
                  </a:spcBef>
                </a:pPr>
                <a:endParaRPr lang="en-US" dirty="0" smtClean="0">
                  <a:solidFill>
                    <a:srgbClr val="000000"/>
                  </a:solidFill>
                  <a:latin typeface="Arial" charset="0"/>
                </a:endParaRPr>
              </a:p>
              <a:p>
                <a:pPr algn="l">
                  <a:spcBef>
                    <a:spcPct val="0"/>
                  </a:spcBef>
                </a:pPr>
                <a:endParaRPr lang="en-US" dirty="0" smtClean="0">
                  <a:solidFill>
                    <a:srgbClr val="000000"/>
                  </a:solidFill>
                  <a:latin typeface="Arial" charset="0"/>
                </a:endParaRPr>
              </a:p>
              <a:p>
                <a:pPr algn="l">
                  <a:spcBef>
                    <a:spcPct val="0"/>
                  </a:spcBef>
                </a:pPr>
                <a:endParaRPr lang="en-US" dirty="0" smtClean="0">
                  <a:solidFill>
                    <a:srgbClr val="000000"/>
                  </a:solidFill>
                  <a:latin typeface="Arial" charset="0"/>
                </a:endParaRPr>
              </a:p>
              <a:p>
                <a:pPr algn="l">
                  <a:spcBef>
                    <a:spcPct val="0"/>
                  </a:spcBef>
                </a:pPr>
                <a:endParaRPr lang="en-US" dirty="0">
                  <a:solidFill>
                    <a:srgbClr val="000000"/>
                  </a:solidFill>
                  <a:latin typeface="Arial" charset="0"/>
                </a:endParaRPr>
              </a:p>
            </p:txBody>
          </p:sp>
        </p:grpSp>
        <p:pic>
          <p:nvPicPr>
            <p:cNvPr id="97283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333500" y="2933700"/>
              <a:ext cx="5070475" cy="35385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7287" name="Rectangle 7"/>
            <p:cNvSpPr>
              <a:spLocks noChangeArrowheads="1"/>
            </p:cNvSpPr>
            <p:nvPr/>
          </p:nvSpPr>
          <p:spPr bwMode="auto">
            <a:xfrm>
              <a:off x="757237" y="2741612"/>
              <a:ext cx="914400" cy="914400"/>
            </a:xfrm>
            <a:prstGeom prst="rect">
              <a:avLst/>
            </a:prstGeom>
            <a:noFill/>
            <a:ln w="25400" algn="ctr">
              <a:noFill/>
              <a:miter lim="800000"/>
              <a:headEnd/>
              <a:tailEnd/>
            </a:ln>
          </p:spPr>
          <p:txBody>
            <a:bodyPr wrap="none" lIns="90487" tIns="44450" rIns="90487" bIns="44450" anchor="ctr">
              <a:spAutoFit/>
            </a:bodyPr>
            <a:lstStyle/>
            <a:p>
              <a:pPr algn="l">
                <a:spcBef>
                  <a:spcPct val="0"/>
                </a:spcBef>
              </a:pPr>
              <a:endParaRPr lang="en-US">
                <a:solidFill>
                  <a:srgbClr val="000000"/>
                </a:solidFill>
                <a:latin typeface="Arial" charset="0"/>
              </a:endParaRPr>
            </a:p>
          </p:txBody>
        </p:sp>
      </p:grpSp>
      <p:sp>
        <p:nvSpPr>
          <p:cNvPr id="18" name="Text Box 6"/>
          <p:cNvSpPr txBox="1">
            <a:spLocks noChangeArrowheads="1"/>
          </p:cNvSpPr>
          <p:nvPr/>
        </p:nvSpPr>
        <p:spPr bwMode="auto">
          <a:xfrm>
            <a:off x="5948363" y="1225550"/>
            <a:ext cx="1425575" cy="693738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</p:spPr>
        <p:txBody>
          <a:bodyPr wrap="none" lIns="90487" tIns="44450" rIns="90487" bIns="44450">
            <a:spAutoFit/>
          </a:bodyPr>
          <a:lstStyle/>
          <a:p>
            <a:pPr marL="381000" indent="-381000" algn="l">
              <a:spcBef>
                <a:spcPct val="0"/>
              </a:spcBef>
            </a:pPr>
            <a:r>
              <a:rPr lang="en-US" dirty="0">
                <a:solidFill>
                  <a:srgbClr val="FFFFFF"/>
                </a:solidFill>
                <a:latin typeface="Arial" charset="0"/>
              </a:rPr>
              <a:t>Higher layer</a:t>
            </a:r>
          </a:p>
          <a:p>
            <a:pPr marL="381000" indent="-381000" algn="l">
              <a:spcBef>
                <a:spcPct val="20000"/>
              </a:spcBef>
            </a:pPr>
            <a:r>
              <a:rPr lang="en-US" dirty="0">
                <a:solidFill>
                  <a:srgbClr val="FFFFFF"/>
                </a:solidFill>
                <a:latin typeface="Arial" charset="0"/>
              </a:rPr>
              <a:t>(Model </a:t>
            </a:r>
            <a:r>
              <a:rPr lang="en-US" dirty="0" smtClean="0">
                <a:solidFill>
                  <a:srgbClr val="FFFFFF"/>
                </a:solidFill>
                <a:latin typeface="Arial" charset="0"/>
              </a:rPr>
              <a:t>V3?)</a:t>
            </a:r>
            <a:endParaRPr lang="en-US" dirty="0">
              <a:solidFill>
                <a:srgbClr val="FFFFFF"/>
              </a:solidFill>
              <a:latin typeface="Arial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569060" y="6501400"/>
            <a:ext cx="2637260" cy="338554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pPr algn="l">
              <a:spcBef>
                <a:spcPts val="0"/>
              </a:spcBef>
            </a:pPr>
            <a:r>
              <a:rPr lang="en-US" sz="1600" dirty="0" smtClean="0">
                <a:solidFill>
                  <a:srgbClr val="FFFFFF"/>
                </a:solidFill>
                <a:latin typeface="Times"/>
              </a:rPr>
              <a:t>[Lee, Ranganath &amp; Ng, 2007]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7020" y="6155755"/>
            <a:ext cx="70487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</a:rPr>
              <a:t>[Technical details: Sparse autoencoder or sparse version of Hinton’s DBN.]</a:t>
            </a:r>
            <a:endParaRPr lang="en-US" sz="1600" dirty="0">
              <a:solidFill>
                <a:schemeClr val="bg1"/>
              </a:solidFill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817835" y="4033150"/>
            <a:ext cx="4733645" cy="1844245"/>
            <a:chOff x="856240" y="3198570"/>
            <a:chExt cx="4733645" cy="1844245"/>
          </a:xfrm>
        </p:grpSpPr>
        <p:sp>
          <p:nvSpPr>
            <p:cNvPr id="17" name="TextBox 16"/>
            <p:cNvSpPr txBox="1"/>
            <p:nvPr/>
          </p:nvSpPr>
          <p:spPr>
            <a:xfrm>
              <a:off x="856240" y="4581150"/>
              <a:ext cx="44114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Bef>
                  <a:spcPts val="0"/>
                </a:spcBef>
              </a:pPr>
              <a:r>
                <a:rPr lang="en-US" sz="2400" dirty="0" smtClean="0">
                  <a:solidFill>
                    <a:schemeClr val="bg1"/>
                  </a:solidFill>
                  <a:latin typeface="+mj-lt"/>
                </a:rPr>
                <a:t>x</a:t>
              </a:r>
              <a:r>
                <a:rPr lang="en-US" sz="2400" baseline="-25000" dirty="0" smtClean="0">
                  <a:solidFill>
                    <a:schemeClr val="bg1"/>
                  </a:solidFill>
                  <a:latin typeface="+mj-lt"/>
                </a:rPr>
                <a:t>1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306105" y="4581150"/>
              <a:ext cx="44114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Bef>
                  <a:spcPts val="0"/>
                </a:spcBef>
              </a:pPr>
              <a:r>
                <a:rPr lang="en-US" sz="2400" dirty="0" smtClean="0">
                  <a:solidFill>
                    <a:schemeClr val="bg1"/>
                  </a:solidFill>
                  <a:latin typeface="+mj-lt"/>
                </a:rPr>
                <a:t>x</a:t>
              </a:r>
              <a:r>
                <a:rPr lang="en-US" sz="2400" baseline="-25000" dirty="0" smtClean="0">
                  <a:solidFill>
                    <a:schemeClr val="bg1"/>
                  </a:solidFill>
                  <a:latin typeface="+mj-lt"/>
                </a:rPr>
                <a:t>2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746804" y="4581150"/>
              <a:ext cx="44114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Bef>
                  <a:spcPts val="0"/>
                </a:spcBef>
              </a:pPr>
              <a:r>
                <a:rPr lang="en-US" sz="2400" dirty="0" smtClean="0">
                  <a:solidFill>
                    <a:schemeClr val="bg1"/>
                  </a:solidFill>
                  <a:latin typeface="+mj-lt"/>
                </a:rPr>
                <a:t>x</a:t>
              </a:r>
              <a:r>
                <a:rPr lang="en-US" sz="2400" baseline="-25000" dirty="0" smtClean="0">
                  <a:solidFill>
                    <a:schemeClr val="bg1"/>
                  </a:solidFill>
                  <a:latin typeface="+mj-lt"/>
                </a:rPr>
                <a:t>3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148739" y="4581150"/>
              <a:ext cx="44114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Bef>
                  <a:spcPts val="0"/>
                </a:spcBef>
              </a:pPr>
              <a:r>
                <a:rPr lang="en-US" sz="2400" dirty="0" smtClean="0">
                  <a:solidFill>
                    <a:schemeClr val="bg1"/>
                  </a:solidFill>
                  <a:latin typeface="+mj-lt"/>
                </a:rPr>
                <a:t>x</a:t>
              </a:r>
              <a:r>
                <a:rPr lang="en-US" sz="2400" baseline="-25000" dirty="0" smtClean="0">
                  <a:solidFill>
                    <a:schemeClr val="bg1"/>
                  </a:solidFill>
                  <a:latin typeface="+mj-lt"/>
                </a:rPr>
                <a:t>4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418685" y="3198570"/>
              <a:ext cx="42351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Bef>
                  <a:spcPts val="0"/>
                </a:spcBef>
              </a:pPr>
              <a:r>
                <a:rPr lang="en-US" sz="2400" dirty="0" smtClean="0">
                  <a:solidFill>
                    <a:schemeClr val="bg1"/>
                  </a:solidFill>
                  <a:latin typeface="+mj-lt"/>
                </a:rPr>
                <a:t>a</a:t>
              </a:r>
              <a:r>
                <a:rPr lang="en-US" sz="2400" baseline="-25000" dirty="0" smtClean="0">
                  <a:solidFill>
                    <a:schemeClr val="bg1"/>
                  </a:solidFill>
                  <a:latin typeface="+mj-lt"/>
                </a:rPr>
                <a:t>3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997395" y="3198570"/>
              <a:ext cx="42351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Bef>
                  <a:spcPts val="0"/>
                </a:spcBef>
              </a:pPr>
              <a:r>
                <a:rPr lang="en-US" sz="2400" dirty="0" smtClean="0">
                  <a:solidFill>
                    <a:schemeClr val="bg1"/>
                  </a:solidFill>
                  <a:latin typeface="+mj-lt"/>
                </a:rPr>
                <a:t>a</a:t>
              </a:r>
              <a:r>
                <a:rPr lang="en-US" sz="2400" baseline="-25000" dirty="0" smtClean="0">
                  <a:solidFill>
                    <a:schemeClr val="bg1"/>
                  </a:solidFill>
                  <a:latin typeface="+mj-lt"/>
                </a:rPr>
                <a:t>2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596124" y="3198570"/>
              <a:ext cx="42351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Bef>
                  <a:spcPts val="0"/>
                </a:spcBef>
              </a:pPr>
              <a:r>
                <a:rPr lang="en-US" sz="2400" dirty="0" smtClean="0">
                  <a:solidFill>
                    <a:schemeClr val="bg1"/>
                  </a:solidFill>
                  <a:latin typeface="+mj-lt"/>
                </a:rPr>
                <a:t>a</a:t>
              </a:r>
              <a:r>
                <a:rPr lang="en-US" sz="2400" baseline="-25000" dirty="0" smtClean="0">
                  <a:solidFill>
                    <a:schemeClr val="bg1"/>
                  </a:solidFill>
                  <a:latin typeface="+mj-lt"/>
                </a:rPr>
                <a:t>1</a:t>
              </a: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05" y="215900"/>
            <a:ext cx="9178795" cy="304800"/>
          </a:xfrm>
        </p:spPr>
        <p:txBody>
          <a:bodyPr/>
          <a:lstStyle/>
          <a:p>
            <a:r>
              <a:rPr lang="en-US" dirty="0" smtClean="0"/>
              <a:t>Hierarchical Sparse coding (Sparse DBN): Trained on face images</a:t>
            </a:r>
            <a:endParaRPr lang="en-US" dirty="0"/>
          </a:p>
        </p:txBody>
      </p:sp>
      <p:graphicFrame>
        <p:nvGraphicFramePr>
          <p:cNvPr id="3085314" name="Object 2"/>
          <p:cNvGraphicFramePr>
            <a:graphicFrameLocks noChangeAspect="1"/>
          </p:cNvGraphicFramePr>
          <p:nvPr/>
        </p:nvGraphicFramePr>
        <p:xfrm>
          <a:off x="4624994" y="4122263"/>
          <a:ext cx="1752006" cy="11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5539" name="Acrobat Document" r:id="rId4" imgW="5728680" imgH="3856320" progId="AcroExch.Document.7">
                  <p:embed/>
                </p:oleObj>
              </mc:Choice>
              <mc:Fallback>
                <p:oleObj name="Acrobat Document" r:id="rId4" imgW="5728680" imgH="3856320" progId="AcroExch.Document.7">
                  <p:embed/>
                  <p:pic>
                    <p:nvPicPr>
                      <p:cNvPr id="0" name="Picture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24994" y="4122263"/>
                        <a:ext cx="1752006" cy="1138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085315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918965" y="5667234"/>
            <a:ext cx="966716" cy="9667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TextBox 14"/>
          <p:cNvSpPr txBox="1"/>
          <p:nvPr/>
        </p:nvSpPr>
        <p:spPr>
          <a:xfrm>
            <a:off x="6076750" y="5983700"/>
            <a:ext cx="8418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eaLnBrk="0" hangingPunct="0">
              <a:spcBef>
                <a:spcPct val="0"/>
              </a:spcBef>
            </a:pPr>
            <a:r>
              <a:rPr lang="en-US" sz="2000" dirty="0" smtClean="0">
                <a:solidFill>
                  <a:srgbClr val="FFFFFF"/>
                </a:solidFill>
              </a:rPr>
              <a:t>pixels</a:t>
            </a:r>
            <a:endParaRPr lang="en-US" sz="2000" dirty="0">
              <a:solidFill>
                <a:srgbClr val="FFFFFF"/>
              </a:solidFill>
            </a:endParaRPr>
          </a:p>
        </p:txBody>
      </p:sp>
      <p:pic>
        <p:nvPicPr>
          <p:cNvPr id="3085317" name="Picture 5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038740" y="1431940"/>
            <a:ext cx="1920250" cy="20962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xtBox 16"/>
          <p:cNvSpPr txBox="1"/>
          <p:nvPr/>
        </p:nvSpPr>
        <p:spPr>
          <a:xfrm>
            <a:off x="6556698" y="4525665"/>
            <a:ext cx="8835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eaLnBrk="0" hangingPunct="0">
              <a:spcBef>
                <a:spcPct val="0"/>
              </a:spcBef>
            </a:pPr>
            <a:r>
              <a:rPr lang="en-US" sz="2000" dirty="0" smtClean="0">
                <a:solidFill>
                  <a:srgbClr val="FFFFFF"/>
                </a:solidFill>
              </a:rPr>
              <a:t>edges</a:t>
            </a:r>
            <a:endParaRPr lang="en-US" sz="2000" dirty="0">
              <a:solidFill>
                <a:srgbClr val="FFFFFF"/>
              </a:solidFill>
            </a:endParaRPr>
          </a:p>
        </p:txBody>
      </p:sp>
      <p:sp>
        <p:nvSpPr>
          <p:cNvPr id="19" name="AutoShape 4"/>
          <p:cNvSpPr>
            <a:spLocks noChangeArrowheads="1"/>
          </p:cNvSpPr>
          <p:nvPr/>
        </p:nvSpPr>
        <p:spPr bwMode="auto">
          <a:xfrm rot="5400000">
            <a:off x="5257160" y="5280052"/>
            <a:ext cx="365760" cy="274320"/>
          </a:xfrm>
          <a:prstGeom prst="leftArrow">
            <a:avLst>
              <a:gd name="adj1" fmla="val 50000"/>
              <a:gd name="adj2" fmla="val 43783"/>
            </a:avLst>
          </a:prstGeom>
          <a:solidFill>
            <a:srgbClr val="FF0000"/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lIns="90487" tIns="44450" rIns="90487" bIns="44450" anchor="ctr">
            <a:spAutoFit/>
          </a:bodyPr>
          <a:lstStyle/>
          <a:p>
            <a:pPr algn="l" eaLnBrk="0" hangingPunct="0">
              <a:spcBef>
                <a:spcPct val="0"/>
              </a:spcBef>
            </a:pPr>
            <a:endParaRPr lang="en-US">
              <a:solidFill>
                <a:srgbClr val="FFFFFF"/>
              </a:solidFill>
            </a:endParaRPr>
          </a:p>
        </p:txBody>
      </p:sp>
      <p:grpSp>
        <p:nvGrpSpPr>
          <p:cNvPr id="4" name="Group 27"/>
          <p:cNvGrpSpPr/>
          <p:nvPr/>
        </p:nvGrpSpPr>
        <p:grpSpPr>
          <a:xfrm>
            <a:off x="4527732" y="2324780"/>
            <a:ext cx="2011362" cy="1379665"/>
            <a:chOff x="2313296" y="1969937"/>
            <a:chExt cx="2011362" cy="1379665"/>
          </a:xfrm>
        </p:grpSpPr>
        <p:graphicFrame>
          <p:nvGraphicFramePr>
            <p:cNvPr id="23" name="Object 91"/>
            <p:cNvGraphicFramePr>
              <a:graphicFrameLocks noChangeAspect="1"/>
            </p:cNvGraphicFramePr>
            <p:nvPr/>
          </p:nvGraphicFramePr>
          <p:xfrm>
            <a:off x="2330119" y="1990702"/>
            <a:ext cx="1962150" cy="13589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65540" name="Acrobat Document" r:id="rId8" imgW="5728680" imgH="3843720" progId="AcroExch.Document.7">
                    <p:embed/>
                  </p:oleObj>
                </mc:Choice>
                <mc:Fallback>
                  <p:oleObj name="Acrobat Document" r:id="rId8" imgW="5728680" imgH="3843720" progId="AcroExch.Document.7">
                    <p:embed/>
                    <p:pic>
                      <p:nvPicPr>
                        <p:cNvPr id="0" name="Picture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30119" y="1990702"/>
                          <a:ext cx="1962150" cy="13589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 useBgFill="1">
          <p:nvSpPr>
            <p:cNvPr id="24" name="TextBox 23"/>
            <p:cNvSpPr txBox="1">
              <a:spLocks noChangeArrowheads="1"/>
            </p:cNvSpPr>
            <p:nvPr/>
          </p:nvSpPr>
          <p:spPr bwMode="auto">
            <a:xfrm>
              <a:off x="2313296" y="1969937"/>
              <a:ext cx="2011362" cy="365760"/>
            </a:xfrm>
            <a:prstGeom prst="rect">
              <a:avLst/>
            </a:prstGeom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0" hangingPunct="0">
                <a:spcBef>
                  <a:spcPct val="0"/>
                </a:spcBef>
              </a:pPr>
              <a:endParaRPr lang="en-US" sz="1600" dirty="0">
                <a:solidFill>
                  <a:srgbClr val="FFFFFF"/>
                </a:solidFill>
                <a:latin typeface="Calibri" pitchFamily="34" charset="0"/>
              </a:endParaRPr>
            </a:p>
          </p:txBody>
        </p:sp>
      </p:grpSp>
      <p:grpSp>
        <p:nvGrpSpPr>
          <p:cNvPr id="5" name="Group 26"/>
          <p:cNvGrpSpPr/>
          <p:nvPr/>
        </p:nvGrpSpPr>
        <p:grpSpPr>
          <a:xfrm>
            <a:off x="4462332" y="655093"/>
            <a:ext cx="2011680" cy="1526251"/>
            <a:chOff x="487339" y="750628"/>
            <a:chExt cx="2011680" cy="1526251"/>
          </a:xfrm>
        </p:grpSpPr>
        <p:graphicFrame>
          <p:nvGraphicFramePr>
            <p:cNvPr id="25" name="Object 92"/>
            <p:cNvGraphicFramePr>
              <a:graphicFrameLocks noChangeAspect="1"/>
            </p:cNvGraphicFramePr>
            <p:nvPr/>
          </p:nvGraphicFramePr>
          <p:xfrm>
            <a:off x="528614" y="838604"/>
            <a:ext cx="1962150" cy="14382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65541" name="Acrobat Document" r:id="rId10" imgW="5728680" imgH="4071960" progId="AcroExch.Document.7">
                    <p:embed/>
                  </p:oleObj>
                </mc:Choice>
                <mc:Fallback>
                  <p:oleObj name="Acrobat Document" r:id="rId10" imgW="5728680" imgH="4071960" progId="AcroExch.Document.7">
                    <p:embed/>
                    <p:pic>
                      <p:nvPicPr>
                        <p:cNvPr id="0" name="Picture 1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28614" y="838604"/>
                          <a:ext cx="1962150" cy="14382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 useBgFill="1">
          <p:nvSpPr>
            <p:cNvPr id="26" name="TextBox 27"/>
            <p:cNvSpPr txBox="1">
              <a:spLocks noChangeArrowheads="1"/>
            </p:cNvSpPr>
            <p:nvPr/>
          </p:nvSpPr>
          <p:spPr bwMode="auto">
            <a:xfrm>
              <a:off x="487339" y="750628"/>
              <a:ext cx="2011680" cy="182880"/>
            </a:xfrm>
            <a:prstGeom prst="rect">
              <a:avLst/>
            </a:prstGeom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eaLnBrk="0" hangingPunct="0">
                <a:spcBef>
                  <a:spcPct val="0"/>
                </a:spcBef>
              </a:pPr>
              <a:endParaRPr lang="en-US" sz="1600" dirty="0">
                <a:solidFill>
                  <a:srgbClr val="FFFFFF"/>
                </a:solidFill>
                <a:latin typeface="Calibri" pitchFamily="34" charset="0"/>
              </a:endParaRPr>
            </a:p>
          </p:txBody>
        </p:sp>
      </p:grpSp>
      <p:sp>
        <p:nvSpPr>
          <p:cNvPr id="29" name="AutoShape 4"/>
          <p:cNvSpPr>
            <a:spLocks noChangeArrowheads="1"/>
          </p:cNvSpPr>
          <p:nvPr/>
        </p:nvSpPr>
        <p:spPr bwMode="auto">
          <a:xfrm rot="5400000">
            <a:off x="5294618" y="3726483"/>
            <a:ext cx="365760" cy="274320"/>
          </a:xfrm>
          <a:prstGeom prst="leftArrow">
            <a:avLst>
              <a:gd name="adj1" fmla="val 50000"/>
              <a:gd name="adj2" fmla="val 43783"/>
            </a:avLst>
          </a:prstGeom>
          <a:solidFill>
            <a:srgbClr val="FF0000"/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lIns="90487" tIns="44450" rIns="90487" bIns="44450" anchor="ctr">
            <a:spAutoFit/>
          </a:bodyPr>
          <a:lstStyle/>
          <a:p>
            <a:pPr algn="l" eaLnBrk="0" hangingPunct="0">
              <a:spcBef>
                <a:spcPct val="0"/>
              </a:spcBef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30" name="AutoShape 4"/>
          <p:cNvSpPr>
            <a:spLocks noChangeArrowheads="1"/>
          </p:cNvSpPr>
          <p:nvPr/>
        </p:nvSpPr>
        <p:spPr bwMode="auto">
          <a:xfrm rot="5400000">
            <a:off x="5234411" y="2254799"/>
            <a:ext cx="365760" cy="274320"/>
          </a:xfrm>
          <a:prstGeom prst="leftArrow">
            <a:avLst>
              <a:gd name="adj1" fmla="val 50000"/>
              <a:gd name="adj2" fmla="val 43783"/>
            </a:avLst>
          </a:prstGeom>
          <a:solidFill>
            <a:srgbClr val="FF0000"/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lIns="90487" tIns="44450" rIns="90487" bIns="44450" anchor="ctr">
            <a:spAutoFit/>
          </a:bodyPr>
          <a:lstStyle/>
          <a:p>
            <a:pPr algn="l" eaLnBrk="0" hangingPunct="0">
              <a:spcBef>
                <a:spcPct val="0"/>
              </a:spcBef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695448" y="2699139"/>
            <a:ext cx="172354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eaLnBrk="0" hangingPunct="0">
              <a:spcBef>
                <a:spcPct val="0"/>
              </a:spcBef>
            </a:pPr>
            <a:r>
              <a:rPr lang="en-US" sz="2000" dirty="0" smtClean="0">
                <a:solidFill>
                  <a:srgbClr val="FFFFFF"/>
                </a:solidFill>
              </a:rPr>
              <a:t>object parts</a:t>
            </a:r>
          </a:p>
          <a:p>
            <a:pPr algn="l" eaLnBrk="0" hangingPunct="0">
              <a:spcBef>
                <a:spcPct val="0"/>
              </a:spcBef>
            </a:pPr>
            <a:r>
              <a:rPr lang="en-US" sz="2000" dirty="0" smtClean="0">
                <a:solidFill>
                  <a:srgbClr val="FFFFFF"/>
                </a:solidFill>
              </a:rPr>
              <a:t>(combination </a:t>
            </a:r>
          </a:p>
          <a:p>
            <a:pPr algn="l" eaLnBrk="0" hangingPunct="0">
              <a:spcBef>
                <a:spcPct val="0"/>
              </a:spcBef>
            </a:pPr>
            <a:r>
              <a:rPr lang="en-US" sz="2000" dirty="0" smtClean="0">
                <a:solidFill>
                  <a:srgbClr val="FFFFFF"/>
                </a:solidFill>
              </a:rPr>
              <a:t>of edges)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684075" y="1295695"/>
            <a:ext cx="17668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eaLnBrk="0" hangingPunct="0">
              <a:spcBef>
                <a:spcPct val="0"/>
              </a:spcBef>
            </a:pPr>
            <a:r>
              <a:rPr lang="en-US" sz="2000" dirty="0" smtClean="0">
                <a:solidFill>
                  <a:srgbClr val="FFFFFF"/>
                </a:solidFill>
              </a:rPr>
              <a:t>object models</a:t>
            </a:r>
            <a:endParaRPr lang="en-US" sz="2000" dirty="0">
              <a:solidFill>
                <a:srgbClr val="FFFFFF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731164" y="6519446"/>
            <a:ext cx="1449436" cy="338554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pPr algn="l">
              <a:spcBef>
                <a:spcPts val="0"/>
              </a:spcBef>
            </a:pPr>
            <a:r>
              <a:rPr lang="en-US" sz="1600" dirty="0" smtClean="0">
                <a:solidFill>
                  <a:schemeClr val="bg1"/>
                </a:solidFill>
              </a:rPr>
              <a:t>[Honglak Lee]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885120" y="3736240"/>
            <a:ext cx="22664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Bef>
                <a:spcPts val="0"/>
              </a:spcBef>
            </a:pPr>
            <a:r>
              <a:rPr lang="en-US" dirty="0" smtClean="0">
                <a:solidFill>
                  <a:schemeClr val="bg1"/>
                </a:solidFill>
              </a:rPr>
              <a:t>Training set: Aligned</a:t>
            </a:r>
          </a:p>
          <a:p>
            <a:pPr algn="l">
              <a:spcBef>
                <a:spcPts val="0"/>
              </a:spcBef>
            </a:pPr>
            <a:r>
              <a:rPr lang="en-US" dirty="0" smtClean="0">
                <a:solidFill>
                  <a:schemeClr val="bg1"/>
                </a:solidFill>
              </a:rPr>
              <a:t>images of faces. 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  <p:bldP spid="31" grpId="0"/>
      <p:bldP spid="3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844550" y="1931988"/>
            <a:ext cx="7772400" cy="2360612"/>
          </a:xfrm>
        </p:spPr>
        <p:txBody>
          <a:bodyPr/>
          <a:lstStyle/>
          <a:p>
            <a:pPr eaLnBrk="1" hangingPunct="1"/>
            <a:r>
              <a:rPr lang="en-US" sz="6000" dirty="0" smtClean="0">
                <a:solidFill>
                  <a:srgbClr val="0070C0"/>
                </a:solidFill>
              </a:rPr>
              <a:t>Machine learning applications</a:t>
            </a:r>
          </a:p>
        </p:txBody>
      </p:sp>
      <p:sp>
        <p:nvSpPr>
          <p:cNvPr id="95235" name="Rectangle 3"/>
          <p:cNvSpPr>
            <a:spLocks noChangeArrowheads="1"/>
          </p:cNvSpPr>
          <p:nvPr/>
        </p:nvSpPr>
        <p:spPr bwMode="auto">
          <a:xfrm>
            <a:off x="0" y="5867400"/>
            <a:ext cx="9144000" cy="990600"/>
          </a:xfrm>
          <a:prstGeom prst="rect">
            <a:avLst/>
          </a:prstGeom>
          <a:solidFill>
            <a:schemeClr val="tx1"/>
          </a:solidFill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95236" name="Rectangle 4"/>
          <p:cNvSpPr>
            <a:spLocks noChangeArrowheads="1"/>
          </p:cNvSpPr>
          <p:nvPr/>
        </p:nvSpPr>
        <p:spPr bwMode="auto">
          <a:xfrm>
            <a:off x="0" y="381000"/>
            <a:ext cx="9144000" cy="990600"/>
          </a:xfrm>
          <a:prstGeom prst="rect">
            <a:avLst/>
          </a:prstGeom>
          <a:solidFill>
            <a:schemeClr val="tx1"/>
          </a:solidFill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ChangeArrowheads="1"/>
          </p:cNvSpPr>
          <p:nvPr/>
        </p:nvSpPr>
        <p:spPr bwMode="auto">
          <a:xfrm>
            <a:off x="4829175" y="753350"/>
            <a:ext cx="3640138" cy="2560320"/>
          </a:xfrm>
          <a:prstGeom prst="rect">
            <a:avLst/>
          </a:prstGeom>
          <a:solidFill>
            <a:srgbClr val="FFCC00"/>
          </a:solidFill>
          <a:ln w="1905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7347" name="Rectangle 3"/>
          <p:cNvSpPr>
            <a:spLocks noChangeArrowheads="1"/>
          </p:cNvSpPr>
          <p:nvPr/>
        </p:nvSpPr>
        <p:spPr bwMode="auto">
          <a:xfrm>
            <a:off x="793750" y="740650"/>
            <a:ext cx="3640138" cy="2560320"/>
          </a:xfrm>
          <a:prstGeom prst="rect">
            <a:avLst/>
          </a:prstGeom>
          <a:solidFill>
            <a:srgbClr val="FFCC00"/>
          </a:solidFill>
          <a:ln w="1905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7348" name="Rectangle 4"/>
          <p:cNvSpPr>
            <a:spLocks noGrp="1" noChangeArrowheads="1"/>
          </p:cNvSpPr>
          <p:nvPr>
            <p:ph type="title"/>
          </p:nvPr>
        </p:nvSpPr>
        <p:spPr>
          <a:xfrm>
            <a:off x="872335" y="215900"/>
            <a:ext cx="7386545" cy="304800"/>
          </a:xfrm>
        </p:spPr>
        <p:txBody>
          <a:bodyPr/>
          <a:lstStyle/>
          <a:p>
            <a:pPr eaLnBrk="1" hangingPunct="1"/>
            <a:r>
              <a:rPr lang="en-US" dirty="0" smtClean="0"/>
              <a:t>Unsupervised feature learning (Self-taught learning)</a:t>
            </a:r>
            <a:endParaRPr lang="en-US" dirty="0" smtClean="0">
              <a:solidFill>
                <a:schemeClr val="bg1"/>
              </a:solidFill>
            </a:endParaRPr>
          </a:p>
        </p:txBody>
      </p:sp>
      <p:sp>
        <p:nvSpPr>
          <p:cNvPr id="57365" name="Text Box 19"/>
          <p:cNvSpPr txBox="1">
            <a:spLocks noChangeArrowheads="1"/>
          </p:cNvSpPr>
          <p:nvPr/>
        </p:nvSpPr>
        <p:spPr bwMode="auto">
          <a:xfrm>
            <a:off x="6876300" y="4273909"/>
            <a:ext cx="1619250" cy="641350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>
              <a:spcBef>
                <a:spcPct val="0"/>
              </a:spcBef>
            </a:pPr>
            <a:r>
              <a:rPr lang="en-US" dirty="0">
                <a:solidFill>
                  <a:srgbClr val="FFFFFF"/>
                </a:solidFill>
                <a:latin typeface="Arial" charset="0"/>
              </a:rPr>
              <a:t>Testing:</a:t>
            </a:r>
          </a:p>
          <a:p>
            <a:pPr algn="l">
              <a:spcBef>
                <a:spcPct val="0"/>
              </a:spcBef>
            </a:pPr>
            <a:r>
              <a:rPr lang="en-US" dirty="0">
                <a:solidFill>
                  <a:srgbClr val="FFFFFF"/>
                </a:solidFill>
                <a:latin typeface="Arial" charset="0"/>
              </a:rPr>
              <a:t>What is this?  </a:t>
            </a:r>
          </a:p>
        </p:txBody>
      </p:sp>
      <p:sp>
        <p:nvSpPr>
          <p:cNvPr id="57362" name="Text Box 20"/>
          <p:cNvSpPr txBox="1">
            <a:spLocks noChangeArrowheads="1"/>
          </p:cNvSpPr>
          <p:nvPr/>
        </p:nvSpPr>
        <p:spPr bwMode="auto">
          <a:xfrm>
            <a:off x="1923875" y="2861814"/>
            <a:ext cx="1531188" cy="369332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>
              <a:spcBef>
                <a:spcPct val="0"/>
              </a:spcBef>
            </a:pPr>
            <a:r>
              <a:rPr lang="en-US" b="1" dirty="0" smtClean="0">
                <a:solidFill>
                  <a:srgbClr val="000000"/>
                </a:solidFill>
                <a:latin typeface="Arial" charset="0"/>
              </a:rPr>
              <a:t>Motorcycles</a:t>
            </a:r>
            <a:endParaRPr lang="en-US" b="1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57363" name="Text Box 21"/>
          <p:cNvSpPr txBox="1">
            <a:spLocks noChangeArrowheads="1"/>
          </p:cNvSpPr>
          <p:nvPr/>
        </p:nvSpPr>
        <p:spPr bwMode="auto">
          <a:xfrm>
            <a:off x="5677991" y="2882844"/>
            <a:ext cx="1992853" cy="369332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>
              <a:spcBef>
                <a:spcPct val="0"/>
              </a:spcBef>
            </a:pPr>
            <a:r>
              <a:rPr lang="en-US" b="1" dirty="0" smtClean="0">
                <a:solidFill>
                  <a:srgbClr val="000000"/>
                </a:solidFill>
                <a:latin typeface="Arial" charset="0"/>
              </a:rPr>
              <a:t>Not motorcycles</a:t>
            </a:r>
            <a:endParaRPr lang="en-US" b="1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0" y="6858000"/>
            <a:ext cx="5450531" cy="276999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pPr algn="l"/>
            <a:r>
              <a:rPr lang="en-US" sz="1200" dirty="0" smtClean="0">
                <a:solidFill>
                  <a:schemeClr val="bg1"/>
                </a:solidFill>
              </a:rPr>
              <a:t>[This uses unlabeled data. One can learn the features from labeled data too.]</a:t>
            </a:r>
            <a:endParaRPr lang="en-US" sz="1200" dirty="0">
              <a:solidFill>
                <a:schemeClr val="bg1"/>
              </a:solidFill>
            </a:endParaRPr>
          </a:p>
        </p:txBody>
      </p:sp>
      <p:pic>
        <p:nvPicPr>
          <p:cNvPr id="31" name="Picture 1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40100" y="900987"/>
            <a:ext cx="1257374" cy="756469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</p:pic>
      <p:pic>
        <p:nvPicPr>
          <p:cNvPr id="32" name="Picture 6" descr="http://t2.gstatic.com/images?q=tbn:ANd9GcTL9hSacq02lg06-d1mjwiBX5E3yNKEBXdBdyL2OuTvLG_4Wq1i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5332" y="1962569"/>
            <a:ext cx="1281113" cy="890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3" descr="C:\Users\ang\Desktop\treesAndGrerb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5055" y="1938445"/>
            <a:ext cx="1152150" cy="902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4" descr="C:\Users\ang\Desktop\imgres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7542" y="909820"/>
            <a:ext cx="1124545" cy="842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11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730092" y="2129962"/>
            <a:ext cx="1133475" cy="609600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</p:pic>
      <p:pic>
        <p:nvPicPr>
          <p:cNvPr id="36" name="Picture 12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771367" y="1028237"/>
            <a:ext cx="1285875" cy="809625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</p:pic>
      <p:pic>
        <p:nvPicPr>
          <p:cNvPr id="37" name="Picture 13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1253717" y="2142662"/>
            <a:ext cx="1266825" cy="638175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</p:pic>
      <p:pic>
        <p:nvPicPr>
          <p:cNvPr id="38" name="Picture 14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1302930" y="925050"/>
            <a:ext cx="1238250" cy="981075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</p:pic>
      <p:pic>
        <p:nvPicPr>
          <p:cNvPr id="42" name="Picture 2" descr="C:\Users\ang\Desktop\1961 Norton #271 Ridden by Jesse Seary in turn 9 at Road America, Elkhart Lake, WI.jpg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6890483" y="5001809"/>
            <a:ext cx="1649973" cy="1105137"/>
          </a:xfrm>
          <a:prstGeom prst="rect">
            <a:avLst/>
          </a:prstGeom>
          <a:noFill/>
        </p:spPr>
      </p:pic>
      <p:grpSp>
        <p:nvGrpSpPr>
          <p:cNvPr id="2" name="Group 40"/>
          <p:cNvGrpSpPr/>
          <p:nvPr/>
        </p:nvGrpSpPr>
        <p:grpSpPr>
          <a:xfrm>
            <a:off x="616285" y="3544215"/>
            <a:ext cx="5486400" cy="3017520"/>
            <a:chOff x="616285" y="3544215"/>
            <a:chExt cx="5486400" cy="3017520"/>
          </a:xfrm>
        </p:grpSpPr>
        <p:grpSp>
          <p:nvGrpSpPr>
            <p:cNvPr id="5" name="Group 38"/>
            <p:cNvGrpSpPr/>
            <p:nvPr/>
          </p:nvGrpSpPr>
          <p:grpSpPr>
            <a:xfrm>
              <a:off x="616285" y="3544215"/>
              <a:ext cx="5486400" cy="3017520"/>
              <a:chOff x="660205" y="3505810"/>
              <a:chExt cx="5486400" cy="3017520"/>
            </a:xfrm>
          </p:grpSpPr>
          <p:sp>
            <p:nvSpPr>
              <p:cNvPr id="22" name="Rectangle 4"/>
              <p:cNvSpPr>
                <a:spLocks noChangeArrowheads="1"/>
              </p:cNvSpPr>
              <p:nvPr/>
            </p:nvSpPr>
            <p:spPr bwMode="auto">
              <a:xfrm>
                <a:off x="660205" y="3505810"/>
                <a:ext cx="5486400" cy="3017520"/>
              </a:xfrm>
              <a:prstGeom prst="rect">
                <a:avLst/>
              </a:prstGeom>
              <a:solidFill>
                <a:srgbClr val="FFCC00"/>
              </a:solidFill>
              <a:ln w="1905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anchor="ctr">
                <a:spAutoFit/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pic>
            <p:nvPicPr>
              <p:cNvPr id="23" name="Picture 5"/>
              <p:cNvPicPr>
                <a:picLocks noChangeAspect="1" noChangeArrowheads="1"/>
              </p:cNvPicPr>
              <p:nvPr/>
            </p:nvPicPr>
            <p:blipFill>
              <a:blip r:embed="rId12" cstate="print"/>
              <a:srcRect/>
              <a:stretch>
                <a:fillRect/>
              </a:stretch>
            </p:blipFill>
            <p:spPr bwMode="auto">
              <a:xfrm>
                <a:off x="986450" y="3709937"/>
                <a:ext cx="1050820" cy="588459"/>
              </a:xfrm>
              <a:prstGeom prst="rect">
                <a:avLst/>
              </a:prstGeom>
              <a:noFill/>
              <a:ln w="12700" algn="ctr">
                <a:noFill/>
                <a:miter lim="800000"/>
                <a:headEnd/>
                <a:tailEnd/>
              </a:ln>
            </p:spPr>
          </p:pic>
          <p:pic>
            <p:nvPicPr>
              <p:cNvPr id="24" name="Picture 6"/>
              <p:cNvPicPr>
                <a:picLocks noChangeAspect="1" noChangeArrowheads="1"/>
              </p:cNvPicPr>
              <p:nvPr/>
            </p:nvPicPr>
            <p:blipFill>
              <a:blip r:embed="rId13" cstate="print"/>
              <a:srcRect/>
              <a:stretch>
                <a:fillRect/>
              </a:stretch>
            </p:blipFill>
            <p:spPr bwMode="auto">
              <a:xfrm>
                <a:off x="3573470" y="3709937"/>
                <a:ext cx="849183" cy="635402"/>
              </a:xfrm>
              <a:prstGeom prst="rect">
                <a:avLst/>
              </a:prstGeom>
              <a:noFill/>
              <a:ln w="12700" algn="ctr">
                <a:noFill/>
                <a:miter lim="800000"/>
                <a:headEnd/>
                <a:tailEnd/>
              </a:ln>
            </p:spPr>
          </p:pic>
          <p:pic>
            <p:nvPicPr>
              <p:cNvPr id="25" name="Picture 8"/>
              <p:cNvPicPr>
                <a:picLocks noChangeAspect="1" noChangeArrowheads="1"/>
              </p:cNvPicPr>
              <p:nvPr/>
            </p:nvPicPr>
            <p:blipFill>
              <a:blip r:embed="rId14" cstate="print"/>
              <a:srcRect/>
              <a:stretch>
                <a:fillRect/>
              </a:stretch>
            </p:blipFill>
            <p:spPr bwMode="auto">
              <a:xfrm>
                <a:off x="4836758" y="4524454"/>
                <a:ext cx="897147" cy="671292"/>
              </a:xfrm>
              <a:prstGeom prst="rect">
                <a:avLst/>
              </a:prstGeom>
              <a:noFill/>
              <a:ln w="12700" algn="ctr">
                <a:noFill/>
                <a:miter lim="800000"/>
                <a:headEnd/>
                <a:tailEnd/>
              </a:ln>
            </p:spPr>
          </p:pic>
          <p:pic>
            <p:nvPicPr>
              <p:cNvPr id="26" name="Picture 9"/>
              <p:cNvPicPr>
                <a:picLocks noChangeAspect="1" noChangeArrowheads="1"/>
              </p:cNvPicPr>
              <p:nvPr/>
            </p:nvPicPr>
            <p:blipFill>
              <a:blip r:embed="rId15" cstate="print"/>
              <a:srcRect/>
              <a:stretch>
                <a:fillRect/>
              </a:stretch>
            </p:blipFill>
            <p:spPr bwMode="auto">
              <a:xfrm>
                <a:off x="986450" y="5354402"/>
                <a:ext cx="1012416" cy="762687"/>
              </a:xfrm>
              <a:prstGeom prst="rect">
                <a:avLst/>
              </a:prstGeom>
              <a:noFill/>
              <a:ln w="12700" algn="ctr">
                <a:noFill/>
                <a:miter lim="800000"/>
                <a:headEnd/>
                <a:tailEnd/>
              </a:ln>
            </p:spPr>
          </p:pic>
          <p:sp>
            <p:nvSpPr>
              <p:cNvPr id="27" name="Text Box 10"/>
              <p:cNvSpPr txBox="1">
                <a:spLocks noChangeArrowheads="1"/>
              </p:cNvSpPr>
              <p:nvPr/>
            </p:nvSpPr>
            <p:spPr bwMode="auto">
              <a:xfrm>
                <a:off x="2344510" y="6117350"/>
                <a:ext cx="2146742" cy="369332"/>
              </a:xfrm>
              <a:prstGeom prst="rect">
                <a:avLst/>
              </a:prstGeom>
              <a:noFill/>
              <a:ln w="12700" algn="ctr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l">
                  <a:spcBef>
                    <a:spcPct val="0"/>
                  </a:spcBef>
                </a:pPr>
                <a:r>
                  <a:rPr lang="en-US" b="1" dirty="0" smtClean="0">
                    <a:solidFill>
                      <a:srgbClr val="000000"/>
                    </a:solidFill>
                    <a:latin typeface="Arial" charset="0"/>
                  </a:rPr>
                  <a:t>Unlabeled images</a:t>
                </a:r>
                <a:endParaRPr lang="en-US" b="1" dirty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pic>
            <p:nvPicPr>
              <p:cNvPr id="28" name="Picture 11"/>
              <p:cNvPicPr>
                <a:picLocks noChangeAspect="1" noChangeArrowheads="1"/>
              </p:cNvPicPr>
              <p:nvPr/>
            </p:nvPicPr>
            <p:blipFill>
              <a:blip r:embed="rId16" cstate="print"/>
              <a:srcRect/>
              <a:stretch>
                <a:fillRect/>
              </a:stretch>
            </p:blipFill>
            <p:spPr bwMode="auto">
              <a:xfrm>
                <a:off x="997716" y="4485933"/>
                <a:ext cx="1001150" cy="748334"/>
              </a:xfrm>
              <a:prstGeom prst="rect">
                <a:avLst/>
              </a:prstGeom>
              <a:noFill/>
              <a:ln w="12700" algn="ctr">
                <a:noFill/>
                <a:miter lim="800000"/>
                <a:headEnd/>
                <a:tailEnd/>
              </a:ln>
            </p:spPr>
          </p:pic>
          <p:pic>
            <p:nvPicPr>
              <p:cNvPr id="29" name="Picture 23"/>
              <p:cNvPicPr>
                <a:picLocks noChangeAspect="1" noChangeArrowheads="1"/>
              </p:cNvPicPr>
              <p:nvPr/>
            </p:nvPicPr>
            <p:blipFill>
              <a:blip r:embed="rId17" cstate="print"/>
              <a:srcRect/>
              <a:stretch>
                <a:fillRect/>
              </a:stretch>
            </p:blipFill>
            <p:spPr bwMode="auto">
              <a:xfrm>
                <a:off x="2356464" y="3729780"/>
                <a:ext cx="785780" cy="544129"/>
              </a:xfrm>
              <a:prstGeom prst="rect">
                <a:avLst/>
              </a:prstGeom>
              <a:noFill/>
              <a:ln w="25400" algn="ctr">
                <a:noFill/>
                <a:miter lim="800000"/>
                <a:headEnd/>
                <a:tailEnd/>
              </a:ln>
            </p:spPr>
          </p:pic>
          <p:pic>
            <p:nvPicPr>
              <p:cNvPr id="2327554" name="Picture 2" descr="C:\Users\ang\Desktop\imgres"/>
              <p:cNvPicPr>
                <a:picLocks noChangeAspect="1" noChangeArrowheads="1"/>
              </p:cNvPicPr>
              <p:nvPr/>
            </p:nvPicPr>
            <p:blipFill>
              <a:blip r:embed="rId1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20967" y="4485934"/>
                <a:ext cx="986981" cy="6712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327556" name="Picture 4" descr="C:\Users\ang\Desktop\Giant-Anteater.jpg"/>
              <p:cNvPicPr>
                <a:picLocks noChangeAspect="1" noChangeArrowheads="1"/>
              </p:cNvPicPr>
              <p:nvPr/>
            </p:nvPicPr>
            <p:blipFill>
              <a:blip r:embed="rId1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11046" y="5344360"/>
                <a:ext cx="1115832" cy="74316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327557" name="Picture 5" descr="C:\Users\ang\Desktop\imgres.jpg"/>
              <p:cNvPicPr>
                <a:picLocks noChangeAspect="1" noChangeArrowheads="1"/>
              </p:cNvPicPr>
              <p:nvPr/>
            </p:nvPicPr>
            <p:blipFill>
              <a:blip r:embed="rId2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02074" y="3709937"/>
                <a:ext cx="1166515" cy="6824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327559" name="Picture 7" descr="C:\Users\ang\Desktop\imgres"/>
              <p:cNvPicPr>
                <a:picLocks noChangeAspect="1" noChangeArrowheads="1"/>
              </p:cNvPicPr>
              <p:nvPr/>
            </p:nvPicPr>
            <p:blipFill>
              <a:blip r:embed="rId2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97301" y="5316077"/>
                <a:ext cx="961670" cy="79425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TextBox 2"/>
              <p:cNvSpPr txBox="1"/>
              <p:nvPr/>
            </p:nvSpPr>
            <p:spPr>
              <a:xfrm>
                <a:off x="4837538" y="4931173"/>
                <a:ext cx="1031051" cy="11079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>
                  <a:spcBef>
                    <a:spcPts val="0"/>
                  </a:spcBef>
                </a:pPr>
                <a:r>
                  <a:rPr lang="en-US" sz="6600" dirty="0" smtClean="0">
                    <a:solidFill>
                      <a:schemeClr val="tx2"/>
                    </a:solidFill>
                  </a:rPr>
                  <a:t>…</a:t>
                </a:r>
              </a:p>
            </p:txBody>
          </p:sp>
        </p:grpSp>
        <p:pic>
          <p:nvPicPr>
            <p:cNvPr id="2102274" name="Picture 2" descr="C:\Users\ang\Desktop\imgres.jpg"/>
            <p:cNvPicPr>
              <a:picLocks noChangeAspect="1" noChangeArrowheads="1"/>
            </p:cNvPicPr>
            <p:nvPr/>
          </p:nvPicPr>
          <p:blipFill>
            <a:blip r:embed="rId22" cstate="print"/>
            <a:srcRect/>
            <a:stretch>
              <a:fillRect/>
            </a:stretch>
          </p:blipFill>
          <p:spPr bwMode="auto">
            <a:xfrm>
              <a:off x="3496660" y="4504340"/>
              <a:ext cx="949637" cy="711311"/>
            </a:xfrm>
            <a:prstGeom prst="rect">
              <a:avLst/>
            </a:prstGeom>
            <a:noFill/>
          </p:spPr>
        </p:pic>
      </p:grpSp>
      <p:sp>
        <p:nvSpPr>
          <p:cNvPr id="39" name="TextBox 38"/>
          <p:cNvSpPr txBox="1"/>
          <p:nvPr/>
        </p:nvSpPr>
        <p:spPr>
          <a:xfrm>
            <a:off x="4561961" y="6578210"/>
            <a:ext cx="4657044" cy="276999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[Lee, Raina and Ng, 2006; Raina, Lee, Battle, Packer &amp; Ng, 2007]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781828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5120" y="215900"/>
            <a:ext cx="7348140" cy="304800"/>
          </a:xfrm>
        </p:spPr>
        <p:txBody>
          <a:bodyPr/>
          <a:lstStyle/>
          <a:p>
            <a:r>
              <a:rPr lang="en-US" dirty="0" smtClean="0"/>
              <a:t>Video Activity recognition (Hollywood 2 benchmark)</a:t>
            </a:r>
            <a:endParaRPr lang="en-US" dirty="0"/>
          </a:p>
        </p:txBody>
      </p:sp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82408334"/>
              </p:ext>
            </p:extLst>
          </p:nvPr>
        </p:nvGraphicFramePr>
        <p:xfrm>
          <a:off x="577880" y="2699305"/>
          <a:ext cx="7796215" cy="2966720"/>
        </p:xfrm>
        <a:graphic>
          <a:graphicData uri="http://schemas.openxmlformats.org/drawingml/2006/table">
            <a:tbl>
              <a:tblPr firstRow="1" bandRow="1"/>
              <a:tblGrid>
                <a:gridCol w="6619428"/>
                <a:gridCol w="1176787"/>
              </a:tblGrid>
              <a:tr h="370840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106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210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316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421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5526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2630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199736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6841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b="0" dirty="0" smtClean="0"/>
                        <a:t>Method</a:t>
                      </a:r>
                      <a:endParaRPr lang="en-US" b="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106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210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316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421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5526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2630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199736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6841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b="0" dirty="0" smtClean="0"/>
                        <a:t>Accuracy</a:t>
                      </a:r>
                      <a:endParaRPr lang="en-US" b="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</a:tr>
              <a:tr h="370840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10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21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31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421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552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263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19973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6841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b="0" dirty="0" smtClean="0"/>
                        <a:t>Hessian + ESURF [</a:t>
                      </a:r>
                      <a:r>
                        <a:rPr lang="en-US" b="0" dirty="0" err="1" smtClean="0"/>
                        <a:t>Williems</a:t>
                      </a:r>
                      <a:r>
                        <a:rPr lang="en-US" b="0" dirty="0" smtClean="0"/>
                        <a:t> et al 2008]</a:t>
                      </a:r>
                      <a:endParaRPr lang="en-US" b="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10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21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31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421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552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263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19973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6841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b="0" dirty="0" smtClean="0"/>
                        <a:t>38%</a:t>
                      </a:r>
                      <a:endParaRPr lang="en-US" b="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tint val="4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10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21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31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421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552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263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19973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6841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b="0" dirty="0" smtClean="0"/>
                        <a:t>Harris3D</a:t>
                      </a:r>
                      <a:r>
                        <a:rPr lang="en-US" b="0" baseline="0" dirty="0" smtClean="0"/>
                        <a:t> + HOG/HOF [Laptev et al 2003, 2004]</a:t>
                      </a:r>
                      <a:endParaRPr lang="en-US" b="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10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21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31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421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552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263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19973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6841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b="0" dirty="0" smtClean="0"/>
                        <a:t>45%</a:t>
                      </a:r>
                      <a:endParaRPr lang="en-US" b="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tint val="2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10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21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31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421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552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263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19973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6841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b="0" dirty="0" smtClean="0"/>
                        <a:t>Cuboids + HOG/HOF  [Dollar et al 2005,</a:t>
                      </a:r>
                      <a:r>
                        <a:rPr lang="en-US" b="0" baseline="0" dirty="0" smtClean="0"/>
                        <a:t> Laptev 2004</a:t>
                      </a:r>
                      <a:r>
                        <a:rPr lang="en-US" b="0" dirty="0" smtClean="0"/>
                        <a:t>]</a:t>
                      </a:r>
                      <a:endParaRPr lang="en-US" b="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10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21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31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421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552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263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19973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6841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b="0" dirty="0" smtClean="0"/>
                        <a:t>46%</a:t>
                      </a:r>
                      <a:endParaRPr lang="en-US" b="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tint val="4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10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21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31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421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552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263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19973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6841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b="0" dirty="0" smtClean="0"/>
                        <a:t>Hessian + HOG/HOF [Laptev 2004,</a:t>
                      </a:r>
                      <a:r>
                        <a:rPr lang="en-US" b="0" baseline="0" dirty="0" smtClean="0"/>
                        <a:t> </a:t>
                      </a:r>
                      <a:r>
                        <a:rPr lang="en-US" b="0" dirty="0" err="1" smtClean="0"/>
                        <a:t>Williems</a:t>
                      </a:r>
                      <a:r>
                        <a:rPr lang="en-US" b="0" baseline="0" dirty="0" smtClean="0"/>
                        <a:t> et al 2008]</a:t>
                      </a:r>
                      <a:endParaRPr lang="en-US" b="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10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21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31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421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552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263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19973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6841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b="0" dirty="0" smtClean="0"/>
                        <a:t>46%</a:t>
                      </a:r>
                      <a:endParaRPr lang="en-US" b="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tint val="2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10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21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31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421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552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263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19973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6841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b="0" dirty="0" smtClean="0"/>
                        <a:t>Dense + HOG / HOF [Laptev 2004]</a:t>
                      </a:r>
                      <a:endParaRPr lang="en-US" b="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10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21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31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421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552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263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19973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6841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b="0" dirty="0" smtClean="0"/>
                        <a:t>47%</a:t>
                      </a:r>
                      <a:endParaRPr lang="en-US" b="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tint val="4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10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21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31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421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552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263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19973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6841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b="0" dirty="0" smtClean="0"/>
                        <a:t>Cuboids + HOG3D [</a:t>
                      </a:r>
                      <a:r>
                        <a:rPr lang="en-US" b="0" dirty="0" err="1" smtClean="0"/>
                        <a:t>Klaser</a:t>
                      </a:r>
                      <a:r>
                        <a:rPr lang="en-US" b="0" baseline="0" dirty="0" smtClean="0"/>
                        <a:t> 2008, </a:t>
                      </a:r>
                      <a:r>
                        <a:rPr kumimoji="0" lang="en-US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Dollar et al 2005</a:t>
                      </a:r>
                      <a:r>
                        <a:rPr lang="en-US" b="0" dirty="0" smtClean="0"/>
                        <a:t>]</a:t>
                      </a:r>
                      <a:endParaRPr lang="en-US" b="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10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21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31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421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552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263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19973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6841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b="0" dirty="0" smtClean="0"/>
                        <a:t>46%</a:t>
                      </a:r>
                      <a:endParaRPr lang="en-US" b="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tint val="2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10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21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31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421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552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263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19973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6841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b="1" dirty="0" smtClean="0"/>
                        <a:t>Unsupervised feature learning (our method)</a:t>
                      </a:r>
                      <a:endParaRPr lang="en-US" b="1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10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21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31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421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552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263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19973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6841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b="1" dirty="0" smtClean="0"/>
                        <a:t>52%</a:t>
                      </a:r>
                      <a:endParaRPr lang="en-US" b="1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tint val="40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9" name="Rectangle 8"/>
          <p:cNvSpPr/>
          <p:nvPr/>
        </p:nvSpPr>
        <p:spPr>
          <a:xfrm>
            <a:off x="1614815" y="5848515"/>
            <a:ext cx="62484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rgbClr val="FFC000"/>
                </a:solidFill>
              </a:rPr>
              <a:t>Unsupervised feature learning significantly improves on the previous state-of-the-art. </a:t>
            </a:r>
          </a:p>
        </p:txBody>
      </p:sp>
      <p:pic>
        <p:nvPicPr>
          <p:cNvPr id="2136067" name="Picture 3" descr="C:\Users\ang\Desktop\Hollywood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61930" y="817460"/>
            <a:ext cx="7335355" cy="1627407"/>
          </a:xfrm>
          <a:prstGeom prst="rect">
            <a:avLst/>
          </a:prstGeom>
          <a:noFill/>
        </p:spPr>
      </p:pic>
      <p:cxnSp>
        <p:nvCxnSpPr>
          <p:cNvPr id="7" name="Straight Arrow Connector 6"/>
          <p:cNvCxnSpPr/>
          <p:nvPr/>
        </p:nvCxnSpPr>
        <p:spPr bwMode="auto">
          <a:xfrm rot="10800000">
            <a:off x="8489310" y="5464465"/>
            <a:ext cx="460860" cy="1588"/>
          </a:xfrm>
          <a:prstGeom prst="straightConnector1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0" name="TextBox 9"/>
          <p:cNvSpPr txBox="1"/>
          <p:nvPr/>
        </p:nvSpPr>
        <p:spPr>
          <a:xfrm>
            <a:off x="7237430" y="6550223"/>
            <a:ext cx="1935145" cy="307777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pPr algn="l">
              <a:spcBef>
                <a:spcPts val="0"/>
              </a:spcBef>
            </a:pPr>
            <a:r>
              <a:rPr lang="en-US" sz="1400" dirty="0" smtClean="0">
                <a:solidFill>
                  <a:schemeClr val="bg1"/>
                </a:solidFill>
                <a:latin typeface="+mn-lt"/>
              </a:rPr>
              <a:t>[Le, Zhou &amp; Ng, 2011]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501070" y="5470236"/>
            <a:ext cx="4187737" cy="1299999"/>
          </a:xfrm>
          <a:prstGeom prst="roundRect">
            <a:avLst/>
          </a:prstGeom>
          <a:gradFill rotWithShape="1">
            <a:gsLst>
              <a:gs pos="0">
                <a:srgbClr val="4F81BD">
                  <a:tint val="100000"/>
                  <a:shade val="100000"/>
                  <a:satMod val="130000"/>
                </a:srgbClr>
              </a:gs>
              <a:gs pos="100000">
                <a:srgbClr val="4F81BD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kern="0">
              <a:solidFill>
                <a:sysClr val="window" lastClr="FFFFFF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494318" y="1708899"/>
            <a:ext cx="8305800" cy="1374456"/>
          </a:xfrm>
          <a:prstGeom prst="roundRect">
            <a:avLst/>
          </a:prstGeom>
          <a:gradFill rotWithShape="1">
            <a:gsLst>
              <a:gs pos="0">
                <a:srgbClr val="4F81BD">
                  <a:tint val="100000"/>
                  <a:shade val="100000"/>
                  <a:satMod val="130000"/>
                </a:srgbClr>
              </a:gs>
              <a:gs pos="100000">
                <a:srgbClr val="4F81BD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kern="0">
              <a:solidFill>
                <a:sysClr val="window" lastClr="FFFFFF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476250" y="272642"/>
            <a:ext cx="8305800" cy="1340946"/>
          </a:xfrm>
          <a:prstGeom prst="roundRect">
            <a:avLst/>
          </a:prstGeom>
          <a:gradFill rotWithShape="1">
            <a:gsLst>
              <a:gs pos="0">
                <a:srgbClr val="4F81BD">
                  <a:tint val="100000"/>
                  <a:shade val="100000"/>
                  <a:satMod val="130000"/>
                </a:srgbClr>
              </a:gs>
              <a:gs pos="100000">
                <a:srgbClr val="4F81BD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kern="0">
              <a:solidFill>
                <a:sysClr val="window" lastClr="FFFFFF"/>
              </a:solidFill>
              <a:latin typeface="Calibri" pitchFamily="34" charset="0"/>
              <a:cs typeface="Calibri" pitchFamily="34" charset="0"/>
            </a:endParaRPr>
          </a:p>
        </p:txBody>
      </p:sp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0448032"/>
              </p:ext>
            </p:extLst>
          </p:nvPr>
        </p:nvGraphicFramePr>
        <p:xfrm>
          <a:off x="683646" y="592801"/>
          <a:ext cx="3811544" cy="915212"/>
        </p:xfrm>
        <a:graphic>
          <a:graphicData uri="http://schemas.openxmlformats.org/drawingml/2006/table">
            <a:tbl>
              <a:tblPr firstRow="1" bandRow="1"/>
              <a:tblGrid>
                <a:gridCol w="2652332"/>
                <a:gridCol w="1159212"/>
              </a:tblGrid>
              <a:tr h="256481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106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210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316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421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5526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2630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199736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6841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sz="1400" dirty="0" smtClean="0">
                          <a:solidFill>
                            <a:schemeClr val="bg1"/>
                          </a:solidFill>
                        </a:rPr>
                        <a:t>TIMIT Phone classification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106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210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316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421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5526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2630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199736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6841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400" dirty="0" smtClean="0">
                          <a:solidFill>
                            <a:schemeClr val="bg1"/>
                          </a:solidFill>
                        </a:rPr>
                        <a:t>Accuracy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</a:tr>
              <a:tr h="305612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10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21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31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421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552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263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19973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6841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sz="1200" dirty="0" smtClean="0"/>
                        <a:t>Prior art (Clarkson et al.,1999)</a:t>
                      </a:r>
                      <a:endParaRPr lang="en-US" sz="12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10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21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31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421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552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263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19973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6841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400" dirty="0" smtClean="0"/>
                        <a:t>79.6%</a:t>
                      </a:r>
                      <a:endParaRPr lang="en-US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</a:tr>
              <a:tr h="260549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10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21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31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421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552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263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19973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6841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sz="1200" dirty="0" smtClean="0"/>
                        <a:t>Stanford Feature </a:t>
                      </a:r>
                      <a:r>
                        <a:rPr lang="en-US" sz="1200" baseline="0" dirty="0" smtClean="0"/>
                        <a:t>learning</a:t>
                      </a:r>
                      <a:endParaRPr lang="en-US" sz="12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10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21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31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421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552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263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19973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6841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400" b="1" dirty="0" smtClean="0"/>
                        <a:t>80.3%</a:t>
                      </a:r>
                      <a:endParaRPr lang="en-US" sz="1400" b="1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877624"/>
              </p:ext>
            </p:extLst>
          </p:nvPr>
        </p:nvGraphicFramePr>
        <p:xfrm>
          <a:off x="4840835" y="592801"/>
          <a:ext cx="3783265" cy="914400"/>
        </p:xfrm>
        <a:graphic>
          <a:graphicData uri="http://schemas.openxmlformats.org/drawingml/2006/table">
            <a:tbl>
              <a:tblPr firstRow="1" bandRow="1"/>
              <a:tblGrid>
                <a:gridCol w="2758474"/>
                <a:gridCol w="1024791"/>
              </a:tblGrid>
              <a:tr h="169025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106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210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316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421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5526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2630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199736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6841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sz="1400" dirty="0" smtClean="0">
                          <a:solidFill>
                            <a:schemeClr val="bg1"/>
                          </a:solidFill>
                        </a:rPr>
                        <a:t>TIMIT Speaker identification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106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210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316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421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5526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2630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199736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6841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400" dirty="0" smtClean="0">
                          <a:solidFill>
                            <a:schemeClr val="bg1"/>
                          </a:solidFill>
                        </a:rPr>
                        <a:t>Accuracy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</a:tr>
              <a:tr h="222103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10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21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31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421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552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263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19973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6841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sz="1200" dirty="0" smtClean="0"/>
                        <a:t>Prior art (Reynolds, 1995)</a:t>
                      </a:r>
                      <a:endParaRPr lang="en-US" sz="12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10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21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31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421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552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263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19973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6841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400" dirty="0" smtClean="0"/>
                        <a:t>99.7%</a:t>
                      </a:r>
                      <a:endParaRPr lang="en-US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</a:tr>
              <a:tr h="224543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10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21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31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421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552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263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19973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6841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sz="1200" dirty="0" smtClean="0"/>
                        <a:t>Stanford Feature </a:t>
                      </a:r>
                      <a:r>
                        <a:rPr lang="en-US" sz="1200" baseline="0" dirty="0" smtClean="0"/>
                        <a:t>learning</a:t>
                      </a:r>
                      <a:endParaRPr lang="en-US" sz="12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10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21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31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421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552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263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19973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6841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400" b="1" dirty="0" smtClean="0"/>
                        <a:t>100.0%</a:t>
                      </a:r>
                      <a:endParaRPr lang="en-US" sz="1400" b="1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616285" y="272641"/>
            <a:ext cx="18630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kern="0" dirty="0" smtClean="0">
                <a:solidFill>
                  <a:sysClr val="windowText" lastClr="000000"/>
                </a:solidFill>
                <a:latin typeface="+mn-lt"/>
                <a:cs typeface="Calibri" pitchFamily="34" charset="0"/>
              </a:rPr>
              <a:t>Audio</a:t>
            </a:r>
            <a:endParaRPr lang="en-US" sz="1600" kern="0" dirty="0">
              <a:solidFill>
                <a:sysClr val="windowText" lastClr="000000"/>
              </a:solidFill>
              <a:latin typeface="+mn-lt"/>
              <a:cs typeface="Calibri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51571" y="1700774"/>
            <a:ext cx="13296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kern="0" dirty="0" smtClean="0">
                <a:solidFill>
                  <a:sysClr val="windowText" lastClr="000000"/>
                </a:solidFill>
                <a:latin typeface="+mn-lt"/>
                <a:cs typeface="Calibri" pitchFamily="34" charset="0"/>
              </a:rPr>
              <a:t>Images</a:t>
            </a:r>
            <a:endParaRPr lang="en-US" kern="0" dirty="0">
              <a:solidFill>
                <a:sysClr val="windowText" lastClr="000000"/>
              </a:solidFill>
              <a:latin typeface="+mn-lt"/>
              <a:cs typeface="Calibri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56282" y="5467120"/>
            <a:ext cx="24176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kern="0" dirty="0" smtClean="0">
                <a:solidFill>
                  <a:sysClr val="windowText" lastClr="000000"/>
                </a:solidFill>
                <a:latin typeface="+mn-lt"/>
                <a:cs typeface="Calibri" pitchFamily="34" charset="0"/>
              </a:rPr>
              <a:t>Multimodal (audio/video)</a:t>
            </a:r>
            <a:endParaRPr lang="en-US" sz="1600" kern="0" dirty="0">
              <a:solidFill>
                <a:sysClr val="windowText" lastClr="000000"/>
              </a:solidFill>
              <a:latin typeface="+mn-lt"/>
              <a:cs typeface="Calibri" pitchFamily="34" charset="0"/>
            </a:endParaRPr>
          </a:p>
        </p:txBody>
      </p:sp>
      <p:graphicFrame>
        <p:nvGraphicFramePr>
          <p:cNvPr id="23" name="Table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6953260"/>
              </p:ext>
            </p:extLst>
          </p:nvPr>
        </p:nvGraphicFramePr>
        <p:xfrm>
          <a:off x="683645" y="2040192"/>
          <a:ext cx="3779965" cy="918283"/>
        </p:xfrm>
        <a:graphic>
          <a:graphicData uri="http://schemas.openxmlformats.org/drawingml/2006/table">
            <a:tbl>
              <a:tblPr firstRow="1" bandRow="1"/>
              <a:tblGrid>
                <a:gridCol w="2701989"/>
                <a:gridCol w="1077976"/>
              </a:tblGrid>
              <a:tr h="252024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106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210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316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421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5526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2630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199736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6841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sz="1400" dirty="0" smtClean="0">
                          <a:solidFill>
                            <a:schemeClr val="bg1"/>
                          </a:solidFill>
                        </a:rPr>
                        <a:t>CIFAR Object classification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106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210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316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421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5526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2630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199736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6841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400" dirty="0" smtClean="0">
                          <a:solidFill>
                            <a:schemeClr val="bg1"/>
                          </a:solidFill>
                        </a:rPr>
                        <a:t>Accuracy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</a:tr>
              <a:tr h="252024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10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21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31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421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552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263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19973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6841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sz="1200" dirty="0" smtClean="0"/>
                        <a:t>Prior art (Ciresan et al., 2011) </a:t>
                      </a:r>
                      <a:endParaRPr lang="en-US" sz="12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10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21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31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421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552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263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19973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6841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400" dirty="0" smtClean="0"/>
                        <a:t>80.5%</a:t>
                      </a:r>
                      <a:endParaRPr lang="en-US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</a:tr>
              <a:tr h="308683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10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21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31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421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552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263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19973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6841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sz="1200" dirty="0" smtClean="0"/>
                        <a:t>Stanford Feature </a:t>
                      </a:r>
                      <a:r>
                        <a:rPr lang="en-US" sz="1200" baseline="0" dirty="0" smtClean="0"/>
                        <a:t>learning</a:t>
                      </a:r>
                      <a:endParaRPr lang="en-US" sz="12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10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21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31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421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552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263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19973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6841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400" b="1" dirty="0" smtClean="0"/>
                        <a:t>82.0%</a:t>
                      </a:r>
                      <a:endParaRPr lang="en-US" sz="1400" b="1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4" name="Table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2004526"/>
              </p:ext>
            </p:extLst>
          </p:nvPr>
        </p:nvGraphicFramePr>
        <p:xfrm>
          <a:off x="4844135" y="2040192"/>
          <a:ext cx="3779965" cy="914400"/>
        </p:xfrm>
        <a:graphic>
          <a:graphicData uri="http://schemas.openxmlformats.org/drawingml/2006/table">
            <a:tbl>
              <a:tblPr firstRow="1" bandRow="1"/>
              <a:tblGrid>
                <a:gridCol w="2701989"/>
                <a:gridCol w="1077976"/>
              </a:tblGrid>
              <a:tr h="267544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106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210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316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421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5526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2630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199736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6841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sz="1400" dirty="0" smtClean="0">
                          <a:solidFill>
                            <a:schemeClr val="bg1"/>
                          </a:solidFill>
                        </a:rPr>
                        <a:t>NORB</a:t>
                      </a:r>
                      <a:r>
                        <a:rPr lang="en-US" sz="140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1400" dirty="0" smtClean="0">
                          <a:solidFill>
                            <a:schemeClr val="bg1"/>
                          </a:solidFill>
                        </a:rPr>
                        <a:t>Object classification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106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210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316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421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5526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2630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199736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6841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400" dirty="0" smtClean="0">
                          <a:solidFill>
                            <a:schemeClr val="bg1"/>
                          </a:solidFill>
                        </a:rPr>
                        <a:t>Accuracy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</a:tr>
              <a:tr h="267544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10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21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31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421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552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263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19973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6841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sz="1200" dirty="0" smtClean="0"/>
                        <a:t>Prior art (Scherer</a:t>
                      </a:r>
                      <a:r>
                        <a:rPr lang="en-US" sz="1200" baseline="0" dirty="0" smtClean="0"/>
                        <a:t> et al., 2010</a:t>
                      </a:r>
                      <a:r>
                        <a:rPr lang="en-US" sz="1200" dirty="0" smtClean="0"/>
                        <a:t>)</a:t>
                      </a:r>
                      <a:endParaRPr lang="en-US" sz="12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10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21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31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421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552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263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19973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6841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400" dirty="0" smtClean="0"/>
                        <a:t>94.4%</a:t>
                      </a:r>
                      <a:endParaRPr lang="en-US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</a:tr>
              <a:tr h="284782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10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21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31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421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552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263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19973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6841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sz="1200" dirty="0" smtClean="0"/>
                        <a:t>Stanford</a:t>
                      </a:r>
                      <a:r>
                        <a:rPr lang="en-US" sz="1200" baseline="0" dirty="0" smtClean="0"/>
                        <a:t> </a:t>
                      </a:r>
                      <a:r>
                        <a:rPr lang="en-US" sz="1200" dirty="0" smtClean="0"/>
                        <a:t>Feature </a:t>
                      </a:r>
                      <a:r>
                        <a:rPr lang="en-US" sz="1200" baseline="0" dirty="0" smtClean="0"/>
                        <a:t>learning</a:t>
                      </a:r>
                      <a:endParaRPr lang="en-US" sz="12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10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21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31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421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552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263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19973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6841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400" b="1" dirty="0" smtClean="0"/>
                        <a:t>95.0%</a:t>
                      </a:r>
                      <a:endParaRPr lang="en-US" sz="1400" b="1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5" name="Table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2771241"/>
              </p:ext>
            </p:extLst>
          </p:nvPr>
        </p:nvGraphicFramePr>
        <p:xfrm>
          <a:off x="697987" y="5778433"/>
          <a:ext cx="3779965" cy="914400"/>
        </p:xfrm>
        <a:graphic>
          <a:graphicData uri="http://schemas.openxmlformats.org/drawingml/2006/table">
            <a:tbl>
              <a:tblPr firstRow="1" bandRow="1"/>
              <a:tblGrid>
                <a:gridCol w="2701989"/>
                <a:gridCol w="1077976"/>
              </a:tblGrid>
              <a:tr h="198252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106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210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316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421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5526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2630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199736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6841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sz="1400" dirty="0" smtClean="0">
                          <a:solidFill>
                            <a:schemeClr val="bg1"/>
                          </a:solidFill>
                        </a:rPr>
                        <a:t>AVLetters Lip reading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106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210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316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421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5526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2630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199736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6841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400" dirty="0" smtClean="0">
                          <a:solidFill>
                            <a:schemeClr val="bg1"/>
                          </a:solidFill>
                        </a:rPr>
                        <a:t>Accuracy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</a:tr>
              <a:tr h="239097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10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21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31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421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552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263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19973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6841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sz="1200" dirty="0" smtClean="0"/>
                        <a:t>Prior art (Zhao et al., 2009)</a:t>
                      </a:r>
                      <a:endParaRPr lang="en-US" sz="12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10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21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31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421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552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263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19973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6841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400" dirty="0" smtClean="0"/>
                        <a:t>58.9%</a:t>
                      </a:r>
                      <a:endParaRPr lang="en-US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</a:tr>
              <a:tr h="126322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10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21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31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421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552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263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19973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6841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sz="1200" dirty="0" smtClean="0"/>
                        <a:t>Stanford Feature</a:t>
                      </a:r>
                      <a:r>
                        <a:rPr lang="en-US" sz="1200" baseline="0" dirty="0" smtClean="0"/>
                        <a:t> learning</a:t>
                      </a:r>
                      <a:endParaRPr lang="en-US" sz="12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10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21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31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421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552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263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19973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6841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400" b="1" dirty="0" smtClean="0"/>
                        <a:t>65.8%</a:t>
                      </a:r>
                      <a:endParaRPr lang="en-US" sz="1400" b="1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27" name="TextBox 26"/>
          <p:cNvSpPr txBox="1"/>
          <p:nvPr/>
        </p:nvSpPr>
        <p:spPr>
          <a:xfrm>
            <a:off x="688240" y="3117031"/>
            <a:ext cx="18630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kern="0" dirty="0" smtClean="0">
                <a:solidFill>
                  <a:sysClr val="windowText" lastClr="000000"/>
                </a:solidFill>
                <a:latin typeface="+mn-lt"/>
                <a:cs typeface="Calibri" pitchFamily="34" charset="0"/>
              </a:rPr>
              <a:t>Galaxy</a:t>
            </a:r>
            <a:endParaRPr lang="en-US" sz="1600" kern="0" dirty="0">
              <a:solidFill>
                <a:sysClr val="windowText" lastClr="000000"/>
              </a:solidFill>
              <a:latin typeface="+mn-lt"/>
              <a:cs typeface="Calibri" pitchFamily="34" charset="0"/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484093" y="3180736"/>
            <a:ext cx="8350862" cy="2206919"/>
          </a:xfrm>
          <a:prstGeom prst="roundRect">
            <a:avLst/>
          </a:prstGeom>
          <a:gradFill rotWithShape="1">
            <a:gsLst>
              <a:gs pos="0">
                <a:srgbClr val="4F81BD">
                  <a:tint val="100000"/>
                  <a:shade val="100000"/>
                  <a:satMod val="130000"/>
                </a:srgbClr>
              </a:gs>
              <a:gs pos="100000">
                <a:srgbClr val="4F81BD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kern="0">
              <a:solidFill>
                <a:sysClr val="window" lastClr="FFFFFF"/>
              </a:solidFill>
              <a:latin typeface="Calibri"/>
            </a:endParaRPr>
          </a:p>
        </p:txBody>
      </p:sp>
      <p:graphicFrame>
        <p:nvGraphicFramePr>
          <p:cNvPr id="31" name="Table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7081385"/>
              </p:ext>
            </p:extLst>
          </p:nvPr>
        </p:nvGraphicFramePr>
        <p:xfrm>
          <a:off x="683645" y="3468210"/>
          <a:ext cx="3779965" cy="914400"/>
        </p:xfrm>
        <a:graphic>
          <a:graphicData uri="http://schemas.openxmlformats.org/drawingml/2006/table">
            <a:tbl>
              <a:tblPr firstRow="1" bandRow="1"/>
              <a:tblGrid>
                <a:gridCol w="2701989"/>
                <a:gridCol w="1077976"/>
              </a:tblGrid>
              <a:tr h="256033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106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210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316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421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5526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2630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199736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6841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sz="1400" dirty="0" smtClean="0">
                          <a:solidFill>
                            <a:schemeClr val="bg1"/>
                          </a:solidFill>
                        </a:rPr>
                        <a:t>Hollywood2</a:t>
                      </a:r>
                      <a:r>
                        <a:rPr lang="en-US" sz="1400" baseline="0" dirty="0" smtClean="0">
                          <a:solidFill>
                            <a:schemeClr val="bg1"/>
                          </a:solidFill>
                        </a:rPr>
                        <a:t> C</a:t>
                      </a:r>
                      <a:r>
                        <a:rPr lang="en-US" sz="1400" dirty="0" smtClean="0">
                          <a:solidFill>
                            <a:schemeClr val="bg1"/>
                          </a:solidFill>
                        </a:rPr>
                        <a:t>lassification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106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210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316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421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5526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2630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199736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6841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400" dirty="0" smtClean="0">
                          <a:solidFill>
                            <a:schemeClr val="bg1"/>
                          </a:solidFill>
                        </a:rPr>
                        <a:t>Accuracy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</a:tr>
              <a:tr h="256033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10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21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31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421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552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263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19973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6841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sz="1200" dirty="0" smtClean="0"/>
                        <a:t>Prior art (Laptev et</a:t>
                      </a:r>
                      <a:r>
                        <a:rPr lang="en-US" sz="1200" baseline="0" dirty="0" smtClean="0"/>
                        <a:t> al.</a:t>
                      </a:r>
                      <a:r>
                        <a:rPr lang="en-US" sz="1200" dirty="0" smtClean="0"/>
                        <a:t>,</a:t>
                      </a:r>
                      <a:r>
                        <a:rPr lang="en-US" sz="1200" baseline="0" dirty="0" smtClean="0"/>
                        <a:t> 2004)</a:t>
                      </a:r>
                      <a:endParaRPr lang="en-US" sz="12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10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21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31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421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552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263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19973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6841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400" dirty="0" smtClean="0"/>
                        <a:t>48%</a:t>
                      </a:r>
                      <a:endParaRPr lang="en-US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</a:tr>
              <a:tr h="256033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10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21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31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421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552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263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19973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6841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sz="1200" dirty="0" smtClean="0"/>
                        <a:t>Stanford</a:t>
                      </a:r>
                      <a:r>
                        <a:rPr lang="en-US" sz="1200" baseline="0" dirty="0" smtClean="0"/>
                        <a:t> </a:t>
                      </a:r>
                      <a:r>
                        <a:rPr lang="en-US" sz="1200" dirty="0" smtClean="0"/>
                        <a:t>Feature </a:t>
                      </a:r>
                      <a:r>
                        <a:rPr lang="en-US" sz="1200" baseline="0" dirty="0" smtClean="0"/>
                        <a:t>learning</a:t>
                      </a:r>
                      <a:endParaRPr lang="en-US" sz="12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10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21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31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421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552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263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19973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6841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400" b="1" dirty="0" smtClean="0"/>
                        <a:t>53%</a:t>
                      </a:r>
                      <a:endParaRPr lang="en-US" sz="1400" b="1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2" name="Table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433351"/>
              </p:ext>
            </p:extLst>
          </p:nvPr>
        </p:nvGraphicFramePr>
        <p:xfrm>
          <a:off x="683645" y="4397251"/>
          <a:ext cx="3779965" cy="914400"/>
        </p:xfrm>
        <a:graphic>
          <a:graphicData uri="http://schemas.openxmlformats.org/drawingml/2006/table">
            <a:tbl>
              <a:tblPr firstRow="1" bandRow="1"/>
              <a:tblGrid>
                <a:gridCol w="2701989"/>
                <a:gridCol w="1077976"/>
              </a:tblGrid>
              <a:tr h="219773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106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210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316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421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5526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2630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199736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6841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sz="1400" dirty="0" smtClean="0">
                          <a:solidFill>
                            <a:schemeClr val="bg1"/>
                          </a:solidFill>
                        </a:rPr>
                        <a:t>KTH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106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210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316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421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5526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2630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199736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6841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400" dirty="0" smtClean="0">
                          <a:solidFill>
                            <a:schemeClr val="bg1"/>
                          </a:solidFill>
                        </a:rPr>
                        <a:t>Accuracy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</a:tr>
              <a:tr h="183808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10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21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31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421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552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263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19973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6841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sz="1200" dirty="0" smtClean="0"/>
                        <a:t>Prior art (Wang et al.,</a:t>
                      </a:r>
                      <a:r>
                        <a:rPr lang="en-US" sz="1200" baseline="0" dirty="0" smtClean="0"/>
                        <a:t> 2010)</a:t>
                      </a:r>
                      <a:endParaRPr lang="en-US" sz="12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10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21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31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421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552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263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19973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6841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400" dirty="0" smtClean="0"/>
                        <a:t>92.1%</a:t>
                      </a:r>
                      <a:endParaRPr lang="en-US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</a:tr>
              <a:tr h="147843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10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21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31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421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552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263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19973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6841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sz="1200" dirty="0" smtClean="0"/>
                        <a:t>Stanford</a:t>
                      </a:r>
                      <a:r>
                        <a:rPr lang="en-US" sz="1200" baseline="0" dirty="0" smtClean="0"/>
                        <a:t> </a:t>
                      </a:r>
                      <a:r>
                        <a:rPr lang="en-US" sz="1200" dirty="0" smtClean="0"/>
                        <a:t>Feature </a:t>
                      </a:r>
                      <a:r>
                        <a:rPr lang="en-US" sz="1200" baseline="0" dirty="0" smtClean="0"/>
                        <a:t>learning</a:t>
                      </a:r>
                      <a:endParaRPr lang="en-US" sz="12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10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21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31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421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552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263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19973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6841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400" b="1" dirty="0" smtClean="0"/>
                        <a:t>93.9%</a:t>
                      </a:r>
                      <a:endParaRPr lang="en-US" sz="1400" b="1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3" name="Table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9474445"/>
              </p:ext>
            </p:extLst>
          </p:nvPr>
        </p:nvGraphicFramePr>
        <p:xfrm>
          <a:off x="4844135" y="4397251"/>
          <a:ext cx="3779965" cy="914400"/>
        </p:xfrm>
        <a:graphic>
          <a:graphicData uri="http://schemas.openxmlformats.org/drawingml/2006/table">
            <a:tbl>
              <a:tblPr firstRow="1" bandRow="1"/>
              <a:tblGrid>
                <a:gridCol w="2701989"/>
                <a:gridCol w="1077976"/>
              </a:tblGrid>
              <a:tr h="203697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106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210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316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421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5526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2630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199736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6841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sz="1400" dirty="0" smtClean="0">
                          <a:solidFill>
                            <a:schemeClr val="bg1"/>
                          </a:solidFill>
                        </a:rPr>
                        <a:t>UCF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106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210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316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421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5526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2630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199736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6841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400" dirty="0" smtClean="0">
                          <a:solidFill>
                            <a:schemeClr val="bg1"/>
                          </a:solidFill>
                        </a:rPr>
                        <a:t>Accuracy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</a:tr>
              <a:tr h="129327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10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21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31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421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552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263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19973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6841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sz="1200" dirty="0" smtClean="0"/>
                        <a:t>Prior art (Wang et al.,</a:t>
                      </a:r>
                      <a:r>
                        <a:rPr lang="en-US" sz="1200" baseline="0" dirty="0" smtClean="0"/>
                        <a:t> 2010)</a:t>
                      </a:r>
                      <a:endParaRPr lang="en-US" sz="12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10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21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31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421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552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263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19973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6841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400" dirty="0" smtClean="0"/>
                        <a:t>85.6%</a:t>
                      </a:r>
                      <a:endParaRPr lang="en-US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</a:tr>
              <a:tr h="131767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10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21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31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421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552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263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19973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6841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sz="1200" dirty="0" smtClean="0"/>
                        <a:t>Stanford</a:t>
                      </a:r>
                      <a:r>
                        <a:rPr lang="en-US" sz="1200" baseline="0" dirty="0" smtClean="0"/>
                        <a:t> </a:t>
                      </a:r>
                      <a:r>
                        <a:rPr lang="en-US" sz="1200" dirty="0" smtClean="0"/>
                        <a:t>Feature </a:t>
                      </a:r>
                      <a:r>
                        <a:rPr lang="en-US" sz="1200" baseline="0" dirty="0" smtClean="0"/>
                        <a:t>learning</a:t>
                      </a:r>
                      <a:endParaRPr lang="en-US" sz="12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10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21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31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421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552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263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19973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6841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400" b="1" dirty="0" smtClean="0"/>
                        <a:t>86.5%</a:t>
                      </a:r>
                      <a:endParaRPr lang="en-US" sz="1400" b="1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4" name="Table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0118324"/>
              </p:ext>
            </p:extLst>
          </p:nvPr>
        </p:nvGraphicFramePr>
        <p:xfrm>
          <a:off x="4844135" y="3468210"/>
          <a:ext cx="3779965" cy="914400"/>
        </p:xfrm>
        <a:graphic>
          <a:graphicData uri="http://schemas.openxmlformats.org/drawingml/2006/table">
            <a:tbl>
              <a:tblPr firstRow="1" bandRow="1"/>
              <a:tblGrid>
                <a:gridCol w="2701989"/>
                <a:gridCol w="1077976"/>
              </a:tblGrid>
              <a:tr h="268835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106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210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316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421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5526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2630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199736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6841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sz="1400" dirty="0" smtClean="0">
                          <a:solidFill>
                            <a:schemeClr val="bg1"/>
                          </a:solidFill>
                        </a:rPr>
                        <a:t>YouTube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106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210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316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421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5526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2630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199736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6841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400" dirty="0" smtClean="0">
                          <a:solidFill>
                            <a:schemeClr val="bg1"/>
                          </a:solidFill>
                        </a:rPr>
                        <a:t>Accuracy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</a:tr>
              <a:tr h="176018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10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21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31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421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552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263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19973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6841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sz="1200" dirty="0" smtClean="0"/>
                        <a:t>Prior art (Liu et al.,</a:t>
                      </a:r>
                      <a:r>
                        <a:rPr lang="en-US" sz="1200" baseline="0" dirty="0" smtClean="0"/>
                        <a:t> 2009)</a:t>
                      </a:r>
                      <a:endParaRPr lang="en-US" sz="12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10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21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31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421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552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263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19973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6841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400" dirty="0" smtClean="0"/>
                        <a:t>71.2%</a:t>
                      </a:r>
                      <a:endParaRPr lang="en-US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</a:tr>
              <a:tr h="140053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10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21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31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421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552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263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19973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6841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sz="1200" dirty="0" smtClean="0"/>
                        <a:t>Stanford</a:t>
                      </a:r>
                      <a:r>
                        <a:rPr lang="en-US" sz="1200" baseline="0" dirty="0" smtClean="0"/>
                        <a:t> </a:t>
                      </a:r>
                      <a:r>
                        <a:rPr lang="en-US" sz="1200" dirty="0" smtClean="0"/>
                        <a:t>Feature </a:t>
                      </a:r>
                      <a:r>
                        <a:rPr lang="en-US" sz="1200" baseline="0" dirty="0" smtClean="0"/>
                        <a:t>learning</a:t>
                      </a:r>
                      <a:endParaRPr lang="en-US" sz="12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10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21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31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421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552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263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19973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6841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400" b="1" dirty="0" smtClean="0"/>
                        <a:t>75.8%</a:t>
                      </a:r>
                      <a:endParaRPr lang="en-US" sz="1400" b="1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35" name="TextBox 34"/>
          <p:cNvSpPr txBox="1"/>
          <p:nvPr/>
        </p:nvSpPr>
        <p:spPr>
          <a:xfrm>
            <a:off x="704933" y="3184120"/>
            <a:ext cx="18630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kern="0" dirty="0" smtClean="0">
                <a:solidFill>
                  <a:sysClr val="windowText" lastClr="000000"/>
                </a:solidFill>
                <a:latin typeface="+mn-lt"/>
              </a:rPr>
              <a:t>Video</a:t>
            </a:r>
            <a:endParaRPr lang="en-US" kern="0" dirty="0">
              <a:solidFill>
                <a:sysClr val="windowText" lastClr="000000"/>
              </a:solidFill>
              <a:latin typeface="+mn-lt"/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494317" y="5472589"/>
            <a:ext cx="8263827" cy="1374456"/>
          </a:xfrm>
          <a:prstGeom prst="roundRect">
            <a:avLst/>
          </a:prstGeom>
          <a:gradFill rotWithShape="1">
            <a:gsLst>
              <a:gs pos="0">
                <a:srgbClr val="4F81BD">
                  <a:tint val="100000"/>
                  <a:shade val="100000"/>
                  <a:satMod val="130000"/>
                </a:srgbClr>
              </a:gs>
              <a:gs pos="100000">
                <a:srgbClr val="4F81BD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kern="0">
              <a:solidFill>
                <a:sysClr val="window" lastClr="FFFFFF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51570" y="5464464"/>
            <a:ext cx="37668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kern="0" dirty="0" smtClean="0">
                <a:solidFill>
                  <a:sysClr val="windowText" lastClr="000000"/>
                </a:solidFill>
                <a:latin typeface="+mn-lt"/>
                <a:cs typeface="Calibri" pitchFamily="34" charset="0"/>
              </a:rPr>
              <a:t>Text/NLP</a:t>
            </a:r>
            <a:endParaRPr lang="en-US" kern="0" dirty="0">
              <a:solidFill>
                <a:sysClr val="windowText" lastClr="000000"/>
              </a:solidFill>
              <a:latin typeface="+mn-lt"/>
              <a:cs typeface="Calibri" pitchFamily="34" charset="0"/>
            </a:endParaRPr>
          </a:p>
        </p:txBody>
      </p:sp>
      <p:graphicFrame>
        <p:nvGraphicFramePr>
          <p:cNvPr id="30" name="Table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1156690"/>
              </p:ext>
            </p:extLst>
          </p:nvPr>
        </p:nvGraphicFramePr>
        <p:xfrm>
          <a:off x="683645" y="5803882"/>
          <a:ext cx="3779965" cy="918283"/>
        </p:xfrm>
        <a:graphic>
          <a:graphicData uri="http://schemas.openxmlformats.org/drawingml/2006/table">
            <a:tbl>
              <a:tblPr firstRow="1" bandRow="1"/>
              <a:tblGrid>
                <a:gridCol w="2701989"/>
                <a:gridCol w="1077976"/>
              </a:tblGrid>
              <a:tr h="252024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106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210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316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421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5526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2630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199736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6841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sz="1400" dirty="0" smtClean="0">
                          <a:solidFill>
                            <a:schemeClr val="bg1"/>
                          </a:solidFill>
                        </a:rPr>
                        <a:t>Paraphrase detection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106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210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316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421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5526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2630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199736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6841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400" dirty="0" smtClean="0">
                          <a:solidFill>
                            <a:schemeClr val="bg1"/>
                          </a:solidFill>
                        </a:rPr>
                        <a:t>Accuracy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</a:tr>
              <a:tr h="252024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10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21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31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421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552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263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19973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6841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sz="1200" dirty="0" smtClean="0"/>
                        <a:t>Prior art (Das &amp; Smith, 2009) </a:t>
                      </a:r>
                      <a:endParaRPr lang="en-US" sz="12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10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21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31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421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552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263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19973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6841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400" dirty="0" smtClean="0"/>
                        <a:t>76.1%</a:t>
                      </a:r>
                      <a:endParaRPr lang="en-US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</a:tr>
              <a:tr h="308683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10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21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31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421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552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263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19973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6841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sz="1200" dirty="0" smtClean="0"/>
                        <a:t>Stanford Feature </a:t>
                      </a:r>
                      <a:r>
                        <a:rPr lang="en-US" sz="1200" baseline="0" dirty="0" smtClean="0"/>
                        <a:t>learning</a:t>
                      </a:r>
                      <a:endParaRPr lang="en-US" sz="12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10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21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31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421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552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263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19973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6841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400" b="1" dirty="0" smtClean="0"/>
                        <a:t>76.4%</a:t>
                      </a:r>
                      <a:endParaRPr lang="en-US" sz="1400" b="1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6" name="Table 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9676822"/>
              </p:ext>
            </p:extLst>
          </p:nvPr>
        </p:nvGraphicFramePr>
        <p:xfrm>
          <a:off x="4764025" y="5810110"/>
          <a:ext cx="3779965" cy="918283"/>
        </p:xfrm>
        <a:graphic>
          <a:graphicData uri="http://schemas.openxmlformats.org/drawingml/2006/table">
            <a:tbl>
              <a:tblPr firstRow="1" bandRow="1"/>
              <a:tblGrid>
                <a:gridCol w="2765160"/>
                <a:gridCol w="1014805"/>
              </a:tblGrid>
              <a:tr h="252024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106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210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316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421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5526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2630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199736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6841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sz="1400" dirty="0" smtClean="0">
                          <a:solidFill>
                            <a:schemeClr val="bg1"/>
                          </a:solidFill>
                        </a:rPr>
                        <a:t>Sentiment (MR/MPQA</a:t>
                      </a:r>
                      <a:r>
                        <a:rPr lang="en-US" sz="1400" baseline="0" dirty="0" smtClean="0">
                          <a:solidFill>
                            <a:schemeClr val="bg1"/>
                          </a:solidFill>
                        </a:rPr>
                        <a:t> data)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106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210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316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421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5526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2630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199736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6841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400" dirty="0" smtClean="0">
                          <a:solidFill>
                            <a:schemeClr val="bg1"/>
                          </a:solidFill>
                        </a:rPr>
                        <a:t>Accuracy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</a:tr>
              <a:tr h="252024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10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21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31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421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552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263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19973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6841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sz="1200" dirty="0" smtClean="0"/>
                        <a:t>Prior art (Nakagawa et al., 2010) </a:t>
                      </a:r>
                      <a:endParaRPr lang="en-US" sz="12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10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21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31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421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552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263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19973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6841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400" dirty="0" smtClean="0"/>
                        <a:t>77.3%</a:t>
                      </a:r>
                      <a:endParaRPr lang="en-US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</a:tr>
              <a:tr h="308683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10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21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31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421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552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263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19973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6841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sz="1200" dirty="0" smtClean="0"/>
                        <a:t>Stanford Feature </a:t>
                      </a:r>
                      <a:r>
                        <a:rPr lang="en-US" sz="1200" baseline="0" dirty="0" smtClean="0"/>
                        <a:t>learning</a:t>
                      </a:r>
                      <a:endParaRPr lang="en-US" sz="12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10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21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31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421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552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263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19973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6841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400" b="1" dirty="0" smtClean="0"/>
                        <a:t>77.7%</a:t>
                      </a:r>
                      <a:endParaRPr lang="en-US" sz="1400" b="1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765774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0" name="Rectangle 11"/>
          <p:cNvSpPr>
            <a:spLocks noChangeArrowheads="1"/>
          </p:cNvSpPr>
          <p:nvPr/>
        </p:nvSpPr>
        <p:spPr bwMode="auto">
          <a:xfrm>
            <a:off x="1025525" y="527050"/>
            <a:ext cx="7748588" cy="147638"/>
          </a:xfrm>
          <a:prstGeom prst="rect">
            <a:avLst/>
          </a:prstGeom>
          <a:solidFill>
            <a:schemeClr val="tx1"/>
          </a:solidFill>
          <a:ln w="12700" algn="ctr">
            <a:noFill/>
            <a:miter lim="800000"/>
            <a:headEnd/>
            <a:tailEnd/>
          </a:ln>
        </p:spPr>
        <p:txBody>
          <a:bodyPr wrap="none" lIns="90487" tIns="44450" rIns="90487" bIns="44450" anchor="ctr"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 dirty="0">
              <a:solidFill>
                <a:srgbClr val="FFFFFF"/>
              </a:solidFill>
              <a:latin typeface="Helvetica" pitchFamily="34" charset="0"/>
              <a:ea typeface="+mn-ea"/>
              <a:cs typeface="+mn-cs"/>
            </a:endParaRPr>
          </a:p>
        </p:txBody>
      </p:sp>
      <p:sp>
        <p:nvSpPr>
          <p:cNvPr id="6147" name="Text Box 6"/>
          <p:cNvSpPr txBox="1">
            <a:spLocks noChangeArrowheads="1"/>
          </p:cNvSpPr>
          <p:nvPr/>
        </p:nvSpPr>
        <p:spPr bwMode="auto">
          <a:xfrm>
            <a:off x="230473" y="2699305"/>
            <a:ext cx="8699500" cy="1938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en-US" sz="6000" b="1" dirty="0" smtClean="0">
                <a:solidFill>
                  <a:srgbClr val="FFFFFF"/>
                </a:solidFill>
                <a:latin typeface="Pristina" pitchFamily="66" charset="0"/>
              </a:rPr>
              <a:t>How do you build a high accuracy learning system?</a:t>
            </a:r>
            <a:endParaRPr lang="en-US" sz="6000" b="1" kern="1200" dirty="0">
              <a:solidFill>
                <a:srgbClr val="FFFFFF"/>
              </a:solidFill>
              <a:latin typeface="Pristina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619904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Supervised Learning: Labeled data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32235" y="1086295"/>
            <a:ext cx="8229600" cy="4915841"/>
          </a:xfrm>
        </p:spPr>
        <p:txBody>
          <a:bodyPr/>
          <a:lstStyle/>
          <a:p>
            <a:r>
              <a:rPr lang="en-US" sz="2000" b="0" dirty="0" smtClean="0"/>
              <a:t>Choices of learning algorithm:</a:t>
            </a:r>
          </a:p>
          <a:p>
            <a:pPr lvl="1"/>
            <a:r>
              <a:rPr lang="en-US" sz="2000" b="0" dirty="0" smtClean="0"/>
              <a:t>Memory based</a:t>
            </a:r>
          </a:p>
          <a:p>
            <a:pPr lvl="1"/>
            <a:r>
              <a:rPr lang="en-US" sz="2000" b="0" dirty="0" smtClean="0"/>
              <a:t>Winnow</a:t>
            </a:r>
          </a:p>
          <a:p>
            <a:pPr lvl="1"/>
            <a:r>
              <a:rPr lang="en-US" sz="2000" b="0" dirty="0" smtClean="0"/>
              <a:t>Perceptron</a:t>
            </a:r>
          </a:p>
          <a:p>
            <a:pPr lvl="1"/>
            <a:r>
              <a:rPr lang="en-US" sz="2000" b="0" dirty="0" smtClean="0"/>
              <a:t>Naïve Bayes</a:t>
            </a:r>
          </a:p>
          <a:p>
            <a:pPr lvl="1"/>
            <a:r>
              <a:rPr lang="en-US" sz="2000" b="0" dirty="0" smtClean="0"/>
              <a:t>SVM</a:t>
            </a:r>
          </a:p>
          <a:p>
            <a:pPr lvl="1"/>
            <a:r>
              <a:rPr lang="en-US" sz="2000" b="0" dirty="0" smtClean="0"/>
              <a:t>…. </a:t>
            </a:r>
          </a:p>
          <a:p>
            <a:r>
              <a:rPr lang="en-US" sz="2000" b="0" dirty="0" smtClean="0"/>
              <a:t>What matters the most? </a:t>
            </a:r>
          </a:p>
          <a:p>
            <a:pPr lvl="0">
              <a:buNone/>
            </a:pPr>
            <a:endParaRPr lang="en-US" sz="2000" b="0" dirty="0" smtClean="0">
              <a:solidFill>
                <a:srgbClr val="FFFFFF"/>
              </a:solidFill>
            </a:endParaRPr>
          </a:p>
          <a:p>
            <a:pPr lvl="1"/>
            <a:endParaRPr lang="en-US" sz="2000" b="0" dirty="0" smtClean="0"/>
          </a:p>
          <a:p>
            <a:pPr lvl="1"/>
            <a:endParaRPr lang="en-US" sz="2000" b="0" dirty="0" smtClean="0"/>
          </a:p>
        </p:txBody>
      </p:sp>
      <p:grpSp>
        <p:nvGrpSpPr>
          <p:cNvPr id="3" name="Group 9"/>
          <p:cNvGrpSpPr/>
          <p:nvPr/>
        </p:nvGrpSpPr>
        <p:grpSpPr>
          <a:xfrm>
            <a:off x="4341569" y="1047889"/>
            <a:ext cx="4753937" cy="4109335"/>
            <a:chOff x="4341570" y="1047890"/>
            <a:chExt cx="4531790" cy="3917310"/>
          </a:xfrm>
        </p:grpSpPr>
        <p:grpSp>
          <p:nvGrpSpPr>
            <p:cNvPr id="4" name="Group 3"/>
            <p:cNvGrpSpPr/>
            <p:nvPr/>
          </p:nvGrpSpPr>
          <p:grpSpPr>
            <a:xfrm>
              <a:off x="4341570" y="1047890"/>
              <a:ext cx="4531790" cy="3917310"/>
              <a:chOff x="2229295" y="894270"/>
              <a:chExt cx="4915840" cy="4416575"/>
            </a:xfrm>
          </p:grpSpPr>
          <p:pic>
            <p:nvPicPr>
              <p:cNvPr id="6" name="Picture 2" descr="C:\Users\ang\Desktop\Noname.png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2229295" y="894270"/>
                <a:ext cx="4839030" cy="4131070"/>
              </a:xfrm>
              <a:prstGeom prst="rect">
                <a:avLst/>
              </a:prstGeom>
              <a:noFill/>
            </p:spPr>
          </p:pic>
          <p:sp>
            <p:nvSpPr>
              <p:cNvPr id="7" name="TextBox 6"/>
              <p:cNvSpPr txBox="1"/>
              <p:nvPr/>
            </p:nvSpPr>
            <p:spPr>
              <a:xfrm>
                <a:off x="5336627" y="5003068"/>
                <a:ext cx="180850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>
                    <a:solidFill>
                      <a:srgbClr val="FFFFFF"/>
                    </a:solidFill>
                  </a:rPr>
                  <a:t>[</a:t>
                </a:r>
                <a:r>
                  <a:rPr lang="en-US" sz="1400" dirty="0" err="1" smtClean="0">
                    <a:solidFill>
                      <a:srgbClr val="FFFFFF"/>
                    </a:solidFill>
                  </a:rPr>
                  <a:t>Banko</a:t>
                </a:r>
                <a:r>
                  <a:rPr lang="en-US" sz="1400" dirty="0" smtClean="0">
                    <a:solidFill>
                      <a:srgbClr val="FFFFFF"/>
                    </a:solidFill>
                  </a:rPr>
                  <a:t> &amp; Brill, 2001]</a:t>
                </a:r>
                <a:endParaRPr lang="en-US" sz="1400" dirty="0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8" name="TextBox 7"/>
            <p:cNvSpPr txBox="1"/>
            <p:nvPr/>
          </p:nvSpPr>
          <p:spPr>
            <a:xfrm>
              <a:off x="5566333" y="4503552"/>
              <a:ext cx="2142452" cy="2053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tIns="0" bIns="0" rtlCol="0">
              <a:spAutoFit/>
            </a:bodyPr>
            <a:lstStyle/>
            <a:p>
              <a:r>
                <a:rPr lang="en-US" sz="1400" dirty="0" smtClean="0">
                  <a:solidFill>
                    <a:srgbClr val="000000"/>
                  </a:solidFill>
                </a:rPr>
                <a:t>Training set size (millions)</a:t>
              </a:r>
              <a:endParaRPr lang="en-US" sz="1400" dirty="0">
                <a:solidFill>
                  <a:srgbClr val="000000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 rot="16200000">
              <a:off x="3749092" y="2649757"/>
              <a:ext cx="1409105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tIns="0" bIns="0" rtlCol="0">
              <a:spAutoFit/>
            </a:bodyPr>
            <a:lstStyle/>
            <a:p>
              <a:r>
                <a:rPr lang="en-US" sz="1400" dirty="0" smtClean="0">
                  <a:solidFill>
                    <a:srgbClr val="000000"/>
                  </a:solidFill>
                </a:rPr>
                <a:t>     Accuracy     </a:t>
              </a:r>
              <a:endParaRPr lang="en-US" sz="1400" dirty="0">
                <a:solidFill>
                  <a:srgbClr val="000000"/>
                </a:solidFill>
              </a:endParaRPr>
            </a:p>
          </p:txBody>
        </p:sp>
      </p:grpSp>
      <p:sp>
        <p:nvSpPr>
          <p:cNvPr id="11" name="Rectangle 10"/>
          <p:cNvSpPr/>
          <p:nvPr/>
        </p:nvSpPr>
        <p:spPr>
          <a:xfrm>
            <a:off x="1422790" y="5464465"/>
            <a:ext cx="672087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400" dirty="0" smtClean="0">
                <a:solidFill>
                  <a:srgbClr val="FFFFFF"/>
                </a:solidFill>
              </a:rPr>
              <a:t>“It’s not who has the best algorithm that wins. It’s who has the most data.”</a:t>
            </a:r>
            <a:endParaRPr lang="en-US" sz="2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153043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Unsupervised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02245"/>
            <a:ext cx="8229600" cy="6155755"/>
          </a:xfrm>
        </p:spPr>
        <p:txBody>
          <a:bodyPr/>
          <a:lstStyle/>
          <a:p>
            <a:pPr>
              <a:buNone/>
            </a:pPr>
            <a:r>
              <a:rPr lang="en-US" sz="1800" b="0" dirty="0" smtClean="0"/>
              <a:t>Large numbers of features is critical. The specific learning algorithm is important, but ones that can scale to many features also have a big advantage. </a:t>
            </a:r>
            <a:endParaRPr lang="en-US" sz="1800" b="0" dirty="0"/>
          </a:p>
        </p:txBody>
      </p:sp>
      <p:pic>
        <p:nvPicPr>
          <p:cNvPr id="6" name="Picture 5" descr="whiteningcv.png"/>
          <p:cNvPicPr>
            <a:picLocks noChangeAspect="1"/>
          </p:cNvPicPr>
          <p:nvPr/>
        </p:nvPicPr>
        <p:blipFill>
          <a:blip r:embed="rId3" cstate="print"/>
          <a:srcRect t="6348"/>
          <a:stretch>
            <a:fillRect/>
          </a:stretch>
        </p:blipFill>
        <p:spPr>
          <a:xfrm>
            <a:off x="729695" y="1824236"/>
            <a:ext cx="7260350" cy="509961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798020" y="6539805"/>
            <a:ext cx="1369286" cy="307777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pPr algn="l">
              <a:spcBef>
                <a:spcPts val="0"/>
              </a:spcBef>
            </a:pPr>
            <a:r>
              <a:rPr lang="en-US" sz="1400" dirty="0" smtClean="0">
                <a:solidFill>
                  <a:srgbClr val="FFFFFF"/>
                </a:solidFill>
                <a:latin typeface="Helvetica"/>
              </a:rPr>
              <a:t>[Adam Coates]</a:t>
            </a:r>
          </a:p>
        </p:txBody>
      </p:sp>
    </p:spTree>
    <p:extLst>
      <p:ext uri="{BB962C8B-B14F-4D97-AF65-F5344CB8AC3E}">
        <p14:creationId xmlns:p14="http://schemas.microsoft.com/office/powerpoint/2010/main" val="2754405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4641131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 bwMode="auto">
          <a:xfrm>
            <a:off x="1056904" y="239091"/>
            <a:ext cx="6944440" cy="3048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90469" tIns="44441" rIns="90469" bIns="44441" numCol="1" anchor="ctr" anchorCtr="0" compatLnSpc="1">
            <a:prstTxWarp prst="textNoShape">
              <a:avLst/>
            </a:prstTxWarp>
          </a:bodyPr>
          <a:lstStyle/>
          <a:p>
            <a:pPr algn="ctr" defTabSz="914210">
              <a:defRPr/>
            </a:pPr>
            <a:r>
              <a:rPr lang="en-US" sz="2400" b="1" kern="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Computer vision is hard! </a:t>
            </a:r>
            <a:endParaRPr lang="en-US" sz="2400" b="1" kern="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201026" name="Picture 2" descr="C:\Users\ang\Desktop\imgres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08310" y="855865"/>
            <a:ext cx="2265895" cy="1507850"/>
          </a:xfrm>
          <a:prstGeom prst="rect">
            <a:avLst/>
          </a:prstGeom>
          <a:noFill/>
        </p:spPr>
      </p:pic>
      <p:pic>
        <p:nvPicPr>
          <p:cNvPr id="3201027" name="Picture 3" descr="C:\Users\ang\Desktop\imgres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496660" y="855865"/>
            <a:ext cx="1997060" cy="1495867"/>
          </a:xfrm>
          <a:prstGeom prst="rect">
            <a:avLst/>
          </a:prstGeom>
          <a:noFill/>
        </p:spPr>
      </p:pic>
      <p:pic>
        <p:nvPicPr>
          <p:cNvPr id="3201028" name="Picture 4" descr="C:\Users\ang\Desktop\imgres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08309" y="4696365"/>
            <a:ext cx="2153451" cy="1613010"/>
          </a:xfrm>
          <a:prstGeom prst="rect">
            <a:avLst/>
          </a:prstGeom>
          <a:noFill/>
        </p:spPr>
      </p:pic>
      <p:pic>
        <p:nvPicPr>
          <p:cNvPr id="3201029" name="Picture 5" descr="C:\Users\ang\Desktop\imgres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69905" y="2584090"/>
            <a:ext cx="2286000" cy="1714500"/>
          </a:xfrm>
          <a:prstGeom prst="rect">
            <a:avLst/>
          </a:prstGeom>
          <a:noFill/>
        </p:spPr>
      </p:pic>
      <p:pic>
        <p:nvPicPr>
          <p:cNvPr id="3201030" name="Picture 6" descr="C:\Users\ang\Desktop\imgres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496660" y="2699305"/>
            <a:ext cx="1999634" cy="1497795"/>
          </a:xfrm>
          <a:prstGeom prst="rect">
            <a:avLst/>
          </a:prstGeom>
          <a:noFill/>
        </p:spPr>
      </p:pic>
      <p:pic>
        <p:nvPicPr>
          <p:cNvPr id="3201031" name="Picture 7" descr="C:\Users\ang\Desktop\imgres.jp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992985" y="2737710"/>
            <a:ext cx="2050906" cy="1536200"/>
          </a:xfrm>
          <a:prstGeom prst="rect">
            <a:avLst/>
          </a:prstGeom>
          <a:noFill/>
        </p:spPr>
      </p:pic>
      <p:pic>
        <p:nvPicPr>
          <p:cNvPr id="3201032" name="Picture 8" descr="C:\Users\ang\Desktop\imgres.jp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5954580" y="855865"/>
            <a:ext cx="2050906" cy="1536200"/>
          </a:xfrm>
          <a:prstGeom prst="rect">
            <a:avLst/>
          </a:prstGeom>
          <a:noFill/>
        </p:spPr>
      </p:pic>
      <p:pic>
        <p:nvPicPr>
          <p:cNvPr id="3201033" name="Picture 9" descr="C:\Users\ang\Desktop\imgres.jpg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3458255" y="4619555"/>
            <a:ext cx="2150680" cy="1737749"/>
          </a:xfrm>
          <a:prstGeom prst="rect">
            <a:avLst/>
          </a:prstGeom>
          <a:noFill/>
        </p:spPr>
      </p:pic>
      <p:pic>
        <p:nvPicPr>
          <p:cNvPr id="3201034" name="Picture 10" descr="C:\Users\ang\Desktop\imgres.jpg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5954580" y="4619555"/>
            <a:ext cx="2316178" cy="1728225"/>
          </a:xfrm>
          <a:prstGeom prst="rect">
            <a:avLst/>
          </a:prstGeom>
          <a:noFill/>
        </p:spPr>
      </p:pic>
      <p:grpSp>
        <p:nvGrpSpPr>
          <p:cNvPr id="2" name="Group 20"/>
          <p:cNvGrpSpPr/>
          <p:nvPr/>
        </p:nvGrpSpPr>
        <p:grpSpPr>
          <a:xfrm>
            <a:off x="856545" y="932675"/>
            <a:ext cx="2064040" cy="1366114"/>
            <a:chOff x="856545" y="932675"/>
            <a:chExt cx="2064040" cy="1366114"/>
          </a:xfrm>
        </p:grpSpPr>
        <p:sp>
          <p:nvSpPr>
            <p:cNvPr id="14" name="Rectangle 13"/>
            <p:cNvSpPr/>
            <p:nvPr/>
          </p:nvSpPr>
          <p:spPr bwMode="auto">
            <a:xfrm>
              <a:off x="961930" y="1201509"/>
              <a:ext cx="1958655" cy="1097280"/>
            </a:xfrm>
            <a:prstGeom prst="rect">
              <a:avLst/>
            </a:prstGeom>
            <a:noFill/>
            <a:ln w="38100" cap="flat" cmpd="sng" algn="ctr">
              <a:solidFill>
                <a:srgbClr val="63F828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487" tIns="44450" rIns="90487" bIns="4445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Helvetica" pitchFamily="34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56545" y="932675"/>
              <a:ext cx="105028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Bef>
                  <a:spcPts val="0"/>
                </a:spcBef>
              </a:pPr>
              <a:r>
                <a:rPr lang="en-US" sz="1400" dirty="0" smtClean="0">
                  <a:solidFill>
                    <a:srgbClr val="63F828"/>
                  </a:solidFill>
                </a:rPr>
                <a:t>Motorcycle</a:t>
              </a: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3573470" y="1444747"/>
            <a:ext cx="12191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Bef>
                <a:spcPts val="0"/>
              </a:spcBef>
            </a:pPr>
            <a:r>
              <a:rPr lang="en-US" sz="1400" dirty="0" smtClean="0">
                <a:solidFill>
                  <a:srgbClr val="63F828"/>
                </a:solidFill>
              </a:rPr>
              <a:t>Motorcycle</a:t>
            </a:r>
          </a:p>
        </p:txBody>
      </p:sp>
      <p:sp>
        <p:nvSpPr>
          <p:cNvPr id="18" name="Rectangle 17"/>
          <p:cNvSpPr/>
          <p:nvPr/>
        </p:nvSpPr>
        <p:spPr bwMode="auto">
          <a:xfrm>
            <a:off x="3611876" y="1713580"/>
            <a:ext cx="1075339" cy="640080"/>
          </a:xfrm>
          <a:prstGeom prst="rect">
            <a:avLst/>
          </a:prstGeom>
          <a:noFill/>
          <a:ln w="38100" cap="flat" cmpd="sng" algn="ctr">
            <a:solidFill>
              <a:srgbClr val="63F828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487" tIns="44450" rIns="90487" bIns="4445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Helvetica" pitchFamily="34" charset="0"/>
            </a:endParaRPr>
          </a:p>
        </p:txBody>
      </p:sp>
      <p:grpSp>
        <p:nvGrpSpPr>
          <p:cNvPr id="3" name="Group 21"/>
          <p:cNvGrpSpPr/>
          <p:nvPr/>
        </p:nvGrpSpPr>
        <p:grpSpPr>
          <a:xfrm>
            <a:off x="5877770" y="817460"/>
            <a:ext cx="2035465" cy="1344175"/>
            <a:chOff x="856545" y="932675"/>
            <a:chExt cx="2064040" cy="1366114"/>
          </a:xfrm>
        </p:grpSpPr>
        <p:sp>
          <p:nvSpPr>
            <p:cNvPr id="23" name="Rectangle 22"/>
            <p:cNvSpPr/>
            <p:nvPr/>
          </p:nvSpPr>
          <p:spPr bwMode="auto">
            <a:xfrm>
              <a:off x="961930" y="1201509"/>
              <a:ext cx="1958655" cy="1097280"/>
            </a:xfrm>
            <a:prstGeom prst="rect">
              <a:avLst/>
            </a:prstGeom>
            <a:noFill/>
            <a:ln w="38100" cap="flat" cmpd="sng" algn="ctr">
              <a:solidFill>
                <a:srgbClr val="63F828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487" tIns="44450" rIns="90487" bIns="4445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Helvetica" pitchFamily="34" charset="0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856545" y="932675"/>
              <a:ext cx="105028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Bef>
                  <a:spcPts val="0"/>
                </a:spcBef>
              </a:pPr>
              <a:r>
                <a:rPr lang="en-US" sz="1400" dirty="0" smtClean="0">
                  <a:solidFill>
                    <a:srgbClr val="63F828"/>
                  </a:solidFill>
                </a:rPr>
                <a:t>Motorcycle</a:t>
              </a:r>
            </a:p>
          </p:txBody>
        </p:sp>
      </p:grpSp>
      <p:grpSp>
        <p:nvGrpSpPr>
          <p:cNvPr id="4" name="Group 25"/>
          <p:cNvGrpSpPr/>
          <p:nvPr/>
        </p:nvGrpSpPr>
        <p:grpSpPr>
          <a:xfrm>
            <a:off x="1077145" y="2353965"/>
            <a:ext cx="1691040" cy="1154825"/>
            <a:chOff x="856545" y="886067"/>
            <a:chExt cx="2064040" cy="1412722"/>
          </a:xfrm>
        </p:grpSpPr>
        <p:sp>
          <p:nvSpPr>
            <p:cNvPr id="27" name="Rectangle 26"/>
            <p:cNvSpPr/>
            <p:nvPr/>
          </p:nvSpPr>
          <p:spPr bwMode="auto">
            <a:xfrm>
              <a:off x="961930" y="1201509"/>
              <a:ext cx="1958655" cy="1097280"/>
            </a:xfrm>
            <a:prstGeom prst="rect">
              <a:avLst/>
            </a:prstGeom>
            <a:noFill/>
            <a:ln w="38100" cap="flat" cmpd="sng" algn="ctr">
              <a:solidFill>
                <a:srgbClr val="63F828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487" tIns="44450" rIns="90487" bIns="4445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Helvetica" pitchFamily="34" charset="0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856545" y="886067"/>
              <a:ext cx="105028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Bef>
                  <a:spcPts val="0"/>
                </a:spcBef>
              </a:pPr>
              <a:r>
                <a:rPr lang="en-US" sz="1400" dirty="0" smtClean="0">
                  <a:solidFill>
                    <a:srgbClr val="63F828"/>
                  </a:solidFill>
                </a:rPr>
                <a:t>Motorcycle</a:t>
              </a:r>
            </a:p>
          </p:txBody>
        </p:sp>
      </p:grpSp>
      <p:grpSp>
        <p:nvGrpSpPr>
          <p:cNvPr id="6" name="Group 28"/>
          <p:cNvGrpSpPr/>
          <p:nvPr/>
        </p:nvGrpSpPr>
        <p:grpSpPr>
          <a:xfrm>
            <a:off x="3727090" y="2862755"/>
            <a:ext cx="1691040" cy="1145300"/>
            <a:chOff x="856545" y="897719"/>
            <a:chExt cx="2064040" cy="1401070"/>
          </a:xfrm>
        </p:grpSpPr>
        <p:sp>
          <p:nvSpPr>
            <p:cNvPr id="30" name="Rectangle 29"/>
            <p:cNvSpPr/>
            <p:nvPr/>
          </p:nvSpPr>
          <p:spPr bwMode="auto">
            <a:xfrm>
              <a:off x="961930" y="1201509"/>
              <a:ext cx="1958655" cy="1097280"/>
            </a:xfrm>
            <a:prstGeom prst="rect">
              <a:avLst/>
            </a:prstGeom>
            <a:noFill/>
            <a:ln w="38100" cap="flat" cmpd="sng" algn="ctr">
              <a:solidFill>
                <a:srgbClr val="63F828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487" tIns="44450" rIns="90487" bIns="4445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Helvetica" pitchFamily="34" charset="0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856545" y="897719"/>
              <a:ext cx="105028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Bef>
                  <a:spcPts val="0"/>
                </a:spcBef>
              </a:pPr>
              <a:r>
                <a:rPr lang="en-US" sz="1400" dirty="0" smtClean="0">
                  <a:solidFill>
                    <a:srgbClr val="63F828"/>
                  </a:solidFill>
                </a:rPr>
                <a:t>Motorcycle</a:t>
              </a:r>
            </a:p>
          </p:txBody>
        </p:sp>
      </p:grpSp>
      <p:grpSp>
        <p:nvGrpSpPr>
          <p:cNvPr id="7" name="Group 31"/>
          <p:cNvGrpSpPr/>
          <p:nvPr/>
        </p:nvGrpSpPr>
        <p:grpSpPr>
          <a:xfrm>
            <a:off x="6108200" y="2833875"/>
            <a:ext cx="1691040" cy="1135775"/>
            <a:chOff x="856545" y="909371"/>
            <a:chExt cx="2064040" cy="1389418"/>
          </a:xfrm>
        </p:grpSpPr>
        <p:sp>
          <p:nvSpPr>
            <p:cNvPr id="33" name="Rectangle 32"/>
            <p:cNvSpPr/>
            <p:nvPr/>
          </p:nvSpPr>
          <p:spPr bwMode="auto">
            <a:xfrm>
              <a:off x="961930" y="1201509"/>
              <a:ext cx="1958655" cy="1097280"/>
            </a:xfrm>
            <a:prstGeom prst="rect">
              <a:avLst/>
            </a:prstGeom>
            <a:noFill/>
            <a:ln w="38100" cap="flat" cmpd="sng" algn="ctr">
              <a:solidFill>
                <a:srgbClr val="63F828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487" tIns="44450" rIns="90487" bIns="4445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Helvetica" pitchFamily="34" charset="0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856545" y="909371"/>
              <a:ext cx="105028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Bef>
                  <a:spcPts val="0"/>
                </a:spcBef>
              </a:pPr>
              <a:r>
                <a:rPr lang="en-US" sz="1400" dirty="0" smtClean="0">
                  <a:solidFill>
                    <a:srgbClr val="63F828"/>
                  </a:solidFill>
                </a:rPr>
                <a:t>Motorcycle</a:t>
              </a:r>
            </a:p>
          </p:txBody>
        </p:sp>
      </p:grpSp>
      <p:grpSp>
        <p:nvGrpSpPr>
          <p:cNvPr id="8" name="Group 37"/>
          <p:cNvGrpSpPr/>
          <p:nvPr/>
        </p:nvGrpSpPr>
        <p:grpSpPr>
          <a:xfrm>
            <a:off x="6530655" y="5272440"/>
            <a:ext cx="1152149" cy="960125"/>
            <a:chOff x="1453510" y="1936870"/>
            <a:chExt cx="1989877" cy="1605463"/>
          </a:xfrm>
        </p:grpSpPr>
        <p:sp>
          <p:nvSpPr>
            <p:cNvPr id="39" name="Rectangle 38"/>
            <p:cNvSpPr/>
            <p:nvPr/>
          </p:nvSpPr>
          <p:spPr bwMode="auto">
            <a:xfrm>
              <a:off x="1484731" y="2445050"/>
              <a:ext cx="1958656" cy="1097283"/>
            </a:xfrm>
            <a:prstGeom prst="rect">
              <a:avLst/>
            </a:prstGeom>
            <a:noFill/>
            <a:ln w="38100" cap="flat" cmpd="sng" algn="ctr">
              <a:solidFill>
                <a:srgbClr val="63F828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487" tIns="44450" rIns="90487" bIns="4445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Helvetica" pitchFamily="34" charset="0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1453510" y="1936870"/>
              <a:ext cx="105028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Bef>
                  <a:spcPts val="0"/>
                </a:spcBef>
              </a:pPr>
              <a:r>
                <a:rPr lang="en-US" sz="1400" dirty="0" smtClean="0">
                  <a:solidFill>
                    <a:srgbClr val="63F828"/>
                  </a:solidFill>
                </a:rPr>
                <a:t>Motorcycle</a:t>
              </a:r>
            </a:p>
          </p:txBody>
        </p:sp>
      </p:grpSp>
      <p:grpSp>
        <p:nvGrpSpPr>
          <p:cNvPr id="9" name="Group 43"/>
          <p:cNvGrpSpPr/>
          <p:nvPr/>
        </p:nvGrpSpPr>
        <p:grpSpPr>
          <a:xfrm>
            <a:off x="3938775" y="4427225"/>
            <a:ext cx="1209299" cy="922025"/>
            <a:chOff x="1354804" y="2000578"/>
            <a:chExt cx="2088583" cy="1541755"/>
          </a:xfrm>
        </p:grpSpPr>
        <p:sp>
          <p:nvSpPr>
            <p:cNvPr id="45" name="Rectangle 44"/>
            <p:cNvSpPr/>
            <p:nvPr/>
          </p:nvSpPr>
          <p:spPr bwMode="auto">
            <a:xfrm>
              <a:off x="1484731" y="2445050"/>
              <a:ext cx="1958656" cy="1097283"/>
            </a:xfrm>
            <a:prstGeom prst="rect">
              <a:avLst/>
            </a:prstGeom>
            <a:noFill/>
            <a:ln w="38100" cap="flat" cmpd="sng" algn="ctr">
              <a:solidFill>
                <a:srgbClr val="63F828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487" tIns="44450" rIns="90487" bIns="4445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Helvetica" pitchFamily="34" charset="0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1354804" y="2000578"/>
              <a:ext cx="10502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Bef>
                  <a:spcPts val="0"/>
                </a:spcBef>
              </a:pPr>
              <a:r>
                <a:rPr lang="en-US" sz="1400" dirty="0" smtClean="0">
                  <a:solidFill>
                    <a:srgbClr val="63F828"/>
                  </a:solidFill>
                </a:rPr>
                <a:t>Motorcycle</a:t>
              </a:r>
            </a:p>
          </p:txBody>
        </p:sp>
      </p:grpSp>
      <p:grpSp>
        <p:nvGrpSpPr>
          <p:cNvPr id="10" name="Group 46"/>
          <p:cNvGrpSpPr/>
          <p:nvPr/>
        </p:nvGrpSpPr>
        <p:grpSpPr>
          <a:xfrm>
            <a:off x="1384385" y="5080415"/>
            <a:ext cx="1613010" cy="1164953"/>
            <a:chOff x="1354016" y="2081362"/>
            <a:chExt cx="2089371" cy="1460971"/>
          </a:xfrm>
        </p:grpSpPr>
        <p:sp>
          <p:nvSpPr>
            <p:cNvPr id="48" name="Rectangle 47"/>
            <p:cNvSpPr/>
            <p:nvPr/>
          </p:nvSpPr>
          <p:spPr bwMode="auto">
            <a:xfrm>
              <a:off x="1484731" y="2445050"/>
              <a:ext cx="1958656" cy="1097283"/>
            </a:xfrm>
            <a:prstGeom prst="rect">
              <a:avLst/>
            </a:prstGeom>
            <a:noFill/>
            <a:ln w="38100" cap="flat" cmpd="sng" algn="ctr">
              <a:solidFill>
                <a:srgbClr val="63F828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487" tIns="44450" rIns="90487" bIns="4445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Helvetica" pitchFamily="34" charset="0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1354016" y="2081362"/>
              <a:ext cx="105028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Bef>
                  <a:spcPts val="0"/>
                </a:spcBef>
              </a:pPr>
              <a:r>
                <a:rPr lang="en-US" sz="1400" dirty="0" smtClean="0">
                  <a:solidFill>
                    <a:srgbClr val="63F828"/>
                  </a:solidFill>
                </a:rPr>
                <a:t>Motorcycle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6691534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ext Box 6"/>
          <p:cNvSpPr txBox="1">
            <a:spLocks noChangeArrowheads="1"/>
          </p:cNvSpPr>
          <p:nvPr/>
        </p:nvSpPr>
        <p:spPr bwMode="auto">
          <a:xfrm>
            <a:off x="230473" y="2699305"/>
            <a:ext cx="8699500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en-US" sz="6000" b="1" dirty="0" smtClean="0">
                <a:solidFill>
                  <a:srgbClr val="000000"/>
                </a:solidFill>
                <a:latin typeface="Pristina" pitchFamily="66" charset="0"/>
              </a:rPr>
              <a:t>Learning from Labeled data</a:t>
            </a:r>
            <a:endParaRPr lang="en-US" sz="6000" b="1" dirty="0">
              <a:solidFill>
                <a:srgbClr val="000000"/>
              </a:solidFill>
              <a:latin typeface="Pristina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261701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457" name="Group 1"/>
          <p:cNvGrpSpPr>
            <a:grpSpLocks/>
          </p:cNvGrpSpPr>
          <p:nvPr/>
        </p:nvGrpSpPr>
        <p:grpSpPr bwMode="auto">
          <a:xfrm>
            <a:off x="1017984" y="1777008"/>
            <a:ext cx="2241352" cy="2402086"/>
            <a:chOff x="0" y="0"/>
            <a:chExt cx="2008" cy="2152"/>
          </a:xfrm>
        </p:grpSpPr>
        <p:grpSp>
          <p:nvGrpSpPr>
            <p:cNvPr id="19458" name="Group 2"/>
            <p:cNvGrpSpPr>
              <a:grpSpLocks/>
            </p:cNvGrpSpPr>
            <p:nvPr/>
          </p:nvGrpSpPr>
          <p:grpSpPr bwMode="auto">
            <a:xfrm>
              <a:off x="344" y="96"/>
              <a:ext cx="1320" cy="496"/>
              <a:chOff x="0" y="0"/>
              <a:chExt cx="1320" cy="496"/>
            </a:xfrm>
          </p:grpSpPr>
          <p:sp>
            <p:nvSpPr>
              <p:cNvPr id="19459" name="Line 3"/>
              <p:cNvSpPr>
                <a:spLocks noChangeShapeType="1"/>
              </p:cNvSpPr>
              <p:nvPr/>
            </p:nvSpPr>
            <p:spPr bwMode="auto">
              <a:xfrm>
                <a:off x="1056" y="0"/>
                <a:ext cx="264" cy="496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>
                  <a:spcBef>
                    <a:spcPct val="0"/>
                  </a:spcBef>
                </a:pPr>
                <a:endParaRPr lang="en-US" sz="30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19460" name="Line 4"/>
              <p:cNvSpPr>
                <a:spLocks noChangeShapeType="1"/>
              </p:cNvSpPr>
              <p:nvPr/>
            </p:nvSpPr>
            <p:spPr bwMode="auto">
              <a:xfrm rot="10800000" flipH="1">
                <a:off x="792" y="0"/>
                <a:ext cx="264" cy="496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>
                  <a:spcBef>
                    <a:spcPct val="0"/>
                  </a:spcBef>
                </a:pPr>
                <a:endParaRPr lang="en-US" sz="30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19461" name="Line 5"/>
              <p:cNvSpPr>
                <a:spLocks noChangeShapeType="1"/>
              </p:cNvSpPr>
              <p:nvPr/>
            </p:nvSpPr>
            <p:spPr bwMode="auto">
              <a:xfrm rot="10800000" flipH="1">
                <a:off x="1048" y="47"/>
                <a:ext cx="0" cy="40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>
                  <a:spcBef>
                    <a:spcPct val="0"/>
                  </a:spcBef>
                </a:pPr>
                <a:endParaRPr lang="en-US" sz="30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19462" name="Line 6"/>
              <p:cNvSpPr>
                <a:spLocks noChangeShapeType="1"/>
              </p:cNvSpPr>
              <p:nvPr/>
            </p:nvSpPr>
            <p:spPr bwMode="auto">
              <a:xfrm>
                <a:off x="792" y="2"/>
                <a:ext cx="261" cy="491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>
                  <a:spcBef>
                    <a:spcPct val="0"/>
                  </a:spcBef>
                </a:pPr>
                <a:endParaRPr lang="en-US" sz="30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19463" name="Line 7"/>
              <p:cNvSpPr>
                <a:spLocks noChangeShapeType="1"/>
              </p:cNvSpPr>
              <p:nvPr/>
            </p:nvSpPr>
            <p:spPr bwMode="auto">
              <a:xfrm rot="10800000" flipH="1">
                <a:off x="530" y="2"/>
                <a:ext cx="262" cy="491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>
                  <a:spcBef>
                    <a:spcPct val="0"/>
                  </a:spcBef>
                </a:pPr>
                <a:endParaRPr lang="en-US" sz="30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19464" name="Line 8"/>
              <p:cNvSpPr>
                <a:spLocks noChangeShapeType="1"/>
              </p:cNvSpPr>
              <p:nvPr/>
            </p:nvSpPr>
            <p:spPr bwMode="auto">
              <a:xfrm rot="10800000" flipH="1">
                <a:off x="784" y="49"/>
                <a:ext cx="0" cy="397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>
                  <a:spcBef>
                    <a:spcPct val="0"/>
                  </a:spcBef>
                </a:pPr>
                <a:endParaRPr lang="en-US" sz="30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19465" name="Line 9"/>
              <p:cNvSpPr>
                <a:spLocks noChangeShapeType="1"/>
              </p:cNvSpPr>
              <p:nvPr/>
            </p:nvSpPr>
            <p:spPr bwMode="auto">
              <a:xfrm>
                <a:off x="528" y="0"/>
                <a:ext cx="264" cy="496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>
                  <a:spcBef>
                    <a:spcPct val="0"/>
                  </a:spcBef>
                </a:pPr>
                <a:endParaRPr lang="en-US" sz="30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19466" name="Line 10"/>
              <p:cNvSpPr>
                <a:spLocks noChangeShapeType="1"/>
              </p:cNvSpPr>
              <p:nvPr/>
            </p:nvSpPr>
            <p:spPr bwMode="auto">
              <a:xfrm rot="10800000" flipH="1">
                <a:off x="264" y="0"/>
                <a:ext cx="264" cy="496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>
                  <a:spcBef>
                    <a:spcPct val="0"/>
                  </a:spcBef>
                </a:pPr>
                <a:endParaRPr lang="en-US" sz="30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19467" name="Line 11"/>
              <p:cNvSpPr>
                <a:spLocks noChangeShapeType="1"/>
              </p:cNvSpPr>
              <p:nvPr/>
            </p:nvSpPr>
            <p:spPr bwMode="auto">
              <a:xfrm rot="10800000" flipH="1">
                <a:off x="520" y="47"/>
                <a:ext cx="0" cy="40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>
                  <a:spcBef>
                    <a:spcPct val="0"/>
                  </a:spcBef>
                </a:pPr>
                <a:endParaRPr lang="en-US" sz="30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19468" name="Line 12"/>
              <p:cNvSpPr>
                <a:spLocks noChangeShapeType="1"/>
              </p:cNvSpPr>
              <p:nvPr/>
            </p:nvSpPr>
            <p:spPr bwMode="auto">
              <a:xfrm>
                <a:off x="264" y="0"/>
                <a:ext cx="264" cy="496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>
                  <a:spcBef>
                    <a:spcPct val="0"/>
                  </a:spcBef>
                </a:pPr>
                <a:endParaRPr lang="en-US" sz="30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19469" name="Line 13"/>
              <p:cNvSpPr>
                <a:spLocks noChangeShapeType="1"/>
              </p:cNvSpPr>
              <p:nvPr/>
            </p:nvSpPr>
            <p:spPr bwMode="auto">
              <a:xfrm rot="10800000" flipH="1">
                <a:off x="0" y="0"/>
                <a:ext cx="264" cy="496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>
                  <a:spcBef>
                    <a:spcPct val="0"/>
                  </a:spcBef>
                </a:pPr>
                <a:endParaRPr lang="en-US" sz="30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19470" name="Line 14"/>
              <p:cNvSpPr>
                <a:spLocks noChangeShapeType="1"/>
              </p:cNvSpPr>
              <p:nvPr/>
            </p:nvSpPr>
            <p:spPr bwMode="auto">
              <a:xfrm rot="10800000" flipH="1">
                <a:off x="256" y="47"/>
                <a:ext cx="0" cy="40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>
                  <a:spcBef>
                    <a:spcPct val="0"/>
                  </a:spcBef>
                </a:pPr>
                <a:endParaRPr lang="en-US" sz="30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</p:grpSp>
        <p:grpSp>
          <p:nvGrpSpPr>
            <p:cNvPr id="19471" name="Group 15"/>
            <p:cNvGrpSpPr>
              <a:grpSpLocks/>
            </p:cNvGrpSpPr>
            <p:nvPr/>
          </p:nvGrpSpPr>
          <p:grpSpPr bwMode="auto">
            <a:xfrm>
              <a:off x="80" y="584"/>
              <a:ext cx="1848" cy="496"/>
              <a:chOff x="0" y="0"/>
              <a:chExt cx="1848" cy="496"/>
            </a:xfrm>
          </p:grpSpPr>
          <p:sp>
            <p:nvSpPr>
              <p:cNvPr id="19472" name="Line 16"/>
              <p:cNvSpPr>
                <a:spLocks noChangeShapeType="1"/>
              </p:cNvSpPr>
              <p:nvPr/>
            </p:nvSpPr>
            <p:spPr bwMode="auto">
              <a:xfrm>
                <a:off x="1320" y="0"/>
                <a:ext cx="264" cy="496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>
                  <a:spcBef>
                    <a:spcPct val="0"/>
                  </a:spcBef>
                </a:pPr>
                <a:endParaRPr lang="en-US" sz="30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19473" name="Line 17"/>
              <p:cNvSpPr>
                <a:spLocks noChangeShapeType="1"/>
              </p:cNvSpPr>
              <p:nvPr/>
            </p:nvSpPr>
            <p:spPr bwMode="auto">
              <a:xfrm rot="10800000" flipH="1">
                <a:off x="1056" y="0"/>
                <a:ext cx="264" cy="496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>
                  <a:spcBef>
                    <a:spcPct val="0"/>
                  </a:spcBef>
                </a:pPr>
                <a:endParaRPr lang="en-US" sz="30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19474" name="Line 18"/>
              <p:cNvSpPr>
                <a:spLocks noChangeShapeType="1"/>
              </p:cNvSpPr>
              <p:nvPr/>
            </p:nvSpPr>
            <p:spPr bwMode="auto">
              <a:xfrm rot="10800000" flipH="1">
                <a:off x="1312" y="47"/>
                <a:ext cx="0" cy="40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>
                  <a:spcBef>
                    <a:spcPct val="0"/>
                  </a:spcBef>
                </a:pPr>
                <a:endParaRPr lang="en-US" sz="30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19475" name="Line 19"/>
              <p:cNvSpPr>
                <a:spLocks noChangeShapeType="1"/>
              </p:cNvSpPr>
              <p:nvPr/>
            </p:nvSpPr>
            <p:spPr bwMode="auto">
              <a:xfrm>
                <a:off x="1584" y="0"/>
                <a:ext cx="264" cy="496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>
                  <a:spcBef>
                    <a:spcPct val="0"/>
                  </a:spcBef>
                </a:pPr>
                <a:endParaRPr lang="en-US" sz="30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19476" name="Line 20"/>
              <p:cNvSpPr>
                <a:spLocks noChangeShapeType="1"/>
              </p:cNvSpPr>
              <p:nvPr/>
            </p:nvSpPr>
            <p:spPr bwMode="auto">
              <a:xfrm rot="10800000" flipH="1">
                <a:off x="1320" y="0"/>
                <a:ext cx="264" cy="496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>
                  <a:spcBef>
                    <a:spcPct val="0"/>
                  </a:spcBef>
                </a:pPr>
                <a:endParaRPr lang="en-US" sz="30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19477" name="Line 21"/>
              <p:cNvSpPr>
                <a:spLocks noChangeShapeType="1"/>
              </p:cNvSpPr>
              <p:nvPr/>
            </p:nvSpPr>
            <p:spPr bwMode="auto">
              <a:xfrm rot="10800000" flipH="1">
                <a:off x="1576" y="47"/>
                <a:ext cx="0" cy="40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>
                  <a:spcBef>
                    <a:spcPct val="0"/>
                  </a:spcBef>
                </a:pPr>
                <a:endParaRPr lang="en-US" sz="30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19478" name="Line 22"/>
              <p:cNvSpPr>
                <a:spLocks noChangeShapeType="1"/>
              </p:cNvSpPr>
              <p:nvPr/>
            </p:nvSpPr>
            <p:spPr bwMode="auto">
              <a:xfrm>
                <a:off x="1056" y="0"/>
                <a:ext cx="264" cy="496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>
                  <a:spcBef>
                    <a:spcPct val="0"/>
                  </a:spcBef>
                </a:pPr>
                <a:endParaRPr lang="en-US" sz="30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19479" name="Line 23"/>
              <p:cNvSpPr>
                <a:spLocks noChangeShapeType="1"/>
              </p:cNvSpPr>
              <p:nvPr/>
            </p:nvSpPr>
            <p:spPr bwMode="auto">
              <a:xfrm rot="10800000" flipH="1">
                <a:off x="792" y="0"/>
                <a:ext cx="264" cy="496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>
                  <a:spcBef>
                    <a:spcPct val="0"/>
                  </a:spcBef>
                </a:pPr>
                <a:endParaRPr lang="en-US" sz="30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19480" name="Line 24"/>
              <p:cNvSpPr>
                <a:spLocks noChangeShapeType="1"/>
              </p:cNvSpPr>
              <p:nvPr/>
            </p:nvSpPr>
            <p:spPr bwMode="auto">
              <a:xfrm rot="10800000" flipH="1">
                <a:off x="1048" y="47"/>
                <a:ext cx="0" cy="40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>
                  <a:spcBef>
                    <a:spcPct val="0"/>
                  </a:spcBef>
                </a:pPr>
                <a:endParaRPr lang="en-US" sz="30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19481" name="Line 25"/>
              <p:cNvSpPr>
                <a:spLocks noChangeShapeType="1"/>
              </p:cNvSpPr>
              <p:nvPr/>
            </p:nvSpPr>
            <p:spPr bwMode="auto">
              <a:xfrm>
                <a:off x="792" y="2"/>
                <a:ext cx="261" cy="491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>
                  <a:spcBef>
                    <a:spcPct val="0"/>
                  </a:spcBef>
                </a:pPr>
                <a:endParaRPr lang="en-US" sz="30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19482" name="Line 26"/>
              <p:cNvSpPr>
                <a:spLocks noChangeShapeType="1"/>
              </p:cNvSpPr>
              <p:nvPr/>
            </p:nvSpPr>
            <p:spPr bwMode="auto">
              <a:xfrm rot="10800000" flipH="1">
                <a:off x="530" y="2"/>
                <a:ext cx="262" cy="491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>
                  <a:spcBef>
                    <a:spcPct val="0"/>
                  </a:spcBef>
                </a:pPr>
                <a:endParaRPr lang="en-US" sz="30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19483" name="Line 27"/>
              <p:cNvSpPr>
                <a:spLocks noChangeShapeType="1"/>
              </p:cNvSpPr>
              <p:nvPr/>
            </p:nvSpPr>
            <p:spPr bwMode="auto">
              <a:xfrm rot="10800000" flipH="1">
                <a:off x="784" y="49"/>
                <a:ext cx="0" cy="397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>
                  <a:spcBef>
                    <a:spcPct val="0"/>
                  </a:spcBef>
                </a:pPr>
                <a:endParaRPr lang="en-US" sz="30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19484" name="Line 28"/>
              <p:cNvSpPr>
                <a:spLocks noChangeShapeType="1"/>
              </p:cNvSpPr>
              <p:nvPr/>
            </p:nvSpPr>
            <p:spPr bwMode="auto">
              <a:xfrm>
                <a:off x="528" y="0"/>
                <a:ext cx="264" cy="496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>
                  <a:spcBef>
                    <a:spcPct val="0"/>
                  </a:spcBef>
                </a:pPr>
                <a:endParaRPr lang="en-US" sz="30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19485" name="Line 29"/>
              <p:cNvSpPr>
                <a:spLocks noChangeShapeType="1"/>
              </p:cNvSpPr>
              <p:nvPr/>
            </p:nvSpPr>
            <p:spPr bwMode="auto">
              <a:xfrm rot="10800000" flipH="1">
                <a:off x="264" y="0"/>
                <a:ext cx="264" cy="496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>
                  <a:spcBef>
                    <a:spcPct val="0"/>
                  </a:spcBef>
                </a:pPr>
                <a:endParaRPr lang="en-US" sz="30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19486" name="Line 30"/>
              <p:cNvSpPr>
                <a:spLocks noChangeShapeType="1"/>
              </p:cNvSpPr>
              <p:nvPr/>
            </p:nvSpPr>
            <p:spPr bwMode="auto">
              <a:xfrm rot="10800000" flipH="1">
                <a:off x="520" y="47"/>
                <a:ext cx="0" cy="40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>
                  <a:spcBef>
                    <a:spcPct val="0"/>
                  </a:spcBef>
                </a:pPr>
                <a:endParaRPr lang="en-US" sz="30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19487" name="Line 31"/>
              <p:cNvSpPr>
                <a:spLocks noChangeShapeType="1"/>
              </p:cNvSpPr>
              <p:nvPr/>
            </p:nvSpPr>
            <p:spPr bwMode="auto">
              <a:xfrm>
                <a:off x="264" y="0"/>
                <a:ext cx="264" cy="496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>
                  <a:spcBef>
                    <a:spcPct val="0"/>
                  </a:spcBef>
                </a:pPr>
                <a:endParaRPr lang="en-US" sz="30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19488" name="Line 32"/>
              <p:cNvSpPr>
                <a:spLocks noChangeShapeType="1"/>
              </p:cNvSpPr>
              <p:nvPr/>
            </p:nvSpPr>
            <p:spPr bwMode="auto">
              <a:xfrm rot="10800000" flipH="1">
                <a:off x="0" y="0"/>
                <a:ext cx="264" cy="496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>
                  <a:spcBef>
                    <a:spcPct val="0"/>
                  </a:spcBef>
                </a:pPr>
                <a:endParaRPr lang="en-US" sz="30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19489" name="Line 33"/>
              <p:cNvSpPr>
                <a:spLocks noChangeShapeType="1"/>
              </p:cNvSpPr>
              <p:nvPr/>
            </p:nvSpPr>
            <p:spPr bwMode="auto">
              <a:xfrm rot="10800000" flipH="1">
                <a:off x="256" y="47"/>
                <a:ext cx="0" cy="40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>
                  <a:spcBef>
                    <a:spcPct val="0"/>
                  </a:spcBef>
                </a:pPr>
                <a:endParaRPr lang="en-US" sz="30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</p:grpSp>
        <p:grpSp>
          <p:nvGrpSpPr>
            <p:cNvPr id="19490" name="Group 34"/>
            <p:cNvGrpSpPr>
              <a:grpSpLocks/>
            </p:cNvGrpSpPr>
            <p:nvPr/>
          </p:nvGrpSpPr>
          <p:grpSpPr bwMode="auto">
            <a:xfrm>
              <a:off x="80" y="1080"/>
              <a:ext cx="1848" cy="496"/>
              <a:chOff x="0" y="0"/>
              <a:chExt cx="1848" cy="496"/>
            </a:xfrm>
          </p:grpSpPr>
          <p:sp>
            <p:nvSpPr>
              <p:cNvPr id="19491" name="Line 35"/>
              <p:cNvSpPr>
                <a:spLocks noChangeShapeType="1"/>
              </p:cNvSpPr>
              <p:nvPr/>
            </p:nvSpPr>
            <p:spPr bwMode="auto">
              <a:xfrm rot="10800000" flipH="1">
                <a:off x="1320" y="0"/>
                <a:ext cx="264" cy="496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>
                  <a:spcBef>
                    <a:spcPct val="0"/>
                  </a:spcBef>
                </a:pPr>
                <a:endParaRPr lang="en-US" sz="30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19492" name="Line 36"/>
              <p:cNvSpPr>
                <a:spLocks noChangeShapeType="1"/>
              </p:cNvSpPr>
              <p:nvPr/>
            </p:nvSpPr>
            <p:spPr bwMode="auto">
              <a:xfrm>
                <a:off x="1056" y="0"/>
                <a:ext cx="264" cy="496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>
                  <a:spcBef>
                    <a:spcPct val="0"/>
                  </a:spcBef>
                </a:pPr>
                <a:endParaRPr lang="en-US" sz="30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19493" name="Line 37"/>
              <p:cNvSpPr>
                <a:spLocks noChangeShapeType="1"/>
              </p:cNvSpPr>
              <p:nvPr/>
            </p:nvSpPr>
            <p:spPr bwMode="auto">
              <a:xfrm>
                <a:off x="1312" y="48"/>
                <a:ext cx="0" cy="40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>
                  <a:spcBef>
                    <a:spcPct val="0"/>
                  </a:spcBef>
                </a:pPr>
                <a:endParaRPr lang="en-US" sz="30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19494" name="Line 38"/>
              <p:cNvSpPr>
                <a:spLocks noChangeShapeType="1"/>
              </p:cNvSpPr>
              <p:nvPr/>
            </p:nvSpPr>
            <p:spPr bwMode="auto">
              <a:xfrm rot="10800000" flipH="1">
                <a:off x="1584" y="0"/>
                <a:ext cx="264" cy="496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>
                  <a:spcBef>
                    <a:spcPct val="0"/>
                  </a:spcBef>
                </a:pPr>
                <a:endParaRPr lang="en-US" sz="30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19495" name="Line 39"/>
              <p:cNvSpPr>
                <a:spLocks noChangeShapeType="1"/>
              </p:cNvSpPr>
              <p:nvPr/>
            </p:nvSpPr>
            <p:spPr bwMode="auto">
              <a:xfrm>
                <a:off x="1320" y="0"/>
                <a:ext cx="264" cy="496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>
                  <a:spcBef>
                    <a:spcPct val="0"/>
                  </a:spcBef>
                </a:pPr>
                <a:endParaRPr lang="en-US" sz="30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19496" name="Line 40"/>
              <p:cNvSpPr>
                <a:spLocks noChangeShapeType="1"/>
              </p:cNvSpPr>
              <p:nvPr/>
            </p:nvSpPr>
            <p:spPr bwMode="auto">
              <a:xfrm>
                <a:off x="1576" y="48"/>
                <a:ext cx="0" cy="40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>
                  <a:spcBef>
                    <a:spcPct val="0"/>
                  </a:spcBef>
                </a:pPr>
                <a:endParaRPr lang="en-US" sz="30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19497" name="Line 41"/>
              <p:cNvSpPr>
                <a:spLocks noChangeShapeType="1"/>
              </p:cNvSpPr>
              <p:nvPr/>
            </p:nvSpPr>
            <p:spPr bwMode="auto">
              <a:xfrm rot="10800000" flipH="1">
                <a:off x="1056" y="0"/>
                <a:ext cx="264" cy="496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>
                  <a:spcBef>
                    <a:spcPct val="0"/>
                  </a:spcBef>
                </a:pPr>
                <a:endParaRPr lang="en-US" sz="30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19498" name="Line 42"/>
              <p:cNvSpPr>
                <a:spLocks noChangeShapeType="1"/>
              </p:cNvSpPr>
              <p:nvPr/>
            </p:nvSpPr>
            <p:spPr bwMode="auto">
              <a:xfrm>
                <a:off x="792" y="0"/>
                <a:ext cx="264" cy="496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>
                  <a:spcBef>
                    <a:spcPct val="0"/>
                  </a:spcBef>
                </a:pPr>
                <a:endParaRPr lang="en-US" sz="30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19499" name="Line 43"/>
              <p:cNvSpPr>
                <a:spLocks noChangeShapeType="1"/>
              </p:cNvSpPr>
              <p:nvPr/>
            </p:nvSpPr>
            <p:spPr bwMode="auto">
              <a:xfrm>
                <a:off x="1048" y="48"/>
                <a:ext cx="0" cy="40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>
                  <a:spcBef>
                    <a:spcPct val="0"/>
                  </a:spcBef>
                </a:pPr>
                <a:endParaRPr lang="en-US" sz="30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19500" name="Line 44"/>
              <p:cNvSpPr>
                <a:spLocks noChangeShapeType="1"/>
              </p:cNvSpPr>
              <p:nvPr/>
            </p:nvSpPr>
            <p:spPr bwMode="auto">
              <a:xfrm rot="10800000" flipH="1">
                <a:off x="792" y="2"/>
                <a:ext cx="261" cy="491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>
                  <a:spcBef>
                    <a:spcPct val="0"/>
                  </a:spcBef>
                </a:pPr>
                <a:endParaRPr lang="en-US" sz="30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19501" name="Line 45"/>
              <p:cNvSpPr>
                <a:spLocks noChangeShapeType="1"/>
              </p:cNvSpPr>
              <p:nvPr/>
            </p:nvSpPr>
            <p:spPr bwMode="auto">
              <a:xfrm>
                <a:off x="530" y="2"/>
                <a:ext cx="262" cy="491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>
                  <a:spcBef>
                    <a:spcPct val="0"/>
                  </a:spcBef>
                </a:pPr>
                <a:endParaRPr lang="en-US" sz="30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19502" name="Line 46"/>
              <p:cNvSpPr>
                <a:spLocks noChangeShapeType="1"/>
              </p:cNvSpPr>
              <p:nvPr/>
            </p:nvSpPr>
            <p:spPr bwMode="auto">
              <a:xfrm>
                <a:off x="784" y="49"/>
                <a:ext cx="0" cy="397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>
                  <a:spcBef>
                    <a:spcPct val="0"/>
                  </a:spcBef>
                </a:pPr>
                <a:endParaRPr lang="en-US" sz="30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19503" name="Line 47"/>
              <p:cNvSpPr>
                <a:spLocks noChangeShapeType="1"/>
              </p:cNvSpPr>
              <p:nvPr/>
            </p:nvSpPr>
            <p:spPr bwMode="auto">
              <a:xfrm rot="10800000" flipH="1">
                <a:off x="528" y="0"/>
                <a:ext cx="264" cy="496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>
                  <a:spcBef>
                    <a:spcPct val="0"/>
                  </a:spcBef>
                </a:pPr>
                <a:endParaRPr lang="en-US" sz="30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19504" name="Line 48"/>
              <p:cNvSpPr>
                <a:spLocks noChangeShapeType="1"/>
              </p:cNvSpPr>
              <p:nvPr/>
            </p:nvSpPr>
            <p:spPr bwMode="auto">
              <a:xfrm>
                <a:off x="264" y="0"/>
                <a:ext cx="264" cy="496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>
                  <a:spcBef>
                    <a:spcPct val="0"/>
                  </a:spcBef>
                </a:pPr>
                <a:endParaRPr lang="en-US" sz="30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19505" name="Line 49"/>
              <p:cNvSpPr>
                <a:spLocks noChangeShapeType="1"/>
              </p:cNvSpPr>
              <p:nvPr/>
            </p:nvSpPr>
            <p:spPr bwMode="auto">
              <a:xfrm>
                <a:off x="520" y="48"/>
                <a:ext cx="0" cy="40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>
                  <a:spcBef>
                    <a:spcPct val="0"/>
                  </a:spcBef>
                </a:pPr>
                <a:endParaRPr lang="en-US" sz="30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19506" name="Line 50"/>
              <p:cNvSpPr>
                <a:spLocks noChangeShapeType="1"/>
              </p:cNvSpPr>
              <p:nvPr/>
            </p:nvSpPr>
            <p:spPr bwMode="auto">
              <a:xfrm rot="10800000" flipH="1">
                <a:off x="264" y="0"/>
                <a:ext cx="264" cy="496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>
                  <a:spcBef>
                    <a:spcPct val="0"/>
                  </a:spcBef>
                </a:pPr>
                <a:endParaRPr lang="en-US" sz="30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19507" name="Line 51"/>
              <p:cNvSpPr>
                <a:spLocks noChangeShapeType="1"/>
              </p:cNvSpPr>
              <p:nvPr/>
            </p:nvSpPr>
            <p:spPr bwMode="auto">
              <a:xfrm>
                <a:off x="0" y="0"/>
                <a:ext cx="264" cy="496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>
                  <a:spcBef>
                    <a:spcPct val="0"/>
                  </a:spcBef>
                </a:pPr>
                <a:endParaRPr lang="en-US" sz="30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19508" name="Line 52"/>
              <p:cNvSpPr>
                <a:spLocks noChangeShapeType="1"/>
              </p:cNvSpPr>
              <p:nvPr/>
            </p:nvSpPr>
            <p:spPr bwMode="auto">
              <a:xfrm>
                <a:off x="256" y="48"/>
                <a:ext cx="0" cy="40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>
                  <a:spcBef>
                    <a:spcPct val="0"/>
                  </a:spcBef>
                </a:pPr>
                <a:endParaRPr lang="en-US" sz="30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</p:grpSp>
        <p:grpSp>
          <p:nvGrpSpPr>
            <p:cNvPr id="19509" name="Group 53"/>
            <p:cNvGrpSpPr>
              <a:grpSpLocks/>
            </p:cNvGrpSpPr>
            <p:nvPr/>
          </p:nvGrpSpPr>
          <p:grpSpPr bwMode="auto">
            <a:xfrm>
              <a:off x="80" y="1568"/>
              <a:ext cx="1848" cy="496"/>
              <a:chOff x="0" y="0"/>
              <a:chExt cx="1848" cy="496"/>
            </a:xfrm>
          </p:grpSpPr>
          <p:sp>
            <p:nvSpPr>
              <p:cNvPr id="19510" name="Line 54"/>
              <p:cNvSpPr>
                <a:spLocks noChangeShapeType="1"/>
              </p:cNvSpPr>
              <p:nvPr/>
            </p:nvSpPr>
            <p:spPr bwMode="auto">
              <a:xfrm>
                <a:off x="1320" y="0"/>
                <a:ext cx="264" cy="496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>
                  <a:spcBef>
                    <a:spcPct val="0"/>
                  </a:spcBef>
                </a:pPr>
                <a:endParaRPr lang="en-US" sz="30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19511" name="Line 55"/>
              <p:cNvSpPr>
                <a:spLocks noChangeShapeType="1"/>
              </p:cNvSpPr>
              <p:nvPr/>
            </p:nvSpPr>
            <p:spPr bwMode="auto">
              <a:xfrm rot="10800000" flipH="1">
                <a:off x="1056" y="0"/>
                <a:ext cx="264" cy="496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>
                  <a:spcBef>
                    <a:spcPct val="0"/>
                  </a:spcBef>
                </a:pPr>
                <a:endParaRPr lang="en-US" sz="30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19512" name="Line 56"/>
              <p:cNvSpPr>
                <a:spLocks noChangeShapeType="1"/>
              </p:cNvSpPr>
              <p:nvPr/>
            </p:nvSpPr>
            <p:spPr bwMode="auto">
              <a:xfrm rot="10800000" flipH="1">
                <a:off x="1312" y="47"/>
                <a:ext cx="0" cy="40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>
                  <a:spcBef>
                    <a:spcPct val="0"/>
                  </a:spcBef>
                </a:pPr>
                <a:endParaRPr lang="en-US" sz="30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19513" name="Line 57"/>
              <p:cNvSpPr>
                <a:spLocks noChangeShapeType="1"/>
              </p:cNvSpPr>
              <p:nvPr/>
            </p:nvSpPr>
            <p:spPr bwMode="auto">
              <a:xfrm>
                <a:off x="1584" y="0"/>
                <a:ext cx="264" cy="496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>
                  <a:spcBef>
                    <a:spcPct val="0"/>
                  </a:spcBef>
                </a:pPr>
                <a:endParaRPr lang="en-US" sz="30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19514" name="Line 58"/>
              <p:cNvSpPr>
                <a:spLocks noChangeShapeType="1"/>
              </p:cNvSpPr>
              <p:nvPr/>
            </p:nvSpPr>
            <p:spPr bwMode="auto">
              <a:xfrm rot="10800000" flipH="1">
                <a:off x="1320" y="0"/>
                <a:ext cx="264" cy="496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>
                  <a:spcBef>
                    <a:spcPct val="0"/>
                  </a:spcBef>
                </a:pPr>
                <a:endParaRPr lang="en-US" sz="30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19515" name="Line 59"/>
              <p:cNvSpPr>
                <a:spLocks noChangeShapeType="1"/>
              </p:cNvSpPr>
              <p:nvPr/>
            </p:nvSpPr>
            <p:spPr bwMode="auto">
              <a:xfrm rot="10800000" flipH="1">
                <a:off x="1576" y="47"/>
                <a:ext cx="0" cy="40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>
                  <a:spcBef>
                    <a:spcPct val="0"/>
                  </a:spcBef>
                </a:pPr>
                <a:endParaRPr lang="en-US" sz="30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19516" name="Line 60"/>
              <p:cNvSpPr>
                <a:spLocks noChangeShapeType="1"/>
              </p:cNvSpPr>
              <p:nvPr/>
            </p:nvSpPr>
            <p:spPr bwMode="auto">
              <a:xfrm>
                <a:off x="1056" y="0"/>
                <a:ext cx="264" cy="496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>
                  <a:spcBef>
                    <a:spcPct val="0"/>
                  </a:spcBef>
                </a:pPr>
                <a:endParaRPr lang="en-US" sz="30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19517" name="Line 61"/>
              <p:cNvSpPr>
                <a:spLocks noChangeShapeType="1"/>
              </p:cNvSpPr>
              <p:nvPr/>
            </p:nvSpPr>
            <p:spPr bwMode="auto">
              <a:xfrm rot="10800000" flipH="1">
                <a:off x="792" y="0"/>
                <a:ext cx="264" cy="496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>
                  <a:spcBef>
                    <a:spcPct val="0"/>
                  </a:spcBef>
                </a:pPr>
                <a:endParaRPr lang="en-US" sz="30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19518" name="Line 62"/>
              <p:cNvSpPr>
                <a:spLocks noChangeShapeType="1"/>
              </p:cNvSpPr>
              <p:nvPr/>
            </p:nvSpPr>
            <p:spPr bwMode="auto">
              <a:xfrm rot="10800000" flipH="1">
                <a:off x="1048" y="47"/>
                <a:ext cx="0" cy="40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>
                  <a:spcBef>
                    <a:spcPct val="0"/>
                  </a:spcBef>
                </a:pPr>
                <a:endParaRPr lang="en-US" sz="30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19519" name="Line 63"/>
              <p:cNvSpPr>
                <a:spLocks noChangeShapeType="1"/>
              </p:cNvSpPr>
              <p:nvPr/>
            </p:nvSpPr>
            <p:spPr bwMode="auto">
              <a:xfrm>
                <a:off x="792" y="2"/>
                <a:ext cx="261" cy="491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>
                  <a:spcBef>
                    <a:spcPct val="0"/>
                  </a:spcBef>
                </a:pPr>
                <a:endParaRPr lang="en-US" sz="30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19520" name="Line 64"/>
              <p:cNvSpPr>
                <a:spLocks noChangeShapeType="1"/>
              </p:cNvSpPr>
              <p:nvPr/>
            </p:nvSpPr>
            <p:spPr bwMode="auto">
              <a:xfrm rot="10800000" flipH="1">
                <a:off x="530" y="2"/>
                <a:ext cx="262" cy="491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>
                  <a:spcBef>
                    <a:spcPct val="0"/>
                  </a:spcBef>
                </a:pPr>
                <a:endParaRPr lang="en-US" sz="30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19521" name="Line 65"/>
              <p:cNvSpPr>
                <a:spLocks noChangeShapeType="1"/>
              </p:cNvSpPr>
              <p:nvPr/>
            </p:nvSpPr>
            <p:spPr bwMode="auto">
              <a:xfrm rot="10800000" flipH="1">
                <a:off x="784" y="49"/>
                <a:ext cx="0" cy="397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>
                  <a:spcBef>
                    <a:spcPct val="0"/>
                  </a:spcBef>
                </a:pPr>
                <a:endParaRPr lang="en-US" sz="30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19522" name="Line 66"/>
              <p:cNvSpPr>
                <a:spLocks noChangeShapeType="1"/>
              </p:cNvSpPr>
              <p:nvPr/>
            </p:nvSpPr>
            <p:spPr bwMode="auto">
              <a:xfrm>
                <a:off x="528" y="0"/>
                <a:ext cx="264" cy="496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>
                  <a:spcBef>
                    <a:spcPct val="0"/>
                  </a:spcBef>
                </a:pPr>
                <a:endParaRPr lang="en-US" sz="30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19523" name="Line 67"/>
              <p:cNvSpPr>
                <a:spLocks noChangeShapeType="1"/>
              </p:cNvSpPr>
              <p:nvPr/>
            </p:nvSpPr>
            <p:spPr bwMode="auto">
              <a:xfrm rot="10800000" flipH="1">
                <a:off x="264" y="0"/>
                <a:ext cx="264" cy="496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>
                  <a:spcBef>
                    <a:spcPct val="0"/>
                  </a:spcBef>
                </a:pPr>
                <a:endParaRPr lang="en-US" sz="30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19524" name="Line 68"/>
              <p:cNvSpPr>
                <a:spLocks noChangeShapeType="1"/>
              </p:cNvSpPr>
              <p:nvPr/>
            </p:nvSpPr>
            <p:spPr bwMode="auto">
              <a:xfrm rot="10800000" flipH="1">
                <a:off x="520" y="47"/>
                <a:ext cx="0" cy="40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>
                  <a:spcBef>
                    <a:spcPct val="0"/>
                  </a:spcBef>
                </a:pPr>
                <a:endParaRPr lang="en-US" sz="30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19525" name="Line 69"/>
              <p:cNvSpPr>
                <a:spLocks noChangeShapeType="1"/>
              </p:cNvSpPr>
              <p:nvPr/>
            </p:nvSpPr>
            <p:spPr bwMode="auto">
              <a:xfrm>
                <a:off x="264" y="0"/>
                <a:ext cx="264" cy="496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>
                  <a:spcBef>
                    <a:spcPct val="0"/>
                  </a:spcBef>
                </a:pPr>
                <a:endParaRPr lang="en-US" sz="30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19526" name="Line 70"/>
              <p:cNvSpPr>
                <a:spLocks noChangeShapeType="1"/>
              </p:cNvSpPr>
              <p:nvPr/>
            </p:nvSpPr>
            <p:spPr bwMode="auto">
              <a:xfrm rot="10800000" flipH="1">
                <a:off x="0" y="0"/>
                <a:ext cx="264" cy="496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>
                  <a:spcBef>
                    <a:spcPct val="0"/>
                  </a:spcBef>
                </a:pPr>
                <a:endParaRPr lang="en-US" sz="30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19527" name="Line 71"/>
              <p:cNvSpPr>
                <a:spLocks noChangeShapeType="1"/>
              </p:cNvSpPr>
              <p:nvPr/>
            </p:nvSpPr>
            <p:spPr bwMode="auto">
              <a:xfrm rot="10800000" flipH="1">
                <a:off x="256" y="47"/>
                <a:ext cx="0" cy="40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>
                  <a:spcBef>
                    <a:spcPct val="0"/>
                  </a:spcBef>
                </a:pPr>
                <a:endParaRPr lang="en-US" sz="30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</p:grpSp>
        <p:grpSp>
          <p:nvGrpSpPr>
            <p:cNvPr id="19528" name="Group 72"/>
            <p:cNvGrpSpPr>
              <a:grpSpLocks/>
            </p:cNvGrpSpPr>
            <p:nvPr/>
          </p:nvGrpSpPr>
          <p:grpSpPr bwMode="auto">
            <a:xfrm>
              <a:off x="0" y="1992"/>
              <a:ext cx="2008" cy="160"/>
              <a:chOff x="0" y="0"/>
              <a:chExt cx="2008" cy="160"/>
            </a:xfrm>
          </p:grpSpPr>
          <p:sp>
            <p:nvSpPr>
              <p:cNvPr id="19529" name="Oval 73"/>
              <p:cNvSpPr>
                <a:spLocks/>
              </p:cNvSpPr>
              <p:nvPr/>
            </p:nvSpPr>
            <p:spPr bwMode="auto">
              <a:xfrm>
                <a:off x="0" y="0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>
                  <a:spcBef>
                    <a:spcPct val="0"/>
                  </a:spcBef>
                </a:pPr>
                <a:endParaRPr lang="en-US" sz="30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19530" name="Oval 74"/>
              <p:cNvSpPr>
                <a:spLocks/>
              </p:cNvSpPr>
              <p:nvPr/>
            </p:nvSpPr>
            <p:spPr bwMode="auto">
              <a:xfrm>
                <a:off x="264" y="0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>
                  <a:spcBef>
                    <a:spcPct val="0"/>
                  </a:spcBef>
                </a:pPr>
                <a:endParaRPr lang="en-US" sz="30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19531" name="Oval 75"/>
              <p:cNvSpPr>
                <a:spLocks/>
              </p:cNvSpPr>
              <p:nvPr/>
            </p:nvSpPr>
            <p:spPr bwMode="auto">
              <a:xfrm>
                <a:off x="528" y="0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>
                  <a:spcBef>
                    <a:spcPct val="0"/>
                  </a:spcBef>
                </a:pPr>
                <a:endParaRPr lang="en-US" sz="30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19532" name="Oval 76"/>
              <p:cNvSpPr>
                <a:spLocks/>
              </p:cNvSpPr>
              <p:nvPr/>
            </p:nvSpPr>
            <p:spPr bwMode="auto">
              <a:xfrm>
                <a:off x="792" y="0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>
                  <a:spcBef>
                    <a:spcPct val="0"/>
                  </a:spcBef>
                </a:pPr>
                <a:endParaRPr lang="en-US" sz="30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19533" name="Oval 77"/>
              <p:cNvSpPr>
                <a:spLocks/>
              </p:cNvSpPr>
              <p:nvPr/>
            </p:nvSpPr>
            <p:spPr bwMode="auto">
              <a:xfrm>
                <a:off x="1056" y="0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>
                  <a:spcBef>
                    <a:spcPct val="0"/>
                  </a:spcBef>
                </a:pPr>
                <a:endParaRPr lang="en-US" sz="30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19534" name="Oval 78"/>
              <p:cNvSpPr>
                <a:spLocks/>
              </p:cNvSpPr>
              <p:nvPr/>
            </p:nvSpPr>
            <p:spPr bwMode="auto">
              <a:xfrm>
                <a:off x="1320" y="0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>
                  <a:spcBef>
                    <a:spcPct val="0"/>
                  </a:spcBef>
                </a:pPr>
                <a:endParaRPr lang="en-US" sz="30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19535" name="Oval 79"/>
              <p:cNvSpPr>
                <a:spLocks/>
              </p:cNvSpPr>
              <p:nvPr/>
            </p:nvSpPr>
            <p:spPr bwMode="auto">
              <a:xfrm>
                <a:off x="1584" y="0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>
                  <a:spcBef>
                    <a:spcPct val="0"/>
                  </a:spcBef>
                </a:pPr>
                <a:endParaRPr lang="en-US" sz="30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19536" name="Oval 80"/>
              <p:cNvSpPr>
                <a:spLocks/>
              </p:cNvSpPr>
              <p:nvPr/>
            </p:nvSpPr>
            <p:spPr bwMode="auto">
              <a:xfrm>
                <a:off x="1848" y="0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>
                  <a:spcBef>
                    <a:spcPct val="0"/>
                  </a:spcBef>
                </a:pPr>
                <a:endParaRPr lang="en-US" sz="30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</p:grpSp>
        <p:grpSp>
          <p:nvGrpSpPr>
            <p:cNvPr id="19537" name="Group 81"/>
            <p:cNvGrpSpPr>
              <a:grpSpLocks/>
            </p:cNvGrpSpPr>
            <p:nvPr/>
          </p:nvGrpSpPr>
          <p:grpSpPr bwMode="auto">
            <a:xfrm>
              <a:off x="264" y="1496"/>
              <a:ext cx="1480" cy="160"/>
              <a:chOff x="0" y="0"/>
              <a:chExt cx="1480" cy="160"/>
            </a:xfrm>
          </p:grpSpPr>
          <p:sp>
            <p:nvSpPr>
              <p:cNvPr id="19538" name="Oval 82"/>
              <p:cNvSpPr>
                <a:spLocks/>
              </p:cNvSpPr>
              <p:nvPr/>
            </p:nvSpPr>
            <p:spPr bwMode="auto">
              <a:xfrm>
                <a:off x="0" y="0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>
                  <a:spcBef>
                    <a:spcPct val="0"/>
                  </a:spcBef>
                </a:pPr>
                <a:endParaRPr lang="en-US" sz="30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19539" name="Oval 83"/>
              <p:cNvSpPr>
                <a:spLocks/>
              </p:cNvSpPr>
              <p:nvPr/>
            </p:nvSpPr>
            <p:spPr bwMode="auto">
              <a:xfrm>
                <a:off x="264" y="0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>
                  <a:spcBef>
                    <a:spcPct val="0"/>
                  </a:spcBef>
                </a:pPr>
                <a:endParaRPr lang="en-US" sz="30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19540" name="Oval 84"/>
              <p:cNvSpPr>
                <a:spLocks/>
              </p:cNvSpPr>
              <p:nvPr/>
            </p:nvSpPr>
            <p:spPr bwMode="auto">
              <a:xfrm>
                <a:off x="528" y="0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>
                  <a:spcBef>
                    <a:spcPct val="0"/>
                  </a:spcBef>
                </a:pPr>
                <a:endParaRPr lang="en-US" sz="30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19541" name="Oval 85"/>
              <p:cNvSpPr>
                <a:spLocks/>
              </p:cNvSpPr>
              <p:nvPr/>
            </p:nvSpPr>
            <p:spPr bwMode="auto">
              <a:xfrm>
                <a:off x="792" y="0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>
                  <a:spcBef>
                    <a:spcPct val="0"/>
                  </a:spcBef>
                </a:pPr>
                <a:endParaRPr lang="en-US" sz="30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19542" name="Oval 86"/>
              <p:cNvSpPr>
                <a:spLocks/>
              </p:cNvSpPr>
              <p:nvPr/>
            </p:nvSpPr>
            <p:spPr bwMode="auto">
              <a:xfrm>
                <a:off x="1056" y="0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>
                  <a:spcBef>
                    <a:spcPct val="0"/>
                  </a:spcBef>
                </a:pPr>
                <a:endParaRPr lang="en-US" sz="30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19543" name="Oval 87"/>
              <p:cNvSpPr>
                <a:spLocks/>
              </p:cNvSpPr>
              <p:nvPr/>
            </p:nvSpPr>
            <p:spPr bwMode="auto">
              <a:xfrm>
                <a:off x="1320" y="0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>
                  <a:spcBef>
                    <a:spcPct val="0"/>
                  </a:spcBef>
                </a:pPr>
                <a:endParaRPr lang="en-US" sz="30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</p:grpSp>
        <p:grpSp>
          <p:nvGrpSpPr>
            <p:cNvPr id="19544" name="Group 88"/>
            <p:cNvGrpSpPr>
              <a:grpSpLocks/>
            </p:cNvGrpSpPr>
            <p:nvPr/>
          </p:nvGrpSpPr>
          <p:grpSpPr bwMode="auto">
            <a:xfrm>
              <a:off x="0" y="1000"/>
              <a:ext cx="2008" cy="160"/>
              <a:chOff x="0" y="0"/>
              <a:chExt cx="2008" cy="160"/>
            </a:xfrm>
          </p:grpSpPr>
          <p:sp>
            <p:nvSpPr>
              <p:cNvPr id="19545" name="Oval 89"/>
              <p:cNvSpPr>
                <a:spLocks/>
              </p:cNvSpPr>
              <p:nvPr/>
            </p:nvSpPr>
            <p:spPr bwMode="auto">
              <a:xfrm>
                <a:off x="0" y="0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>
                  <a:spcBef>
                    <a:spcPct val="0"/>
                  </a:spcBef>
                </a:pPr>
                <a:endParaRPr lang="en-US" sz="30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19546" name="Oval 90"/>
              <p:cNvSpPr>
                <a:spLocks/>
              </p:cNvSpPr>
              <p:nvPr/>
            </p:nvSpPr>
            <p:spPr bwMode="auto">
              <a:xfrm>
                <a:off x="264" y="0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>
                  <a:spcBef>
                    <a:spcPct val="0"/>
                  </a:spcBef>
                </a:pPr>
                <a:endParaRPr lang="en-US" sz="30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19547" name="Oval 91"/>
              <p:cNvSpPr>
                <a:spLocks/>
              </p:cNvSpPr>
              <p:nvPr/>
            </p:nvSpPr>
            <p:spPr bwMode="auto">
              <a:xfrm>
                <a:off x="528" y="0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>
                  <a:spcBef>
                    <a:spcPct val="0"/>
                  </a:spcBef>
                </a:pPr>
                <a:endParaRPr lang="en-US" sz="30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19548" name="Oval 92"/>
              <p:cNvSpPr>
                <a:spLocks/>
              </p:cNvSpPr>
              <p:nvPr/>
            </p:nvSpPr>
            <p:spPr bwMode="auto">
              <a:xfrm>
                <a:off x="792" y="0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>
                  <a:spcBef>
                    <a:spcPct val="0"/>
                  </a:spcBef>
                </a:pPr>
                <a:endParaRPr lang="en-US" sz="30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19549" name="Oval 93"/>
              <p:cNvSpPr>
                <a:spLocks/>
              </p:cNvSpPr>
              <p:nvPr/>
            </p:nvSpPr>
            <p:spPr bwMode="auto">
              <a:xfrm>
                <a:off x="1056" y="0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>
                  <a:spcBef>
                    <a:spcPct val="0"/>
                  </a:spcBef>
                </a:pPr>
                <a:endParaRPr lang="en-US" sz="30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19550" name="Oval 94"/>
              <p:cNvSpPr>
                <a:spLocks/>
              </p:cNvSpPr>
              <p:nvPr/>
            </p:nvSpPr>
            <p:spPr bwMode="auto">
              <a:xfrm>
                <a:off x="1320" y="0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>
                  <a:spcBef>
                    <a:spcPct val="0"/>
                  </a:spcBef>
                </a:pPr>
                <a:endParaRPr lang="en-US" sz="30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19551" name="Oval 95"/>
              <p:cNvSpPr>
                <a:spLocks/>
              </p:cNvSpPr>
              <p:nvPr/>
            </p:nvSpPr>
            <p:spPr bwMode="auto">
              <a:xfrm>
                <a:off x="1584" y="0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>
                  <a:spcBef>
                    <a:spcPct val="0"/>
                  </a:spcBef>
                </a:pPr>
                <a:endParaRPr lang="en-US" sz="30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19552" name="Oval 96"/>
              <p:cNvSpPr>
                <a:spLocks/>
              </p:cNvSpPr>
              <p:nvPr/>
            </p:nvSpPr>
            <p:spPr bwMode="auto">
              <a:xfrm>
                <a:off x="1848" y="0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>
                  <a:spcBef>
                    <a:spcPct val="0"/>
                  </a:spcBef>
                </a:pPr>
                <a:endParaRPr lang="en-US" sz="30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</p:grpSp>
        <p:grpSp>
          <p:nvGrpSpPr>
            <p:cNvPr id="19553" name="Group 97"/>
            <p:cNvGrpSpPr>
              <a:grpSpLocks/>
            </p:cNvGrpSpPr>
            <p:nvPr/>
          </p:nvGrpSpPr>
          <p:grpSpPr bwMode="auto">
            <a:xfrm>
              <a:off x="264" y="504"/>
              <a:ext cx="1480" cy="160"/>
              <a:chOff x="0" y="0"/>
              <a:chExt cx="1480" cy="160"/>
            </a:xfrm>
          </p:grpSpPr>
          <p:sp>
            <p:nvSpPr>
              <p:cNvPr id="19554" name="Oval 98"/>
              <p:cNvSpPr>
                <a:spLocks/>
              </p:cNvSpPr>
              <p:nvPr/>
            </p:nvSpPr>
            <p:spPr bwMode="auto">
              <a:xfrm>
                <a:off x="0" y="0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>
                  <a:spcBef>
                    <a:spcPct val="0"/>
                  </a:spcBef>
                </a:pPr>
                <a:endParaRPr lang="en-US" sz="30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19555" name="Oval 99"/>
              <p:cNvSpPr>
                <a:spLocks/>
              </p:cNvSpPr>
              <p:nvPr/>
            </p:nvSpPr>
            <p:spPr bwMode="auto">
              <a:xfrm>
                <a:off x="264" y="0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>
                  <a:spcBef>
                    <a:spcPct val="0"/>
                  </a:spcBef>
                </a:pPr>
                <a:endParaRPr lang="en-US" sz="30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19556" name="Oval 100"/>
              <p:cNvSpPr>
                <a:spLocks/>
              </p:cNvSpPr>
              <p:nvPr/>
            </p:nvSpPr>
            <p:spPr bwMode="auto">
              <a:xfrm>
                <a:off x="528" y="0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>
                  <a:spcBef>
                    <a:spcPct val="0"/>
                  </a:spcBef>
                </a:pPr>
                <a:endParaRPr lang="en-US" sz="30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19557" name="Oval 101"/>
              <p:cNvSpPr>
                <a:spLocks/>
              </p:cNvSpPr>
              <p:nvPr/>
            </p:nvSpPr>
            <p:spPr bwMode="auto">
              <a:xfrm>
                <a:off x="792" y="0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>
                  <a:spcBef>
                    <a:spcPct val="0"/>
                  </a:spcBef>
                </a:pPr>
                <a:endParaRPr lang="en-US" sz="30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19558" name="Oval 102"/>
              <p:cNvSpPr>
                <a:spLocks/>
              </p:cNvSpPr>
              <p:nvPr/>
            </p:nvSpPr>
            <p:spPr bwMode="auto">
              <a:xfrm>
                <a:off x="1056" y="0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>
                  <a:spcBef>
                    <a:spcPct val="0"/>
                  </a:spcBef>
                </a:pPr>
                <a:endParaRPr lang="en-US" sz="30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19559" name="Oval 103"/>
              <p:cNvSpPr>
                <a:spLocks/>
              </p:cNvSpPr>
              <p:nvPr/>
            </p:nvSpPr>
            <p:spPr bwMode="auto">
              <a:xfrm>
                <a:off x="1320" y="0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>
                  <a:spcBef>
                    <a:spcPct val="0"/>
                  </a:spcBef>
                </a:pPr>
                <a:endParaRPr lang="en-US" sz="30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</p:grpSp>
        <p:grpSp>
          <p:nvGrpSpPr>
            <p:cNvPr id="19560" name="Group 104"/>
            <p:cNvGrpSpPr>
              <a:grpSpLocks/>
            </p:cNvGrpSpPr>
            <p:nvPr/>
          </p:nvGrpSpPr>
          <p:grpSpPr bwMode="auto">
            <a:xfrm>
              <a:off x="536" y="0"/>
              <a:ext cx="936" cy="168"/>
              <a:chOff x="0" y="0"/>
              <a:chExt cx="936" cy="168"/>
            </a:xfrm>
          </p:grpSpPr>
          <p:sp>
            <p:nvSpPr>
              <p:cNvPr id="19561" name="Oval 105"/>
              <p:cNvSpPr>
                <a:spLocks/>
              </p:cNvSpPr>
              <p:nvPr/>
            </p:nvSpPr>
            <p:spPr bwMode="auto">
              <a:xfrm>
                <a:off x="0" y="0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>
                  <a:spcBef>
                    <a:spcPct val="0"/>
                  </a:spcBef>
                </a:pPr>
                <a:endParaRPr lang="en-US" sz="30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19562" name="Oval 106"/>
              <p:cNvSpPr>
                <a:spLocks/>
              </p:cNvSpPr>
              <p:nvPr/>
            </p:nvSpPr>
            <p:spPr bwMode="auto">
              <a:xfrm>
                <a:off x="248" y="0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>
                  <a:spcBef>
                    <a:spcPct val="0"/>
                  </a:spcBef>
                </a:pPr>
                <a:endParaRPr lang="en-US" sz="30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19563" name="Oval 107"/>
              <p:cNvSpPr>
                <a:spLocks/>
              </p:cNvSpPr>
              <p:nvPr/>
            </p:nvSpPr>
            <p:spPr bwMode="auto">
              <a:xfrm>
                <a:off x="512" y="8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>
                  <a:spcBef>
                    <a:spcPct val="0"/>
                  </a:spcBef>
                </a:pPr>
                <a:endParaRPr lang="en-US" sz="30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19564" name="Oval 108"/>
              <p:cNvSpPr>
                <a:spLocks/>
              </p:cNvSpPr>
              <p:nvPr/>
            </p:nvSpPr>
            <p:spPr bwMode="auto">
              <a:xfrm>
                <a:off x="776" y="0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>
                  <a:spcBef>
                    <a:spcPct val="0"/>
                  </a:spcBef>
                </a:pPr>
                <a:endParaRPr lang="en-US" sz="30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</p:grpSp>
      </p:grpSp>
      <p:sp>
        <p:nvSpPr>
          <p:cNvPr id="19565" name="Rectangle 109"/>
          <p:cNvSpPr>
            <a:spLocks/>
          </p:cNvSpPr>
          <p:nvPr/>
        </p:nvSpPr>
        <p:spPr bwMode="auto">
          <a:xfrm>
            <a:off x="761256" y="1095576"/>
            <a:ext cx="883655" cy="3895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>
              <a:spcBef>
                <a:spcPct val="0"/>
              </a:spcBef>
            </a:pPr>
            <a:r>
              <a:rPr lang="en-US" sz="2500">
                <a:solidFill>
                  <a:srgbClr val="000000"/>
                </a:solidFill>
                <a:latin typeface="Gill Sans" charset="0"/>
                <a:ea typeface="ＭＳ Ｐゴシック" charset="0"/>
                <a:cs typeface="Gill Sans" charset="0"/>
                <a:sym typeface="Gill Sans" charset="0"/>
              </a:rPr>
              <a:t>Model</a:t>
            </a:r>
          </a:p>
        </p:txBody>
      </p:sp>
      <p:sp>
        <p:nvSpPr>
          <p:cNvPr id="19566" name="Rectangle 110"/>
          <p:cNvSpPr>
            <a:spLocks/>
          </p:cNvSpPr>
          <p:nvPr/>
        </p:nvSpPr>
        <p:spPr bwMode="auto">
          <a:xfrm>
            <a:off x="759024" y="1526977"/>
            <a:ext cx="2768203" cy="2857500"/>
          </a:xfrm>
          <a:prstGeom prst="rect">
            <a:avLst/>
          </a:prstGeom>
          <a:noFill/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>
              <a:spcBef>
                <a:spcPct val="0"/>
              </a:spcBef>
            </a:pPr>
            <a:endParaRPr lang="en-US" sz="30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grpSp>
        <p:nvGrpSpPr>
          <p:cNvPr id="19568" name="Group 112"/>
          <p:cNvGrpSpPr>
            <a:grpSpLocks/>
          </p:cNvGrpSpPr>
          <p:nvPr/>
        </p:nvGrpSpPr>
        <p:grpSpPr bwMode="auto">
          <a:xfrm>
            <a:off x="1203276" y="4545212"/>
            <a:ext cx="1935586" cy="1628551"/>
            <a:chOff x="0" y="0"/>
            <a:chExt cx="1733" cy="1459"/>
          </a:xfrm>
        </p:grpSpPr>
        <p:grpSp>
          <p:nvGrpSpPr>
            <p:cNvPr id="19569" name="Group 113"/>
            <p:cNvGrpSpPr>
              <a:grpSpLocks/>
            </p:cNvGrpSpPr>
            <p:nvPr/>
          </p:nvGrpSpPr>
          <p:grpSpPr bwMode="auto">
            <a:xfrm>
              <a:off x="497" y="424"/>
              <a:ext cx="640" cy="648"/>
              <a:chOff x="0" y="0"/>
              <a:chExt cx="640" cy="648"/>
            </a:xfrm>
          </p:grpSpPr>
          <p:sp>
            <p:nvSpPr>
              <p:cNvPr id="19570" name="Oval 114"/>
              <p:cNvSpPr>
                <a:spLocks/>
              </p:cNvSpPr>
              <p:nvPr/>
            </p:nvSpPr>
            <p:spPr bwMode="auto">
              <a:xfrm>
                <a:off x="0" y="480"/>
                <a:ext cx="640" cy="168"/>
              </a:xfrm>
              <a:prstGeom prst="ellips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>
                  <a:spcBef>
                    <a:spcPct val="0"/>
                  </a:spcBef>
                </a:pPr>
                <a:endParaRPr lang="en-US" sz="30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19571" name="Rectangle 115"/>
              <p:cNvSpPr>
                <a:spLocks/>
              </p:cNvSpPr>
              <p:nvPr/>
            </p:nvSpPr>
            <p:spPr bwMode="auto">
              <a:xfrm>
                <a:off x="0" y="104"/>
                <a:ext cx="640" cy="448"/>
              </a:xfrm>
              <a:prstGeom prst="rect">
                <a:avLst/>
              </a:prstGeom>
              <a:solidFill>
                <a:schemeClr val="accent1">
                  <a:alpha val="7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 cap="flat">
                    <a:solidFill>
                      <a:schemeClr val="tx1">
                        <a:alpha val="70000"/>
                      </a:schemeClr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pPr>
                  <a:spcBef>
                    <a:spcPct val="0"/>
                  </a:spcBef>
                </a:pPr>
                <a:endParaRPr lang="en-US" sz="30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19572" name="Oval 116"/>
              <p:cNvSpPr>
                <a:spLocks/>
              </p:cNvSpPr>
              <p:nvPr/>
            </p:nvSpPr>
            <p:spPr bwMode="auto">
              <a:xfrm>
                <a:off x="0" y="0"/>
                <a:ext cx="640" cy="168"/>
              </a:xfrm>
              <a:prstGeom prst="ellips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>
                  <a:spcBef>
                    <a:spcPct val="0"/>
                  </a:spcBef>
                </a:pPr>
                <a:endParaRPr lang="en-US" sz="30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19573" name="Line 117"/>
              <p:cNvSpPr>
                <a:spLocks noChangeShapeType="1"/>
              </p:cNvSpPr>
              <p:nvPr/>
            </p:nvSpPr>
            <p:spPr bwMode="auto">
              <a:xfrm flipH="1">
                <a:off x="0" y="96"/>
                <a:ext cx="0" cy="48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>
                  <a:spcBef>
                    <a:spcPct val="0"/>
                  </a:spcBef>
                </a:pPr>
                <a:endParaRPr lang="en-US" sz="30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19574" name="Line 118"/>
              <p:cNvSpPr>
                <a:spLocks noChangeShapeType="1"/>
              </p:cNvSpPr>
              <p:nvPr/>
            </p:nvSpPr>
            <p:spPr bwMode="auto">
              <a:xfrm flipH="1">
                <a:off x="640" y="96"/>
                <a:ext cx="0" cy="48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>
                  <a:spcBef>
                    <a:spcPct val="0"/>
                  </a:spcBef>
                </a:pPr>
                <a:endParaRPr lang="en-US" sz="30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</p:grpSp>
        <p:sp>
          <p:nvSpPr>
            <p:cNvPr id="19575" name="Line 119"/>
            <p:cNvSpPr>
              <a:spLocks noChangeShapeType="1"/>
            </p:cNvSpPr>
            <p:nvPr/>
          </p:nvSpPr>
          <p:spPr bwMode="auto">
            <a:xfrm>
              <a:off x="817" y="0"/>
              <a:ext cx="0" cy="496"/>
            </a:xfrm>
            <a:prstGeom prst="line">
              <a:avLst/>
            </a:prstGeom>
            <a:noFill/>
            <a:ln w="38100" cap="flat">
              <a:solidFill>
                <a:schemeClr val="tx1"/>
              </a:solidFill>
              <a:prstDash val="solid"/>
              <a:miter lim="800000"/>
              <a:headEnd type="stealth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>
                <a:spcBef>
                  <a:spcPct val="0"/>
                </a:spcBef>
              </a:pPr>
              <a:endParaRPr lang="en-US" sz="30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19576" name="Rectangle 120"/>
            <p:cNvSpPr>
              <a:spLocks/>
            </p:cNvSpPr>
            <p:nvPr/>
          </p:nvSpPr>
          <p:spPr bwMode="auto">
            <a:xfrm>
              <a:off x="0" y="1110"/>
              <a:ext cx="1733" cy="3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 algn="l">
                <a:spcBef>
                  <a:spcPct val="0"/>
                </a:spcBef>
              </a:pPr>
              <a:r>
                <a:rPr lang="en-US" sz="2500">
                  <a:solidFill>
                    <a:srgbClr val="000000"/>
                  </a:solidFill>
                  <a:latin typeface="Gill Sans" charset="0"/>
                  <a:ea typeface="ＭＳ Ｐゴシック" charset="0"/>
                  <a:cs typeface="Gill Sans" charset="0"/>
                  <a:sym typeface="Gill Sans" charset="0"/>
                </a:rPr>
                <a:t>Training Data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8878894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481" name="Group 1"/>
          <p:cNvGrpSpPr>
            <a:grpSpLocks/>
          </p:cNvGrpSpPr>
          <p:nvPr/>
        </p:nvGrpSpPr>
        <p:grpSpPr bwMode="auto">
          <a:xfrm>
            <a:off x="1017984" y="1777008"/>
            <a:ext cx="2241352" cy="2402086"/>
            <a:chOff x="0" y="0"/>
            <a:chExt cx="2008" cy="2152"/>
          </a:xfrm>
        </p:grpSpPr>
        <p:grpSp>
          <p:nvGrpSpPr>
            <p:cNvPr id="20482" name="Group 2"/>
            <p:cNvGrpSpPr>
              <a:grpSpLocks/>
            </p:cNvGrpSpPr>
            <p:nvPr/>
          </p:nvGrpSpPr>
          <p:grpSpPr bwMode="auto">
            <a:xfrm>
              <a:off x="344" y="96"/>
              <a:ext cx="1320" cy="496"/>
              <a:chOff x="0" y="0"/>
              <a:chExt cx="1320" cy="496"/>
            </a:xfrm>
          </p:grpSpPr>
          <p:sp>
            <p:nvSpPr>
              <p:cNvPr id="20483" name="Line 3"/>
              <p:cNvSpPr>
                <a:spLocks noChangeShapeType="1"/>
              </p:cNvSpPr>
              <p:nvPr/>
            </p:nvSpPr>
            <p:spPr bwMode="auto">
              <a:xfrm>
                <a:off x="1056" y="0"/>
                <a:ext cx="264" cy="496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>
                  <a:spcBef>
                    <a:spcPct val="0"/>
                  </a:spcBef>
                </a:pPr>
                <a:endParaRPr lang="en-US" sz="30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20484" name="Line 4"/>
              <p:cNvSpPr>
                <a:spLocks noChangeShapeType="1"/>
              </p:cNvSpPr>
              <p:nvPr/>
            </p:nvSpPr>
            <p:spPr bwMode="auto">
              <a:xfrm rot="10800000" flipH="1">
                <a:off x="792" y="0"/>
                <a:ext cx="264" cy="496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>
                  <a:spcBef>
                    <a:spcPct val="0"/>
                  </a:spcBef>
                </a:pPr>
                <a:endParaRPr lang="en-US" sz="30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20485" name="Line 5"/>
              <p:cNvSpPr>
                <a:spLocks noChangeShapeType="1"/>
              </p:cNvSpPr>
              <p:nvPr/>
            </p:nvSpPr>
            <p:spPr bwMode="auto">
              <a:xfrm rot="10800000" flipH="1">
                <a:off x="1048" y="47"/>
                <a:ext cx="0" cy="40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>
                  <a:spcBef>
                    <a:spcPct val="0"/>
                  </a:spcBef>
                </a:pPr>
                <a:endParaRPr lang="en-US" sz="30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20486" name="Line 6"/>
              <p:cNvSpPr>
                <a:spLocks noChangeShapeType="1"/>
              </p:cNvSpPr>
              <p:nvPr/>
            </p:nvSpPr>
            <p:spPr bwMode="auto">
              <a:xfrm>
                <a:off x="792" y="2"/>
                <a:ext cx="261" cy="491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>
                  <a:spcBef>
                    <a:spcPct val="0"/>
                  </a:spcBef>
                </a:pPr>
                <a:endParaRPr lang="en-US" sz="30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20487" name="Line 7"/>
              <p:cNvSpPr>
                <a:spLocks noChangeShapeType="1"/>
              </p:cNvSpPr>
              <p:nvPr/>
            </p:nvSpPr>
            <p:spPr bwMode="auto">
              <a:xfrm rot="10800000" flipH="1">
                <a:off x="530" y="2"/>
                <a:ext cx="262" cy="491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>
                  <a:spcBef>
                    <a:spcPct val="0"/>
                  </a:spcBef>
                </a:pPr>
                <a:endParaRPr lang="en-US" sz="30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20488" name="Line 8"/>
              <p:cNvSpPr>
                <a:spLocks noChangeShapeType="1"/>
              </p:cNvSpPr>
              <p:nvPr/>
            </p:nvSpPr>
            <p:spPr bwMode="auto">
              <a:xfrm rot="10800000" flipH="1">
                <a:off x="784" y="49"/>
                <a:ext cx="0" cy="397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>
                  <a:spcBef>
                    <a:spcPct val="0"/>
                  </a:spcBef>
                </a:pPr>
                <a:endParaRPr lang="en-US" sz="30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20489" name="Line 9"/>
              <p:cNvSpPr>
                <a:spLocks noChangeShapeType="1"/>
              </p:cNvSpPr>
              <p:nvPr/>
            </p:nvSpPr>
            <p:spPr bwMode="auto">
              <a:xfrm>
                <a:off x="528" y="0"/>
                <a:ext cx="264" cy="496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>
                  <a:spcBef>
                    <a:spcPct val="0"/>
                  </a:spcBef>
                </a:pPr>
                <a:endParaRPr lang="en-US" sz="30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20490" name="Line 10"/>
              <p:cNvSpPr>
                <a:spLocks noChangeShapeType="1"/>
              </p:cNvSpPr>
              <p:nvPr/>
            </p:nvSpPr>
            <p:spPr bwMode="auto">
              <a:xfrm rot="10800000" flipH="1">
                <a:off x="264" y="0"/>
                <a:ext cx="264" cy="496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>
                  <a:spcBef>
                    <a:spcPct val="0"/>
                  </a:spcBef>
                </a:pPr>
                <a:endParaRPr lang="en-US" sz="30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20491" name="Line 11"/>
              <p:cNvSpPr>
                <a:spLocks noChangeShapeType="1"/>
              </p:cNvSpPr>
              <p:nvPr/>
            </p:nvSpPr>
            <p:spPr bwMode="auto">
              <a:xfrm rot="10800000" flipH="1">
                <a:off x="520" y="47"/>
                <a:ext cx="0" cy="40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>
                  <a:spcBef>
                    <a:spcPct val="0"/>
                  </a:spcBef>
                </a:pPr>
                <a:endParaRPr lang="en-US" sz="30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20492" name="Line 12"/>
              <p:cNvSpPr>
                <a:spLocks noChangeShapeType="1"/>
              </p:cNvSpPr>
              <p:nvPr/>
            </p:nvSpPr>
            <p:spPr bwMode="auto">
              <a:xfrm>
                <a:off x="264" y="0"/>
                <a:ext cx="264" cy="496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>
                  <a:spcBef>
                    <a:spcPct val="0"/>
                  </a:spcBef>
                </a:pPr>
                <a:endParaRPr lang="en-US" sz="30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20493" name="Line 13"/>
              <p:cNvSpPr>
                <a:spLocks noChangeShapeType="1"/>
              </p:cNvSpPr>
              <p:nvPr/>
            </p:nvSpPr>
            <p:spPr bwMode="auto">
              <a:xfrm rot="10800000" flipH="1">
                <a:off x="0" y="0"/>
                <a:ext cx="264" cy="496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>
                  <a:spcBef>
                    <a:spcPct val="0"/>
                  </a:spcBef>
                </a:pPr>
                <a:endParaRPr lang="en-US" sz="30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20494" name="Line 14"/>
              <p:cNvSpPr>
                <a:spLocks noChangeShapeType="1"/>
              </p:cNvSpPr>
              <p:nvPr/>
            </p:nvSpPr>
            <p:spPr bwMode="auto">
              <a:xfrm rot="10800000" flipH="1">
                <a:off x="256" y="47"/>
                <a:ext cx="0" cy="40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>
                  <a:spcBef>
                    <a:spcPct val="0"/>
                  </a:spcBef>
                </a:pPr>
                <a:endParaRPr lang="en-US" sz="30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</p:grpSp>
        <p:grpSp>
          <p:nvGrpSpPr>
            <p:cNvPr id="20495" name="Group 15"/>
            <p:cNvGrpSpPr>
              <a:grpSpLocks/>
            </p:cNvGrpSpPr>
            <p:nvPr/>
          </p:nvGrpSpPr>
          <p:grpSpPr bwMode="auto">
            <a:xfrm>
              <a:off x="80" y="584"/>
              <a:ext cx="1848" cy="496"/>
              <a:chOff x="0" y="0"/>
              <a:chExt cx="1848" cy="496"/>
            </a:xfrm>
          </p:grpSpPr>
          <p:sp>
            <p:nvSpPr>
              <p:cNvPr id="20496" name="Line 16"/>
              <p:cNvSpPr>
                <a:spLocks noChangeShapeType="1"/>
              </p:cNvSpPr>
              <p:nvPr/>
            </p:nvSpPr>
            <p:spPr bwMode="auto">
              <a:xfrm>
                <a:off x="1320" y="0"/>
                <a:ext cx="264" cy="496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>
                  <a:spcBef>
                    <a:spcPct val="0"/>
                  </a:spcBef>
                </a:pPr>
                <a:endParaRPr lang="en-US" sz="30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20497" name="Line 17"/>
              <p:cNvSpPr>
                <a:spLocks noChangeShapeType="1"/>
              </p:cNvSpPr>
              <p:nvPr/>
            </p:nvSpPr>
            <p:spPr bwMode="auto">
              <a:xfrm rot="10800000" flipH="1">
                <a:off x="1056" y="0"/>
                <a:ext cx="264" cy="496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>
                  <a:spcBef>
                    <a:spcPct val="0"/>
                  </a:spcBef>
                </a:pPr>
                <a:endParaRPr lang="en-US" sz="30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20498" name="Line 18"/>
              <p:cNvSpPr>
                <a:spLocks noChangeShapeType="1"/>
              </p:cNvSpPr>
              <p:nvPr/>
            </p:nvSpPr>
            <p:spPr bwMode="auto">
              <a:xfrm rot="10800000" flipH="1">
                <a:off x="1312" y="47"/>
                <a:ext cx="0" cy="40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>
                  <a:spcBef>
                    <a:spcPct val="0"/>
                  </a:spcBef>
                </a:pPr>
                <a:endParaRPr lang="en-US" sz="30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20499" name="Line 19"/>
              <p:cNvSpPr>
                <a:spLocks noChangeShapeType="1"/>
              </p:cNvSpPr>
              <p:nvPr/>
            </p:nvSpPr>
            <p:spPr bwMode="auto">
              <a:xfrm>
                <a:off x="1584" y="0"/>
                <a:ext cx="264" cy="496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>
                  <a:spcBef>
                    <a:spcPct val="0"/>
                  </a:spcBef>
                </a:pPr>
                <a:endParaRPr lang="en-US" sz="30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20500" name="Line 20"/>
              <p:cNvSpPr>
                <a:spLocks noChangeShapeType="1"/>
              </p:cNvSpPr>
              <p:nvPr/>
            </p:nvSpPr>
            <p:spPr bwMode="auto">
              <a:xfrm rot="10800000" flipH="1">
                <a:off x="1320" y="0"/>
                <a:ext cx="264" cy="496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>
                  <a:spcBef>
                    <a:spcPct val="0"/>
                  </a:spcBef>
                </a:pPr>
                <a:endParaRPr lang="en-US" sz="30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20501" name="Line 21"/>
              <p:cNvSpPr>
                <a:spLocks noChangeShapeType="1"/>
              </p:cNvSpPr>
              <p:nvPr/>
            </p:nvSpPr>
            <p:spPr bwMode="auto">
              <a:xfrm rot="10800000" flipH="1">
                <a:off x="1576" y="47"/>
                <a:ext cx="0" cy="40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>
                  <a:spcBef>
                    <a:spcPct val="0"/>
                  </a:spcBef>
                </a:pPr>
                <a:endParaRPr lang="en-US" sz="30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20502" name="Line 22"/>
              <p:cNvSpPr>
                <a:spLocks noChangeShapeType="1"/>
              </p:cNvSpPr>
              <p:nvPr/>
            </p:nvSpPr>
            <p:spPr bwMode="auto">
              <a:xfrm>
                <a:off x="1056" y="0"/>
                <a:ext cx="264" cy="496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>
                  <a:spcBef>
                    <a:spcPct val="0"/>
                  </a:spcBef>
                </a:pPr>
                <a:endParaRPr lang="en-US" sz="30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20503" name="Line 23"/>
              <p:cNvSpPr>
                <a:spLocks noChangeShapeType="1"/>
              </p:cNvSpPr>
              <p:nvPr/>
            </p:nvSpPr>
            <p:spPr bwMode="auto">
              <a:xfrm rot="10800000" flipH="1">
                <a:off x="792" y="0"/>
                <a:ext cx="264" cy="496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>
                  <a:spcBef>
                    <a:spcPct val="0"/>
                  </a:spcBef>
                </a:pPr>
                <a:endParaRPr lang="en-US" sz="30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20504" name="Line 24"/>
              <p:cNvSpPr>
                <a:spLocks noChangeShapeType="1"/>
              </p:cNvSpPr>
              <p:nvPr/>
            </p:nvSpPr>
            <p:spPr bwMode="auto">
              <a:xfrm rot="10800000" flipH="1">
                <a:off x="1048" y="47"/>
                <a:ext cx="0" cy="40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>
                  <a:spcBef>
                    <a:spcPct val="0"/>
                  </a:spcBef>
                </a:pPr>
                <a:endParaRPr lang="en-US" sz="30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20505" name="Line 25"/>
              <p:cNvSpPr>
                <a:spLocks noChangeShapeType="1"/>
              </p:cNvSpPr>
              <p:nvPr/>
            </p:nvSpPr>
            <p:spPr bwMode="auto">
              <a:xfrm>
                <a:off x="792" y="2"/>
                <a:ext cx="261" cy="491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>
                  <a:spcBef>
                    <a:spcPct val="0"/>
                  </a:spcBef>
                </a:pPr>
                <a:endParaRPr lang="en-US" sz="30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20506" name="Line 26"/>
              <p:cNvSpPr>
                <a:spLocks noChangeShapeType="1"/>
              </p:cNvSpPr>
              <p:nvPr/>
            </p:nvSpPr>
            <p:spPr bwMode="auto">
              <a:xfrm rot="10800000" flipH="1">
                <a:off x="530" y="2"/>
                <a:ext cx="262" cy="491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>
                  <a:spcBef>
                    <a:spcPct val="0"/>
                  </a:spcBef>
                </a:pPr>
                <a:endParaRPr lang="en-US" sz="30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20507" name="Line 27"/>
              <p:cNvSpPr>
                <a:spLocks noChangeShapeType="1"/>
              </p:cNvSpPr>
              <p:nvPr/>
            </p:nvSpPr>
            <p:spPr bwMode="auto">
              <a:xfrm rot="10800000" flipH="1">
                <a:off x="784" y="49"/>
                <a:ext cx="0" cy="397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>
                  <a:spcBef>
                    <a:spcPct val="0"/>
                  </a:spcBef>
                </a:pPr>
                <a:endParaRPr lang="en-US" sz="30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20508" name="Line 28"/>
              <p:cNvSpPr>
                <a:spLocks noChangeShapeType="1"/>
              </p:cNvSpPr>
              <p:nvPr/>
            </p:nvSpPr>
            <p:spPr bwMode="auto">
              <a:xfrm>
                <a:off x="528" y="0"/>
                <a:ext cx="264" cy="496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>
                  <a:spcBef>
                    <a:spcPct val="0"/>
                  </a:spcBef>
                </a:pPr>
                <a:endParaRPr lang="en-US" sz="30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20509" name="Line 29"/>
              <p:cNvSpPr>
                <a:spLocks noChangeShapeType="1"/>
              </p:cNvSpPr>
              <p:nvPr/>
            </p:nvSpPr>
            <p:spPr bwMode="auto">
              <a:xfrm rot="10800000" flipH="1">
                <a:off x="264" y="0"/>
                <a:ext cx="264" cy="496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>
                  <a:spcBef>
                    <a:spcPct val="0"/>
                  </a:spcBef>
                </a:pPr>
                <a:endParaRPr lang="en-US" sz="30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20510" name="Line 30"/>
              <p:cNvSpPr>
                <a:spLocks noChangeShapeType="1"/>
              </p:cNvSpPr>
              <p:nvPr/>
            </p:nvSpPr>
            <p:spPr bwMode="auto">
              <a:xfrm rot="10800000" flipH="1">
                <a:off x="520" y="47"/>
                <a:ext cx="0" cy="40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>
                  <a:spcBef>
                    <a:spcPct val="0"/>
                  </a:spcBef>
                </a:pPr>
                <a:endParaRPr lang="en-US" sz="30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20511" name="Line 31"/>
              <p:cNvSpPr>
                <a:spLocks noChangeShapeType="1"/>
              </p:cNvSpPr>
              <p:nvPr/>
            </p:nvSpPr>
            <p:spPr bwMode="auto">
              <a:xfrm>
                <a:off x="264" y="0"/>
                <a:ext cx="264" cy="496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>
                  <a:spcBef>
                    <a:spcPct val="0"/>
                  </a:spcBef>
                </a:pPr>
                <a:endParaRPr lang="en-US" sz="30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20512" name="Line 32"/>
              <p:cNvSpPr>
                <a:spLocks noChangeShapeType="1"/>
              </p:cNvSpPr>
              <p:nvPr/>
            </p:nvSpPr>
            <p:spPr bwMode="auto">
              <a:xfrm rot="10800000" flipH="1">
                <a:off x="0" y="0"/>
                <a:ext cx="264" cy="496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>
                  <a:spcBef>
                    <a:spcPct val="0"/>
                  </a:spcBef>
                </a:pPr>
                <a:endParaRPr lang="en-US" sz="30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20513" name="Line 33"/>
              <p:cNvSpPr>
                <a:spLocks noChangeShapeType="1"/>
              </p:cNvSpPr>
              <p:nvPr/>
            </p:nvSpPr>
            <p:spPr bwMode="auto">
              <a:xfrm rot="10800000" flipH="1">
                <a:off x="256" y="47"/>
                <a:ext cx="0" cy="40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>
                  <a:spcBef>
                    <a:spcPct val="0"/>
                  </a:spcBef>
                </a:pPr>
                <a:endParaRPr lang="en-US" sz="30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</p:grpSp>
        <p:grpSp>
          <p:nvGrpSpPr>
            <p:cNvPr id="20514" name="Group 34"/>
            <p:cNvGrpSpPr>
              <a:grpSpLocks/>
            </p:cNvGrpSpPr>
            <p:nvPr/>
          </p:nvGrpSpPr>
          <p:grpSpPr bwMode="auto">
            <a:xfrm>
              <a:off x="80" y="1080"/>
              <a:ext cx="1848" cy="496"/>
              <a:chOff x="0" y="0"/>
              <a:chExt cx="1848" cy="496"/>
            </a:xfrm>
          </p:grpSpPr>
          <p:sp>
            <p:nvSpPr>
              <p:cNvPr id="20515" name="Line 35"/>
              <p:cNvSpPr>
                <a:spLocks noChangeShapeType="1"/>
              </p:cNvSpPr>
              <p:nvPr/>
            </p:nvSpPr>
            <p:spPr bwMode="auto">
              <a:xfrm rot="10800000" flipH="1">
                <a:off x="1320" y="0"/>
                <a:ext cx="264" cy="496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>
                  <a:spcBef>
                    <a:spcPct val="0"/>
                  </a:spcBef>
                </a:pPr>
                <a:endParaRPr lang="en-US" sz="30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20516" name="Line 36"/>
              <p:cNvSpPr>
                <a:spLocks noChangeShapeType="1"/>
              </p:cNvSpPr>
              <p:nvPr/>
            </p:nvSpPr>
            <p:spPr bwMode="auto">
              <a:xfrm>
                <a:off x="1056" y="0"/>
                <a:ext cx="264" cy="496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>
                  <a:spcBef>
                    <a:spcPct val="0"/>
                  </a:spcBef>
                </a:pPr>
                <a:endParaRPr lang="en-US" sz="30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20517" name="Line 37"/>
              <p:cNvSpPr>
                <a:spLocks noChangeShapeType="1"/>
              </p:cNvSpPr>
              <p:nvPr/>
            </p:nvSpPr>
            <p:spPr bwMode="auto">
              <a:xfrm>
                <a:off x="1312" y="48"/>
                <a:ext cx="0" cy="40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>
                  <a:spcBef>
                    <a:spcPct val="0"/>
                  </a:spcBef>
                </a:pPr>
                <a:endParaRPr lang="en-US" sz="30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20518" name="Line 38"/>
              <p:cNvSpPr>
                <a:spLocks noChangeShapeType="1"/>
              </p:cNvSpPr>
              <p:nvPr/>
            </p:nvSpPr>
            <p:spPr bwMode="auto">
              <a:xfrm rot="10800000" flipH="1">
                <a:off x="1584" y="0"/>
                <a:ext cx="264" cy="496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>
                  <a:spcBef>
                    <a:spcPct val="0"/>
                  </a:spcBef>
                </a:pPr>
                <a:endParaRPr lang="en-US" sz="30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20519" name="Line 39"/>
              <p:cNvSpPr>
                <a:spLocks noChangeShapeType="1"/>
              </p:cNvSpPr>
              <p:nvPr/>
            </p:nvSpPr>
            <p:spPr bwMode="auto">
              <a:xfrm>
                <a:off x="1320" y="0"/>
                <a:ext cx="264" cy="496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>
                  <a:spcBef>
                    <a:spcPct val="0"/>
                  </a:spcBef>
                </a:pPr>
                <a:endParaRPr lang="en-US" sz="30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20520" name="Line 40"/>
              <p:cNvSpPr>
                <a:spLocks noChangeShapeType="1"/>
              </p:cNvSpPr>
              <p:nvPr/>
            </p:nvSpPr>
            <p:spPr bwMode="auto">
              <a:xfrm>
                <a:off x="1576" y="48"/>
                <a:ext cx="0" cy="40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>
                  <a:spcBef>
                    <a:spcPct val="0"/>
                  </a:spcBef>
                </a:pPr>
                <a:endParaRPr lang="en-US" sz="30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20521" name="Line 41"/>
              <p:cNvSpPr>
                <a:spLocks noChangeShapeType="1"/>
              </p:cNvSpPr>
              <p:nvPr/>
            </p:nvSpPr>
            <p:spPr bwMode="auto">
              <a:xfrm rot="10800000" flipH="1">
                <a:off x="1056" y="0"/>
                <a:ext cx="264" cy="496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>
                  <a:spcBef>
                    <a:spcPct val="0"/>
                  </a:spcBef>
                </a:pPr>
                <a:endParaRPr lang="en-US" sz="30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20522" name="Line 42"/>
              <p:cNvSpPr>
                <a:spLocks noChangeShapeType="1"/>
              </p:cNvSpPr>
              <p:nvPr/>
            </p:nvSpPr>
            <p:spPr bwMode="auto">
              <a:xfrm>
                <a:off x="792" y="0"/>
                <a:ext cx="264" cy="496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>
                  <a:spcBef>
                    <a:spcPct val="0"/>
                  </a:spcBef>
                </a:pPr>
                <a:endParaRPr lang="en-US" sz="30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20523" name="Line 43"/>
              <p:cNvSpPr>
                <a:spLocks noChangeShapeType="1"/>
              </p:cNvSpPr>
              <p:nvPr/>
            </p:nvSpPr>
            <p:spPr bwMode="auto">
              <a:xfrm>
                <a:off x="1048" y="48"/>
                <a:ext cx="0" cy="40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>
                  <a:spcBef>
                    <a:spcPct val="0"/>
                  </a:spcBef>
                </a:pPr>
                <a:endParaRPr lang="en-US" sz="30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20524" name="Line 44"/>
              <p:cNvSpPr>
                <a:spLocks noChangeShapeType="1"/>
              </p:cNvSpPr>
              <p:nvPr/>
            </p:nvSpPr>
            <p:spPr bwMode="auto">
              <a:xfrm rot="10800000" flipH="1">
                <a:off x="792" y="2"/>
                <a:ext cx="261" cy="491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>
                  <a:spcBef>
                    <a:spcPct val="0"/>
                  </a:spcBef>
                </a:pPr>
                <a:endParaRPr lang="en-US" sz="30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20525" name="Line 45"/>
              <p:cNvSpPr>
                <a:spLocks noChangeShapeType="1"/>
              </p:cNvSpPr>
              <p:nvPr/>
            </p:nvSpPr>
            <p:spPr bwMode="auto">
              <a:xfrm>
                <a:off x="530" y="2"/>
                <a:ext cx="262" cy="491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>
                  <a:spcBef>
                    <a:spcPct val="0"/>
                  </a:spcBef>
                </a:pPr>
                <a:endParaRPr lang="en-US" sz="30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20526" name="Line 46"/>
              <p:cNvSpPr>
                <a:spLocks noChangeShapeType="1"/>
              </p:cNvSpPr>
              <p:nvPr/>
            </p:nvSpPr>
            <p:spPr bwMode="auto">
              <a:xfrm>
                <a:off x="784" y="49"/>
                <a:ext cx="0" cy="397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>
                  <a:spcBef>
                    <a:spcPct val="0"/>
                  </a:spcBef>
                </a:pPr>
                <a:endParaRPr lang="en-US" sz="30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20527" name="Line 47"/>
              <p:cNvSpPr>
                <a:spLocks noChangeShapeType="1"/>
              </p:cNvSpPr>
              <p:nvPr/>
            </p:nvSpPr>
            <p:spPr bwMode="auto">
              <a:xfrm rot="10800000" flipH="1">
                <a:off x="528" y="0"/>
                <a:ext cx="264" cy="496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>
                  <a:spcBef>
                    <a:spcPct val="0"/>
                  </a:spcBef>
                </a:pPr>
                <a:endParaRPr lang="en-US" sz="30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20528" name="Line 48"/>
              <p:cNvSpPr>
                <a:spLocks noChangeShapeType="1"/>
              </p:cNvSpPr>
              <p:nvPr/>
            </p:nvSpPr>
            <p:spPr bwMode="auto">
              <a:xfrm>
                <a:off x="264" y="0"/>
                <a:ext cx="264" cy="496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>
                  <a:spcBef>
                    <a:spcPct val="0"/>
                  </a:spcBef>
                </a:pPr>
                <a:endParaRPr lang="en-US" sz="30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20529" name="Line 49"/>
              <p:cNvSpPr>
                <a:spLocks noChangeShapeType="1"/>
              </p:cNvSpPr>
              <p:nvPr/>
            </p:nvSpPr>
            <p:spPr bwMode="auto">
              <a:xfrm>
                <a:off x="520" y="48"/>
                <a:ext cx="0" cy="40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>
                  <a:spcBef>
                    <a:spcPct val="0"/>
                  </a:spcBef>
                </a:pPr>
                <a:endParaRPr lang="en-US" sz="30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20530" name="Line 50"/>
              <p:cNvSpPr>
                <a:spLocks noChangeShapeType="1"/>
              </p:cNvSpPr>
              <p:nvPr/>
            </p:nvSpPr>
            <p:spPr bwMode="auto">
              <a:xfrm rot="10800000" flipH="1">
                <a:off x="264" y="0"/>
                <a:ext cx="264" cy="496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>
                  <a:spcBef>
                    <a:spcPct val="0"/>
                  </a:spcBef>
                </a:pPr>
                <a:endParaRPr lang="en-US" sz="30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20531" name="Line 51"/>
              <p:cNvSpPr>
                <a:spLocks noChangeShapeType="1"/>
              </p:cNvSpPr>
              <p:nvPr/>
            </p:nvSpPr>
            <p:spPr bwMode="auto">
              <a:xfrm>
                <a:off x="0" y="0"/>
                <a:ext cx="264" cy="496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>
                  <a:spcBef>
                    <a:spcPct val="0"/>
                  </a:spcBef>
                </a:pPr>
                <a:endParaRPr lang="en-US" sz="30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20532" name="Line 52"/>
              <p:cNvSpPr>
                <a:spLocks noChangeShapeType="1"/>
              </p:cNvSpPr>
              <p:nvPr/>
            </p:nvSpPr>
            <p:spPr bwMode="auto">
              <a:xfrm>
                <a:off x="256" y="48"/>
                <a:ext cx="0" cy="40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>
                  <a:spcBef>
                    <a:spcPct val="0"/>
                  </a:spcBef>
                </a:pPr>
                <a:endParaRPr lang="en-US" sz="30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</p:grpSp>
        <p:grpSp>
          <p:nvGrpSpPr>
            <p:cNvPr id="20533" name="Group 53"/>
            <p:cNvGrpSpPr>
              <a:grpSpLocks/>
            </p:cNvGrpSpPr>
            <p:nvPr/>
          </p:nvGrpSpPr>
          <p:grpSpPr bwMode="auto">
            <a:xfrm>
              <a:off x="80" y="1568"/>
              <a:ext cx="1848" cy="496"/>
              <a:chOff x="0" y="0"/>
              <a:chExt cx="1848" cy="496"/>
            </a:xfrm>
          </p:grpSpPr>
          <p:sp>
            <p:nvSpPr>
              <p:cNvPr id="20534" name="Line 54"/>
              <p:cNvSpPr>
                <a:spLocks noChangeShapeType="1"/>
              </p:cNvSpPr>
              <p:nvPr/>
            </p:nvSpPr>
            <p:spPr bwMode="auto">
              <a:xfrm>
                <a:off x="1320" y="0"/>
                <a:ext cx="264" cy="496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>
                  <a:spcBef>
                    <a:spcPct val="0"/>
                  </a:spcBef>
                </a:pPr>
                <a:endParaRPr lang="en-US" sz="30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20535" name="Line 55"/>
              <p:cNvSpPr>
                <a:spLocks noChangeShapeType="1"/>
              </p:cNvSpPr>
              <p:nvPr/>
            </p:nvSpPr>
            <p:spPr bwMode="auto">
              <a:xfrm rot="10800000" flipH="1">
                <a:off x="1056" y="0"/>
                <a:ext cx="264" cy="496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>
                  <a:spcBef>
                    <a:spcPct val="0"/>
                  </a:spcBef>
                </a:pPr>
                <a:endParaRPr lang="en-US" sz="30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20536" name="Line 56"/>
              <p:cNvSpPr>
                <a:spLocks noChangeShapeType="1"/>
              </p:cNvSpPr>
              <p:nvPr/>
            </p:nvSpPr>
            <p:spPr bwMode="auto">
              <a:xfrm rot="10800000" flipH="1">
                <a:off x="1312" y="47"/>
                <a:ext cx="0" cy="40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>
                  <a:spcBef>
                    <a:spcPct val="0"/>
                  </a:spcBef>
                </a:pPr>
                <a:endParaRPr lang="en-US" sz="30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20537" name="Line 57"/>
              <p:cNvSpPr>
                <a:spLocks noChangeShapeType="1"/>
              </p:cNvSpPr>
              <p:nvPr/>
            </p:nvSpPr>
            <p:spPr bwMode="auto">
              <a:xfrm>
                <a:off x="1584" y="0"/>
                <a:ext cx="264" cy="496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>
                  <a:spcBef>
                    <a:spcPct val="0"/>
                  </a:spcBef>
                </a:pPr>
                <a:endParaRPr lang="en-US" sz="30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20538" name="Line 58"/>
              <p:cNvSpPr>
                <a:spLocks noChangeShapeType="1"/>
              </p:cNvSpPr>
              <p:nvPr/>
            </p:nvSpPr>
            <p:spPr bwMode="auto">
              <a:xfrm rot="10800000" flipH="1">
                <a:off x="1320" y="0"/>
                <a:ext cx="264" cy="496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>
                  <a:spcBef>
                    <a:spcPct val="0"/>
                  </a:spcBef>
                </a:pPr>
                <a:endParaRPr lang="en-US" sz="30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20539" name="Line 59"/>
              <p:cNvSpPr>
                <a:spLocks noChangeShapeType="1"/>
              </p:cNvSpPr>
              <p:nvPr/>
            </p:nvSpPr>
            <p:spPr bwMode="auto">
              <a:xfrm rot="10800000" flipH="1">
                <a:off x="1576" y="47"/>
                <a:ext cx="0" cy="40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>
                  <a:spcBef>
                    <a:spcPct val="0"/>
                  </a:spcBef>
                </a:pPr>
                <a:endParaRPr lang="en-US" sz="30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20540" name="Line 60"/>
              <p:cNvSpPr>
                <a:spLocks noChangeShapeType="1"/>
              </p:cNvSpPr>
              <p:nvPr/>
            </p:nvSpPr>
            <p:spPr bwMode="auto">
              <a:xfrm>
                <a:off x="1056" y="0"/>
                <a:ext cx="264" cy="496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>
                  <a:spcBef>
                    <a:spcPct val="0"/>
                  </a:spcBef>
                </a:pPr>
                <a:endParaRPr lang="en-US" sz="30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20541" name="Line 61"/>
              <p:cNvSpPr>
                <a:spLocks noChangeShapeType="1"/>
              </p:cNvSpPr>
              <p:nvPr/>
            </p:nvSpPr>
            <p:spPr bwMode="auto">
              <a:xfrm rot="10800000" flipH="1">
                <a:off x="792" y="0"/>
                <a:ext cx="264" cy="496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>
                  <a:spcBef>
                    <a:spcPct val="0"/>
                  </a:spcBef>
                </a:pPr>
                <a:endParaRPr lang="en-US" sz="30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20542" name="Line 62"/>
              <p:cNvSpPr>
                <a:spLocks noChangeShapeType="1"/>
              </p:cNvSpPr>
              <p:nvPr/>
            </p:nvSpPr>
            <p:spPr bwMode="auto">
              <a:xfrm rot="10800000" flipH="1">
                <a:off x="1048" y="47"/>
                <a:ext cx="0" cy="40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>
                  <a:spcBef>
                    <a:spcPct val="0"/>
                  </a:spcBef>
                </a:pPr>
                <a:endParaRPr lang="en-US" sz="30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20543" name="Line 63"/>
              <p:cNvSpPr>
                <a:spLocks noChangeShapeType="1"/>
              </p:cNvSpPr>
              <p:nvPr/>
            </p:nvSpPr>
            <p:spPr bwMode="auto">
              <a:xfrm>
                <a:off x="792" y="2"/>
                <a:ext cx="261" cy="491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>
                  <a:spcBef>
                    <a:spcPct val="0"/>
                  </a:spcBef>
                </a:pPr>
                <a:endParaRPr lang="en-US" sz="30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20544" name="Line 64"/>
              <p:cNvSpPr>
                <a:spLocks noChangeShapeType="1"/>
              </p:cNvSpPr>
              <p:nvPr/>
            </p:nvSpPr>
            <p:spPr bwMode="auto">
              <a:xfrm rot="10800000" flipH="1">
                <a:off x="530" y="2"/>
                <a:ext cx="262" cy="491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>
                  <a:spcBef>
                    <a:spcPct val="0"/>
                  </a:spcBef>
                </a:pPr>
                <a:endParaRPr lang="en-US" sz="30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20545" name="Line 65"/>
              <p:cNvSpPr>
                <a:spLocks noChangeShapeType="1"/>
              </p:cNvSpPr>
              <p:nvPr/>
            </p:nvSpPr>
            <p:spPr bwMode="auto">
              <a:xfrm rot="10800000" flipH="1">
                <a:off x="784" y="49"/>
                <a:ext cx="0" cy="397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>
                  <a:spcBef>
                    <a:spcPct val="0"/>
                  </a:spcBef>
                </a:pPr>
                <a:endParaRPr lang="en-US" sz="30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20546" name="Line 66"/>
              <p:cNvSpPr>
                <a:spLocks noChangeShapeType="1"/>
              </p:cNvSpPr>
              <p:nvPr/>
            </p:nvSpPr>
            <p:spPr bwMode="auto">
              <a:xfrm>
                <a:off x="528" y="0"/>
                <a:ext cx="264" cy="496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>
                  <a:spcBef>
                    <a:spcPct val="0"/>
                  </a:spcBef>
                </a:pPr>
                <a:endParaRPr lang="en-US" sz="30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20547" name="Line 67"/>
              <p:cNvSpPr>
                <a:spLocks noChangeShapeType="1"/>
              </p:cNvSpPr>
              <p:nvPr/>
            </p:nvSpPr>
            <p:spPr bwMode="auto">
              <a:xfrm rot="10800000" flipH="1">
                <a:off x="264" y="0"/>
                <a:ext cx="264" cy="496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>
                  <a:spcBef>
                    <a:spcPct val="0"/>
                  </a:spcBef>
                </a:pPr>
                <a:endParaRPr lang="en-US" sz="30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20548" name="Line 68"/>
              <p:cNvSpPr>
                <a:spLocks noChangeShapeType="1"/>
              </p:cNvSpPr>
              <p:nvPr/>
            </p:nvSpPr>
            <p:spPr bwMode="auto">
              <a:xfrm rot="10800000" flipH="1">
                <a:off x="520" y="47"/>
                <a:ext cx="0" cy="40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>
                  <a:spcBef>
                    <a:spcPct val="0"/>
                  </a:spcBef>
                </a:pPr>
                <a:endParaRPr lang="en-US" sz="30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20549" name="Line 69"/>
              <p:cNvSpPr>
                <a:spLocks noChangeShapeType="1"/>
              </p:cNvSpPr>
              <p:nvPr/>
            </p:nvSpPr>
            <p:spPr bwMode="auto">
              <a:xfrm>
                <a:off x="264" y="0"/>
                <a:ext cx="264" cy="496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>
                  <a:spcBef>
                    <a:spcPct val="0"/>
                  </a:spcBef>
                </a:pPr>
                <a:endParaRPr lang="en-US" sz="30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20550" name="Line 70"/>
              <p:cNvSpPr>
                <a:spLocks noChangeShapeType="1"/>
              </p:cNvSpPr>
              <p:nvPr/>
            </p:nvSpPr>
            <p:spPr bwMode="auto">
              <a:xfrm rot="10800000" flipH="1">
                <a:off x="0" y="0"/>
                <a:ext cx="264" cy="496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>
                  <a:spcBef>
                    <a:spcPct val="0"/>
                  </a:spcBef>
                </a:pPr>
                <a:endParaRPr lang="en-US" sz="30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20551" name="Line 71"/>
              <p:cNvSpPr>
                <a:spLocks noChangeShapeType="1"/>
              </p:cNvSpPr>
              <p:nvPr/>
            </p:nvSpPr>
            <p:spPr bwMode="auto">
              <a:xfrm rot="10800000" flipH="1">
                <a:off x="256" y="47"/>
                <a:ext cx="0" cy="40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>
                  <a:spcBef>
                    <a:spcPct val="0"/>
                  </a:spcBef>
                </a:pPr>
                <a:endParaRPr lang="en-US" sz="30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</p:grpSp>
        <p:grpSp>
          <p:nvGrpSpPr>
            <p:cNvPr id="20552" name="Group 72"/>
            <p:cNvGrpSpPr>
              <a:grpSpLocks/>
            </p:cNvGrpSpPr>
            <p:nvPr/>
          </p:nvGrpSpPr>
          <p:grpSpPr bwMode="auto">
            <a:xfrm>
              <a:off x="0" y="1992"/>
              <a:ext cx="2008" cy="160"/>
              <a:chOff x="0" y="0"/>
              <a:chExt cx="2008" cy="160"/>
            </a:xfrm>
          </p:grpSpPr>
          <p:sp>
            <p:nvSpPr>
              <p:cNvPr id="20553" name="Oval 73"/>
              <p:cNvSpPr>
                <a:spLocks/>
              </p:cNvSpPr>
              <p:nvPr/>
            </p:nvSpPr>
            <p:spPr bwMode="auto">
              <a:xfrm>
                <a:off x="0" y="0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>
                  <a:spcBef>
                    <a:spcPct val="0"/>
                  </a:spcBef>
                </a:pPr>
                <a:endParaRPr lang="en-US" sz="30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20554" name="Oval 74"/>
              <p:cNvSpPr>
                <a:spLocks/>
              </p:cNvSpPr>
              <p:nvPr/>
            </p:nvSpPr>
            <p:spPr bwMode="auto">
              <a:xfrm>
                <a:off x="264" y="0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>
                  <a:spcBef>
                    <a:spcPct val="0"/>
                  </a:spcBef>
                </a:pPr>
                <a:endParaRPr lang="en-US" sz="30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20555" name="Oval 75"/>
              <p:cNvSpPr>
                <a:spLocks/>
              </p:cNvSpPr>
              <p:nvPr/>
            </p:nvSpPr>
            <p:spPr bwMode="auto">
              <a:xfrm>
                <a:off x="528" y="0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>
                  <a:spcBef>
                    <a:spcPct val="0"/>
                  </a:spcBef>
                </a:pPr>
                <a:endParaRPr lang="en-US" sz="30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20556" name="Oval 76"/>
              <p:cNvSpPr>
                <a:spLocks/>
              </p:cNvSpPr>
              <p:nvPr/>
            </p:nvSpPr>
            <p:spPr bwMode="auto">
              <a:xfrm>
                <a:off x="792" y="0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>
                  <a:spcBef>
                    <a:spcPct val="0"/>
                  </a:spcBef>
                </a:pPr>
                <a:endParaRPr lang="en-US" sz="30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20557" name="Oval 77"/>
              <p:cNvSpPr>
                <a:spLocks/>
              </p:cNvSpPr>
              <p:nvPr/>
            </p:nvSpPr>
            <p:spPr bwMode="auto">
              <a:xfrm>
                <a:off x="1056" y="0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>
                  <a:spcBef>
                    <a:spcPct val="0"/>
                  </a:spcBef>
                </a:pPr>
                <a:endParaRPr lang="en-US" sz="30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20558" name="Oval 78"/>
              <p:cNvSpPr>
                <a:spLocks/>
              </p:cNvSpPr>
              <p:nvPr/>
            </p:nvSpPr>
            <p:spPr bwMode="auto">
              <a:xfrm>
                <a:off x="1320" y="0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>
                  <a:spcBef>
                    <a:spcPct val="0"/>
                  </a:spcBef>
                </a:pPr>
                <a:endParaRPr lang="en-US" sz="30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20559" name="Oval 79"/>
              <p:cNvSpPr>
                <a:spLocks/>
              </p:cNvSpPr>
              <p:nvPr/>
            </p:nvSpPr>
            <p:spPr bwMode="auto">
              <a:xfrm>
                <a:off x="1584" y="0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>
                  <a:spcBef>
                    <a:spcPct val="0"/>
                  </a:spcBef>
                </a:pPr>
                <a:endParaRPr lang="en-US" sz="30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20560" name="Oval 80"/>
              <p:cNvSpPr>
                <a:spLocks/>
              </p:cNvSpPr>
              <p:nvPr/>
            </p:nvSpPr>
            <p:spPr bwMode="auto">
              <a:xfrm>
                <a:off x="1848" y="0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>
                  <a:spcBef>
                    <a:spcPct val="0"/>
                  </a:spcBef>
                </a:pPr>
                <a:endParaRPr lang="en-US" sz="30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</p:grpSp>
        <p:grpSp>
          <p:nvGrpSpPr>
            <p:cNvPr id="20561" name="Group 81"/>
            <p:cNvGrpSpPr>
              <a:grpSpLocks/>
            </p:cNvGrpSpPr>
            <p:nvPr/>
          </p:nvGrpSpPr>
          <p:grpSpPr bwMode="auto">
            <a:xfrm>
              <a:off x="264" y="1496"/>
              <a:ext cx="1480" cy="160"/>
              <a:chOff x="0" y="0"/>
              <a:chExt cx="1480" cy="160"/>
            </a:xfrm>
          </p:grpSpPr>
          <p:sp>
            <p:nvSpPr>
              <p:cNvPr id="20562" name="Oval 82"/>
              <p:cNvSpPr>
                <a:spLocks/>
              </p:cNvSpPr>
              <p:nvPr/>
            </p:nvSpPr>
            <p:spPr bwMode="auto">
              <a:xfrm>
                <a:off x="0" y="0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>
                  <a:spcBef>
                    <a:spcPct val="0"/>
                  </a:spcBef>
                </a:pPr>
                <a:endParaRPr lang="en-US" sz="30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20563" name="Oval 83"/>
              <p:cNvSpPr>
                <a:spLocks/>
              </p:cNvSpPr>
              <p:nvPr/>
            </p:nvSpPr>
            <p:spPr bwMode="auto">
              <a:xfrm>
                <a:off x="264" y="0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>
                  <a:spcBef>
                    <a:spcPct val="0"/>
                  </a:spcBef>
                </a:pPr>
                <a:endParaRPr lang="en-US" sz="30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20564" name="Oval 84"/>
              <p:cNvSpPr>
                <a:spLocks/>
              </p:cNvSpPr>
              <p:nvPr/>
            </p:nvSpPr>
            <p:spPr bwMode="auto">
              <a:xfrm>
                <a:off x="528" y="0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>
                  <a:spcBef>
                    <a:spcPct val="0"/>
                  </a:spcBef>
                </a:pPr>
                <a:endParaRPr lang="en-US" sz="30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20565" name="Oval 85"/>
              <p:cNvSpPr>
                <a:spLocks/>
              </p:cNvSpPr>
              <p:nvPr/>
            </p:nvSpPr>
            <p:spPr bwMode="auto">
              <a:xfrm>
                <a:off x="792" y="0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>
                  <a:spcBef>
                    <a:spcPct val="0"/>
                  </a:spcBef>
                </a:pPr>
                <a:endParaRPr lang="en-US" sz="30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20566" name="Oval 86"/>
              <p:cNvSpPr>
                <a:spLocks/>
              </p:cNvSpPr>
              <p:nvPr/>
            </p:nvSpPr>
            <p:spPr bwMode="auto">
              <a:xfrm>
                <a:off x="1056" y="0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>
                  <a:spcBef>
                    <a:spcPct val="0"/>
                  </a:spcBef>
                </a:pPr>
                <a:endParaRPr lang="en-US" sz="30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20567" name="Oval 87"/>
              <p:cNvSpPr>
                <a:spLocks/>
              </p:cNvSpPr>
              <p:nvPr/>
            </p:nvSpPr>
            <p:spPr bwMode="auto">
              <a:xfrm>
                <a:off x="1320" y="0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>
                  <a:spcBef>
                    <a:spcPct val="0"/>
                  </a:spcBef>
                </a:pPr>
                <a:endParaRPr lang="en-US" sz="30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</p:grpSp>
        <p:grpSp>
          <p:nvGrpSpPr>
            <p:cNvPr id="20568" name="Group 88"/>
            <p:cNvGrpSpPr>
              <a:grpSpLocks/>
            </p:cNvGrpSpPr>
            <p:nvPr/>
          </p:nvGrpSpPr>
          <p:grpSpPr bwMode="auto">
            <a:xfrm>
              <a:off x="0" y="1000"/>
              <a:ext cx="2008" cy="160"/>
              <a:chOff x="0" y="0"/>
              <a:chExt cx="2008" cy="160"/>
            </a:xfrm>
          </p:grpSpPr>
          <p:sp>
            <p:nvSpPr>
              <p:cNvPr id="20569" name="Oval 89"/>
              <p:cNvSpPr>
                <a:spLocks/>
              </p:cNvSpPr>
              <p:nvPr/>
            </p:nvSpPr>
            <p:spPr bwMode="auto">
              <a:xfrm>
                <a:off x="0" y="0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>
                  <a:spcBef>
                    <a:spcPct val="0"/>
                  </a:spcBef>
                </a:pPr>
                <a:endParaRPr lang="en-US" sz="30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20570" name="Oval 90"/>
              <p:cNvSpPr>
                <a:spLocks/>
              </p:cNvSpPr>
              <p:nvPr/>
            </p:nvSpPr>
            <p:spPr bwMode="auto">
              <a:xfrm>
                <a:off x="264" y="0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>
                  <a:spcBef>
                    <a:spcPct val="0"/>
                  </a:spcBef>
                </a:pPr>
                <a:endParaRPr lang="en-US" sz="30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20571" name="Oval 91"/>
              <p:cNvSpPr>
                <a:spLocks/>
              </p:cNvSpPr>
              <p:nvPr/>
            </p:nvSpPr>
            <p:spPr bwMode="auto">
              <a:xfrm>
                <a:off x="528" y="0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>
                  <a:spcBef>
                    <a:spcPct val="0"/>
                  </a:spcBef>
                </a:pPr>
                <a:endParaRPr lang="en-US" sz="30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20572" name="Oval 92"/>
              <p:cNvSpPr>
                <a:spLocks/>
              </p:cNvSpPr>
              <p:nvPr/>
            </p:nvSpPr>
            <p:spPr bwMode="auto">
              <a:xfrm>
                <a:off x="792" y="0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>
                  <a:spcBef>
                    <a:spcPct val="0"/>
                  </a:spcBef>
                </a:pPr>
                <a:endParaRPr lang="en-US" sz="30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20573" name="Oval 93"/>
              <p:cNvSpPr>
                <a:spLocks/>
              </p:cNvSpPr>
              <p:nvPr/>
            </p:nvSpPr>
            <p:spPr bwMode="auto">
              <a:xfrm>
                <a:off x="1056" y="0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>
                  <a:spcBef>
                    <a:spcPct val="0"/>
                  </a:spcBef>
                </a:pPr>
                <a:endParaRPr lang="en-US" sz="30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20574" name="Oval 94"/>
              <p:cNvSpPr>
                <a:spLocks/>
              </p:cNvSpPr>
              <p:nvPr/>
            </p:nvSpPr>
            <p:spPr bwMode="auto">
              <a:xfrm>
                <a:off x="1320" y="0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>
                  <a:spcBef>
                    <a:spcPct val="0"/>
                  </a:spcBef>
                </a:pPr>
                <a:endParaRPr lang="en-US" sz="30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20575" name="Oval 95"/>
              <p:cNvSpPr>
                <a:spLocks/>
              </p:cNvSpPr>
              <p:nvPr/>
            </p:nvSpPr>
            <p:spPr bwMode="auto">
              <a:xfrm>
                <a:off x="1584" y="0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>
                  <a:spcBef>
                    <a:spcPct val="0"/>
                  </a:spcBef>
                </a:pPr>
                <a:endParaRPr lang="en-US" sz="30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20576" name="Oval 96"/>
              <p:cNvSpPr>
                <a:spLocks/>
              </p:cNvSpPr>
              <p:nvPr/>
            </p:nvSpPr>
            <p:spPr bwMode="auto">
              <a:xfrm>
                <a:off x="1848" y="0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>
                  <a:spcBef>
                    <a:spcPct val="0"/>
                  </a:spcBef>
                </a:pPr>
                <a:endParaRPr lang="en-US" sz="30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</p:grpSp>
        <p:grpSp>
          <p:nvGrpSpPr>
            <p:cNvPr id="20577" name="Group 97"/>
            <p:cNvGrpSpPr>
              <a:grpSpLocks/>
            </p:cNvGrpSpPr>
            <p:nvPr/>
          </p:nvGrpSpPr>
          <p:grpSpPr bwMode="auto">
            <a:xfrm>
              <a:off x="264" y="504"/>
              <a:ext cx="1480" cy="160"/>
              <a:chOff x="0" y="0"/>
              <a:chExt cx="1480" cy="160"/>
            </a:xfrm>
          </p:grpSpPr>
          <p:sp>
            <p:nvSpPr>
              <p:cNvPr id="20578" name="Oval 98"/>
              <p:cNvSpPr>
                <a:spLocks/>
              </p:cNvSpPr>
              <p:nvPr/>
            </p:nvSpPr>
            <p:spPr bwMode="auto">
              <a:xfrm>
                <a:off x="0" y="0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>
                  <a:spcBef>
                    <a:spcPct val="0"/>
                  </a:spcBef>
                </a:pPr>
                <a:endParaRPr lang="en-US" sz="30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20579" name="Oval 99"/>
              <p:cNvSpPr>
                <a:spLocks/>
              </p:cNvSpPr>
              <p:nvPr/>
            </p:nvSpPr>
            <p:spPr bwMode="auto">
              <a:xfrm>
                <a:off x="264" y="0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>
                  <a:spcBef>
                    <a:spcPct val="0"/>
                  </a:spcBef>
                </a:pPr>
                <a:endParaRPr lang="en-US" sz="30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20580" name="Oval 100"/>
              <p:cNvSpPr>
                <a:spLocks/>
              </p:cNvSpPr>
              <p:nvPr/>
            </p:nvSpPr>
            <p:spPr bwMode="auto">
              <a:xfrm>
                <a:off x="528" y="0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>
                  <a:spcBef>
                    <a:spcPct val="0"/>
                  </a:spcBef>
                </a:pPr>
                <a:endParaRPr lang="en-US" sz="30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20581" name="Oval 101"/>
              <p:cNvSpPr>
                <a:spLocks/>
              </p:cNvSpPr>
              <p:nvPr/>
            </p:nvSpPr>
            <p:spPr bwMode="auto">
              <a:xfrm>
                <a:off x="792" y="0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>
                  <a:spcBef>
                    <a:spcPct val="0"/>
                  </a:spcBef>
                </a:pPr>
                <a:endParaRPr lang="en-US" sz="30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20582" name="Oval 102"/>
              <p:cNvSpPr>
                <a:spLocks/>
              </p:cNvSpPr>
              <p:nvPr/>
            </p:nvSpPr>
            <p:spPr bwMode="auto">
              <a:xfrm>
                <a:off x="1056" y="0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>
                  <a:spcBef>
                    <a:spcPct val="0"/>
                  </a:spcBef>
                </a:pPr>
                <a:endParaRPr lang="en-US" sz="30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20583" name="Oval 103"/>
              <p:cNvSpPr>
                <a:spLocks/>
              </p:cNvSpPr>
              <p:nvPr/>
            </p:nvSpPr>
            <p:spPr bwMode="auto">
              <a:xfrm>
                <a:off x="1320" y="0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>
                  <a:spcBef>
                    <a:spcPct val="0"/>
                  </a:spcBef>
                </a:pPr>
                <a:endParaRPr lang="en-US" sz="30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</p:grpSp>
        <p:grpSp>
          <p:nvGrpSpPr>
            <p:cNvPr id="20584" name="Group 104"/>
            <p:cNvGrpSpPr>
              <a:grpSpLocks/>
            </p:cNvGrpSpPr>
            <p:nvPr/>
          </p:nvGrpSpPr>
          <p:grpSpPr bwMode="auto">
            <a:xfrm>
              <a:off x="536" y="0"/>
              <a:ext cx="936" cy="168"/>
              <a:chOff x="0" y="0"/>
              <a:chExt cx="936" cy="168"/>
            </a:xfrm>
          </p:grpSpPr>
          <p:sp>
            <p:nvSpPr>
              <p:cNvPr id="20585" name="Oval 105"/>
              <p:cNvSpPr>
                <a:spLocks/>
              </p:cNvSpPr>
              <p:nvPr/>
            </p:nvSpPr>
            <p:spPr bwMode="auto">
              <a:xfrm>
                <a:off x="0" y="0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>
                  <a:spcBef>
                    <a:spcPct val="0"/>
                  </a:spcBef>
                </a:pPr>
                <a:endParaRPr lang="en-US" sz="30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20586" name="Oval 106"/>
              <p:cNvSpPr>
                <a:spLocks/>
              </p:cNvSpPr>
              <p:nvPr/>
            </p:nvSpPr>
            <p:spPr bwMode="auto">
              <a:xfrm>
                <a:off x="248" y="0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>
                  <a:spcBef>
                    <a:spcPct val="0"/>
                  </a:spcBef>
                </a:pPr>
                <a:endParaRPr lang="en-US" sz="30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20587" name="Oval 107"/>
              <p:cNvSpPr>
                <a:spLocks/>
              </p:cNvSpPr>
              <p:nvPr/>
            </p:nvSpPr>
            <p:spPr bwMode="auto">
              <a:xfrm>
                <a:off x="512" y="8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>
                  <a:spcBef>
                    <a:spcPct val="0"/>
                  </a:spcBef>
                </a:pPr>
                <a:endParaRPr lang="en-US" sz="30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20588" name="Oval 108"/>
              <p:cNvSpPr>
                <a:spLocks/>
              </p:cNvSpPr>
              <p:nvPr/>
            </p:nvSpPr>
            <p:spPr bwMode="auto">
              <a:xfrm>
                <a:off x="776" y="0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>
                  <a:spcBef>
                    <a:spcPct val="0"/>
                  </a:spcBef>
                </a:pPr>
                <a:endParaRPr lang="en-US" sz="30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</p:grpSp>
      </p:grpSp>
      <p:sp>
        <p:nvSpPr>
          <p:cNvPr id="20589" name="Rectangle 109"/>
          <p:cNvSpPr>
            <a:spLocks/>
          </p:cNvSpPr>
          <p:nvPr/>
        </p:nvSpPr>
        <p:spPr bwMode="auto">
          <a:xfrm>
            <a:off x="761256" y="1095576"/>
            <a:ext cx="883655" cy="3895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>
              <a:spcBef>
                <a:spcPct val="0"/>
              </a:spcBef>
            </a:pPr>
            <a:r>
              <a:rPr lang="en-US" sz="2500">
                <a:solidFill>
                  <a:srgbClr val="000000"/>
                </a:solidFill>
                <a:latin typeface="Gill Sans" charset="0"/>
                <a:ea typeface="ＭＳ Ｐゴシック" charset="0"/>
                <a:cs typeface="Gill Sans" charset="0"/>
                <a:sym typeface="Gill Sans" charset="0"/>
              </a:rPr>
              <a:t>Model</a:t>
            </a:r>
          </a:p>
        </p:txBody>
      </p:sp>
      <p:sp>
        <p:nvSpPr>
          <p:cNvPr id="20590" name="AutoShape 110"/>
          <p:cNvSpPr>
            <a:spLocks/>
          </p:cNvSpPr>
          <p:nvPr/>
        </p:nvSpPr>
        <p:spPr bwMode="auto">
          <a:xfrm>
            <a:off x="857250" y="1625203"/>
            <a:ext cx="1250156" cy="1035844"/>
          </a:xfrm>
          <a:prstGeom prst="roundRect">
            <a:avLst>
              <a:gd name="adj" fmla="val 12931"/>
            </a:avLst>
          </a:prstGeom>
          <a:solidFill>
            <a:srgbClr val="84DDFD">
              <a:alpha val="50000"/>
            </a:srgbClr>
          </a:solidFill>
          <a:ln w="25400" cap="flat">
            <a:solidFill>
              <a:schemeClr val="tx1">
                <a:alpha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>
              <a:spcBef>
                <a:spcPct val="0"/>
              </a:spcBef>
            </a:pPr>
            <a:endParaRPr lang="en-US" sz="30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20591" name="AutoShape 111"/>
          <p:cNvSpPr>
            <a:spLocks/>
          </p:cNvSpPr>
          <p:nvPr/>
        </p:nvSpPr>
        <p:spPr bwMode="auto">
          <a:xfrm>
            <a:off x="2171031" y="1640830"/>
            <a:ext cx="1211089" cy="1003474"/>
          </a:xfrm>
          <a:prstGeom prst="roundRect">
            <a:avLst>
              <a:gd name="adj" fmla="val 13347"/>
            </a:avLst>
          </a:prstGeom>
          <a:solidFill>
            <a:srgbClr val="84DDFD">
              <a:alpha val="50000"/>
            </a:srgbClr>
          </a:solidFill>
          <a:ln w="25400" cap="flat">
            <a:solidFill>
              <a:schemeClr val="tx1">
                <a:alpha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>
              <a:spcBef>
                <a:spcPct val="0"/>
              </a:spcBef>
            </a:pPr>
            <a:endParaRPr lang="en-US" sz="30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20592" name="AutoShape 112"/>
          <p:cNvSpPr>
            <a:spLocks/>
          </p:cNvSpPr>
          <p:nvPr/>
        </p:nvSpPr>
        <p:spPr bwMode="auto">
          <a:xfrm>
            <a:off x="857250" y="2759273"/>
            <a:ext cx="1250156" cy="1491258"/>
          </a:xfrm>
          <a:prstGeom prst="roundRect">
            <a:avLst>
              <a:gd name="adj" fmla="val 10713"/>
            </a:avLst>
          </a:prstGeom>
          <a:solidFill>
            <a:srgbClr val="84DDFD">
              <a:alpha val="50000"/>
            </a:srgbClr>
          </a:solidFill>
          <a:ln w="25400" cap="flat">
            <a:solidFill>
              <a:schemeClr val="tx1">
                <a:alpha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>
              <a:spcBef>
                <a:spcPct val="0"/>
              </a:spcBef>
            </a:pPr>
            <a:endParaRPr lang="en-US" sz="30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20593" name="AutoShape 113"/>
          <p:cNvSpPr>
            <a:spLocks/>
          </p:cNvSpPr>
          <p:nvPr/>
        </p:nvSpPr>
        <p:spPr bwMode="auto">
          <a:xfrm>
            <a:off x="2169914" y="2759273"/>
            <a:ext cx="1250156" cy="1491258"/>
          </a:xfrm>
          <a:prstGeom prst="roundRect">
            <a:avLst>
              <a:gd name="adj" fmla="val 10713"/>
            </a:avLst>
          </a:prstGeom>
          <a:solidFill>
            <a:srgbClr val="84DDFD">
              <a:alpha val="50000"/>
            </a:srgbClr>
          </a:solidFill>
          <a:ln w="25400" cap="flat">
            <a:solidFill>
              <a:schemeClr val="tx1">
                <a:alpha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>
              <a:spcBef>
                <a:spcPct val="0"/>
              </a:spcBef>
            </a:pPr>
            <a:endParaRPr lang="en-US" sz="30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20594" name="Rectangle 114"/>
          <p:cNvSpPr>
            <a:spLocks/>
          </p:cNvSpPr>
          <p:nvPr/>
        </p:nvSpPr>
        <p:spPr bwMode="auto">
          <a:xfrm>
            <a:off x="759024" y="1526977"/>
            <a:ext cx="2768203" cy="2857500"/>
          </a:xfrm>
          <a:prstGeom prst="rect">
            <a:avLst/>
          </a:prstGeom>
          <a:noFill/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>
              <a:spcBef>
                <a:spcPct val="0"/>
              </a:spcBef>
            </a:pPr>
            <a:endParaRPr lang="en-US" sz="30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grpSp>
        <p:nvGrpSpPr>
          <p:cNvPr id="20597" name="Group 117"/>
          <p:cNvGrpSpPr>
            <a:grpSpLocks/>
          </p:cNvGrpSpPr>
          <p:nvPr/>
        </p:nvGrpSpPr>
        <p:grpSpPr bwMode="auto">
          <a:xfrm>
            <a:off x="1203276" y="4545212"/>
            <a:ext cx="1935586" cy="1628551"/>
            <a:chOff x="0" y="0"/>
            <a:chExt cx="1733" cy="1459"/>
          </a:xfrm>
        </p:grpSpPr>
        <p:grpSp>
          <p:nvGrpSpPr>
            <p:cNvPr id="20598" name="Group 118"/>
            <p:cNvGrpSpPr>
              <a:grpSpLocks/>
            </p:cNvGrpSpPr>
            <p:nvPr/>
          </p:nvGrpSpPr>
          <p:grpSpPr bwMode="auto">
            <a:xfrm>
              <a:off x="497" y="424"/>
              <a:ext cx="640" cy="648"/>
              <a:chOff x="0" y="0"/>
              <a:chExt cx="640" cy="648"/>
            </a:xfrm>
          </p:grpSpPr>
          <p:sp>
            <p:nvSpPr>
              <p:cNvPr id="20599" name="Oval 119"/>
              <p:cNvSpPr>
                <a:spLocks/>
              </p:cNvSpPr>
              <p:nvPr/>
            </p:nvSpPr>
            <p:spPr bwMode="auto">
              <a:xfrm>
                <a:off x="0" y="480"/>
                <a:ext cx="640" cy="168"/>
              </a:xfrm>
              <a:prstGeom prst="ellips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>
                  <a:spcBef>
                    <a:spcPct val="0"/>
                  </a:spcBef>
                </a:pPr>
                <a:endParaRPr lang="en-US" sz="30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20600" name="Rectangle 120"/>
              <p:cNvSpPr>
                <a:spLocks/>
              </p:cNvSpPr>
              <p:nvPr/>
            </p:nvSpPr>
            <p:spPr bwMode="auto">
              <a:xfrm>
                <a:off x="0" y="104"/>
                <a:ext cx="640" cy="448"/>
              </a:xfrm>
              <a:prstGeom prst="rect">
                <a:avLst/>
              </a:prstGeom>
              <a:solidFill>
                <a:schemeClr val="accent1">
                  <a:alpha val="7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 cap="flat">
                    <a:solidFill>
                      <a:schemeClr val="tx1">
                        <a:alpha val="70000"/>
                      </a:schemeClr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pPr>
                  <a:spcBef>
                    <a:spcPct val="0"/>
                  </a:spcBef>
                </a:pPr>
                <a:endParaRPr lang="en-US" sz="30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20601" name="Oval 121"/>
              <p:cNvSpPr>
                <a:spLocks/>
              </p:cNvSpPr>
              <p:nvPr/>
            </p:nvSpPr>
            <p:spPr bwMode="auto">
              <a:xfrm>
                <a:off x="0" y="0"/>
                <a:ext cx="640" cy="168"/>
              </a:xfrm>
              <a:prstGeom prst="ellips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>
                  <a:spcBef>
                    <a:spcPct val="0"/>
                  </a:spcBef>
                </a:pPr>
                <a:endParaRPr lang="en-US" sz="30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20602" name="Line 122"/>
              <p:cNvSpPr>
                <a:spLocks noChangeShapeType="1"/>
              </p:cNvSpPr>
              <p:nvPr/>
            </p:nvSpPr>
            <p:spPr bwMode="auto">
              <a:xfrm flipH="1">
                <a:off x="0" y="96"/>
                <a:ext cx="0" cy="48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>
                  <a:spcBef>
                    <a:spcPct val="0"/>
                  </a:spcBef>
                </a:pPr>
                <a:endParaRPr lang="en-US" sz="30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20603" name="Line 123"/>
              <p:cNvSpPr>
                <a:spLocks noChangeShapeType="1"/>
              </p:cNvSpPr>
              <p:nvPr/>
            </p:nvSpPr>
            <p:spPr bwMode="auto">
              <a:xfrm flipH="1">
                <a:off x="640" y="96"/>
                <a:ext cx="0" cy="48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>
                  <a:spcBef>
                    <a:spcPct val="0"/>
                  </a:spcBef>
                </a:pPr>
                <a:endParaRPr lang="en-US" sz="30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</p:grpSp>
        <p:sp>
          <p:nvSpPr>
            <p:cNvPr id="20604" name="Line 124"/>
            <p:cNvSpPr>
              <a:spLocks noChangeShapeType="1"/>
            </p:cNvSpPr>
            <p:nvPr/>
          </p:nvSpPr>
          <p:spPr bwMode="auto">
            <a:xfrm>
              <a:off x="817" y="0"/>
              <a:ext cx="0" cy="496"/>
            </a:xfrm>
            <a:prstGeom prst="line">
              <a:avLst/>
            </a:prstGeom>
            <a:noFill/>
            <a:ln w="38100" cap="flat">
              <a:solidFill>
                <a:schemeClr val="tx1"/>
              </a:solidFill>
              <a:prstDash val="solid"/>
              <a:miter lim="800000"/>
              <a:headEnd type="stealth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>
                <a:spcBef>
                  <a:spcPct val="0"/>
                </a:spcBef>
              </a:pPr>
              <a:endParaRPr lang="en-US" sz="30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20605" name="Rectangle 125"/>
            <p:cNvSpPr>
              <a:spLocks/>
            </p:cNvSpPr>
            <p:nvPr/>
          </p:nvSpPr>
          <p:spPr bwMode="auto">
            <a:xfrm>
              <a:off x="0" y="1110"/>
              <a:ext cx="1733" cy="3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 algn="l">
                <a:spcBef>
                  <a:spcPct val="0"/>
                </a:spcBef>
              </a:pPr>
              <a:r>
                <a:rPr lang="en-US" sz="2500">
                  <a:solidFill>
                    <a:srgbClr val="000000"/>
                  </a:solidFill>
                  <a:latin typeface="Gill Sans" charset="0"/>
                  <a:ea typeface="ＭＳ Ｐゴシック" charset="0"/>
                  <a:cs typeface="Gill Sans" charset="0"/>
                  <a:sym typeface="Gill Sans" charset="0"/>
                </a:rPr>
                <a:t>Training Data</a:t>
              </a:r>
            </a:p>
          </p:txBody>
        </p:sp>
      </p:grpSp>
      <p:grpSp>
        <p:nvGrpSpPr>
          <p:cNvPr id="20606" name="Group 126"/>
          <p:cNvGrpSpPr>
            <a:grpSpLocks/>
          </p:cNvGrpSpPr>
          <p:nvPr/>
        </p:nvGrpSpPr>
        <p:grpSpPr bwMode="auto">
          <a:xfrm>
            <a:off x="4309691" y="5089922"/>
            <a:ext cx="4330899" cy="446484"/>
            <a:chOff x="0" y="0"/>
            <a:chExt cx="3880" cy="400"/>
          </a:xfrm>
        </p:grpSpPr>
        <p:sp>
          <p:nvSpPr>
            <p:cNvPr id="20607" name="AutoShape 127"/>
            <p:cNvSpPr>
              <a:spLocks/>
            </p:cNvSpPr>
            <p:nvPr/>
          </p:nvSpPr>
          <p:spPr bwMode="auto">
            <a:xfrm>
              <a:off x="0" y="0"/>
              <a:ext cx="400" cy="400"/>
            </a:xfrm>
            <a:prstGeom prst="roundRect">
              <a:avLst>
                <a:gd name="adj" fmla="val 30000"/>
              </a:avLst>
            </a:prstGeom>
            <a:solidFill>
              <a:srgbClr val="C0EDFE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>
                <a:spcBef>
                  <a:spcPct val="0"/>
                </a:spcBef>
              </a:pPr>
              <a:endParaRPr lang="en-US" sz="30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20608" name="Rectangle 128"/>
            <p:cNvSpPr>
              <a:spLocks/>
            </p:cNvSpPr>
            <p:nvPr/>
          </p:nvSpPr>
          <p:spPr bwMode="auto">
            <a:xfrm>
              <a:off x="568" y="22"/>
              <a:ext cx="3312" cy="3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 algn="l">
                <a:spcBef>
                  <a:spcPct val="0"/>
                </a:spcBef>
              </a:pPr>
              <a:r>
                <a:rPr lang="en-US" sz="2500" dirty="0">
                  <a:solidFill>
                    <a:srgbClr val="000000"/>
                  </a:solidFill>
                  <a:latin typeface="Gill Sans" charset="0"/>
                  <a:ea typeface="ＭＳ Ｐゴシック" charset="0"/>
                  <a:cs typeface="Gill Sans" charset="0"/>
                  <a:sym typeface="Gill Sans" charset="0"/>
                </a:rPr>
                <a:t>Machine (Model Partition)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2193968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1"/>
          <p:cNvSpPr>
            <a:spLocks/>
          </p:cNvSpPr>
          <p:nvPr/>
        </p:nvSpPr>
        <p:spPr bwMode="auto">
          <a:xfrm>
            <a:off x="761256" y="1095576"/>
            <a:ext cx="883655" cy="3895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>
              <a:spcBef>
                <a:spcPct val="0"/>
              </a:spcBef>
            </a:pPr>
            <a:r>
              <a:rPr lang="en-US" sz="2500">
                <a:solidFill>
                  <a:srgbClr val="000000"/>
                </a:solidFill>
                <a:latin typeface="Gill Sans" charset="0"/>
                <a:ea typeface="ＭＳ Ｐゴシック" charset="0"/>
                <a:cs typeface="Gill Sans" charset="0"/>
                <a:sym typeface="Gill Sans" charset="0"/>
              </a:rPr>
              <a:t>Model</a:t>
            </a:r>
          </a:p>
        </p:txBody>
      </p:sp>
      <p:grpSp>
        <p:nvGrpSpPr>
          <p:cNvPr id="21506" name="Group 2"/>
          <p:cNvGrpSpPr>
            <a:grpSpLocks/>
          </p:cNvGrpSpPr>
          <p:nvPr/>
        </p:nvGrpSpPr>
        <p:grpSpPr bwMode="auto">
          <a:xfrm>
            <a:off x="1303734" y="1910954"/>
            <a:ext cx="1651992" cy="1803797"/>
            <a:chOff x="0" y="0"/>
            <a:chExt cx="1480" cy="1616"/>
          </a:xfrm>
        </p:grpSpPr>
        <p:sp>
          <p:nvSpPr>
            <p:cNvPr id="21507" name="AutoShape 3"/>
            <p:cNvSpPr>
              <a:spLocks/>
            </p:cNvSpPr>
            <p:nvPr/>
          </p:nvSpPr>
          <p:spPr bwMode="auto">
            <a:xfrm>
              <a:off x="0" y="0"/>
              <a:ext cx="520" cy="520"/>
            </a:xfrm>
            <a:prstGeom prst="roundRect">
              <a:avLst>
                <a:gd name="adj" fmla="val 23074"/>
              </a:avLst>
            </a:prstGeom>
            <a:solidFill>
              <a:srgbClr val="C0EDFE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>
                <a:spcBef>
                  <a:spcPct val="0"/>
                </a:spcBef>
              </a:pPr>
              <a:endParaRPr lang="en-US" sz="30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21508" name="AutoShape 4"/>
            <p:cNvSpPr>
              <a:spLocks/>
            </p:cNvSpPr>
            <p:nvPr/>
          </p:nvSpPr>
          <p:spPr bwMode="auto">
            <a:xfrm>
              <a:off x="960" y="0"/>
              <a:ext cx="520" cy="520"/>
            </a:xfrm>
            <a:prstGeom prst="roundRect">
              <a:avLst>
                <a:gd name="adj" fmla="val 23074"/>
              </a:avLst>
            </a:prstGeom>
            <a:solidFill>
              <a:srgbClr val="C0EDFE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>
                <a:spcBef>
                  <a:spcPct val="0"/>
                </a:spcBef>
              </a:pPr>
              <a:endParaRPr lang="en-US" sz="30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21509" name="AutoShape 5"/>
            <p:cNvSpPr>
              <a:spLocks/>
            </p:cNvSpPr>
            <p:nvPr/>
          </p:nvSpPr>
          <p:spPr bwMode="auto">
            <a:xfrm>
              <a:off x="0" y="1096"/>
              <a:ext cx="520" cy="520"/>
            </a:xfrm>
            <a:prstGeom prst="roundRect">
              <a:avLst>
                <a:gd name="adj" fmla="val 23074"/>
              </a:avLst>
            </a:prstGeom>
            <a:solidFill>
              <a:srgbClr val="C0EDFE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>
                <a:spcBef>
                  <a:spcPct val="0"/>
                </a:spcBef>
              </a:pPr>
              <a:endParaRPr lang="en-US" sz="30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21510" name="AutoShape 6"/>
            <p:cNvSpPr>
              <a:spLocks/>
            </p:cNvSpPr>
            <p:nvPr/>
          </p:nvSpPr>
          <p:spPr bwMode="auto">
            <a:xfrm>
              <a:off x="960" y="1096"/>
              <a:ext cx="520" cy="520"/>
            </a:xfrm>
            <a:prstGeom prst="roundRect">
              <a:avLst>
                <a:gd name="adj" fmla="val 23074"/>
              </a:avLst>
            </a:prstGeom>
            <a:solidFill>
              <a:srgbClr val="C0EDFE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>
                <a:spcBef>
                  <a:spcPct val="0"/>
                </a:spcBef>
              </a:pPr>
              <a:endParaRPr lang="en-US" sz="30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</p:grpSp>
      <p:grpSp>
        <p:nvGrpSpPr>
          <p:cNvPr id="21511" name="Group 7"/>
          <p:cNvGrpSpPr>
            <a:grpSpLocks/>
          </p:cNvGrpSpPr>
          <p:nvPr/>
        </p:nvGrpSpPr>
        <p:grpSpPr bwMode="auto">
          <a:xfrm>
            <a:off x="1598415" y="2205634"/>
            <a:ext cx="1071563" cy="1223367"/>
            <a:chOff x="0" y="0"/>
            <a:chExt cx="960" cy="1096"/>
          </a:xfrm>
        </p:grpSpPr>
        <p:sp>
          <p:nvSpPr>
            <p:cNvPr id="21512" name="Line 8"/>
            <p:cNvSpPr>
              <a:spLocks noChangeShapeType="1"/>
            </p:cNvSpPr>
            <p:nvPr/>
          </p:nvSpPr>
          <p:spPr bwMode="auto">
            <a:xfrm flipH="1">
              <a:off x="0" y="277"/>
              <a:ext cx="0" cy="523"/>
            </a:xfrm>
            <a:prstGeom prst="line">
              <a:avLst/>
            </a:prstGeom>
            <a:noFill/>
            <a:ln w="63500" cap="flat">
              <a:solidFill>
                <a:schemeClr val="tx1"/>
              </a:solidFill>
              <a:prstDash val="solid"/>
              <a:miter lim="800000"/>
              <a:headEnd type="stealth" w="med" len="med"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>
                <a:spcBef>
                  <a:spcPct val="0"/>
                </a:spcBef>
              </a:pPr>
              <a:endParaRPr lang="en-US" sz="30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21513" name="Line 9"/>
            <p:cNvSpPr>
              <a:spLocks noChangeShapeType="1"/>
            </p:cNvSpPr>
            <p:nvPr/>
          </p:nvSpPr>
          <p:spPr bwMode="auto">
            <a:xfrm>
              <a:off x="960" y="280"/>
              <a:ext cx="0" cy="522"/>
            </a:xfrm>
            <a:prstGeom prst="line">
              <a:avLst/>
            </a:prstGeom>
            <a:noFill/>
            <a:ln w="63500" cap="flat">
              <a:solidFill>
                <a:schemeClr val="tx1"/>
              </a:solidFill>
              <a:prstDash val="solid"/>
              <a:miter lim="800000"/>
              <a:headEnd type="stealth" w="med" len="med"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>
                <a:spcBef>
                  <a:spcPct val="0"/>
                </a:spcBef>
              </a:pPr>
              <a:endParaRPr lang="en-US" sz="30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21514" name="Line 10"/>
            <p:cNvSpPr>
              <a:spLocks noChangeShapeType="1"/>
            </p:cNvSpPr>
            <p:nvPr/>
          </p:nvSpPr>
          <p:spPr bwMode="auto">
            <a:xfrm rot="10800000" flipH="1">
              <a:off x="271" y="0"/>
              <a:ext cx="409" cy="0"/>
            </a:xfrm>
            <a:prstGeom prst="line">
              <a:avLst/>
            </a:prstGeom>
            <a:noFill/>
            <a:ln w="38100" cap="flat">
              <a:solidFill>
                <a:schemeClr val="tx1"/>
              </a:solidFill>
              <a:prstDash val="solid"/>
              <a:miter lim="800000"/>
              <a:headEnd type="stealth" w="med" len="med"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>
                <a:spcBef>
                  <a:spcPct val="0"/>
                </a:spcBef>
              </a:pPr>
              <a:endParaRPr lang="en-US" sz="30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21515" name="Line 11"/>
            <p:cNvSpPr>
              <a:spLocks noChangeShapeType="1"/>
            </p:cNvSpPr>
            <p:nvPr/>
          </p:nvSpPr>
          <p:spPr bwMode="auto">
            <a:xfrm>
              <a:off x="272" y="1096"/>
              <a:ext cx="408" cy="0"/>
            </a:xfrm>
            <a:prstGeom prst="line">
              <a:avLst/>
            </a:prstGeom>
            <a:noFill/>
            <a:ln w="38100" cap="flat">
              <a:solidFill>
                <a:schemeClr val="tx1"/>
              </a:solidFill>
              <a:prstDash val="solid"/>
              <a:miter lim="800000"/>
              <a:headEnd type="stealth" w="med" len="med"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>
                <a:spcBef>
                  <a:spcPct val="0"/>
                </a:spcBef>
              </a:pPr>
              <a:endParaRPr lang="en-US" sz="30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21516" name="Line 12"/>
            <p:cNvSpPr>
              <a:spLocks noChangeShapeType="1"/>
            </p:cNvSpPr>
            <p:nvPr/>
          </p:nvSpPr>
          <p:spPr bwMode="auto">
            <a:xfrm>
              <a:off x="264" y="264"/>
              <a:ext cx="440" cy="544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stealth" w="med" len="med"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>
                <a:spcBef>
                  <a:spcPct val="0"/>
                </a:spcBef>
              </a:pPr>
              <a:endParaRPr lang="en-US" sz="30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21517" name="Line 13"/>
            <p:cNvSpPr>
              <a:spLocks noChangeShapeType="1"/>
            </p:cNvSpPr>
            <p:nvPr/>
          </p:nvSpPr>
          <p:spPr bwMode="auto">
            <a:xfrm flipH="1">
              <a:off x="264" y="264"/>
              <a:ext cx="440" cy="544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stealth" w="med" len="med"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>
                <a:spcBef>
                  <a:spcPct val="0"/>
                </a:spcBef>
              </a:pPr>
              <a:endParaRPr lang="en-US" sz="30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</p:grpSp>
      <p:grpSp>
        <p:nvGrpSpPr>
          <p:cNvPr id="21518" name="Group 14"/>
          <p:cNvGrpSpPr>
            <a:grpSpLocks/>
          </p:cNvGrpSpPr>
          <p:nvPr/>
        </p:nvGrpSpPr>
        <p:grpSpPr bwMode="auto">
          <a:xfrm>
            <a:off x="4179094" y="5232797"/>
            <a:ext cx="4330899" cy="446484"/>
            <a:chOff x="0" y="0"/>
            <a:chExt cx="3880" cy="400"/>
          </a:xfrm>
        </p:grpSpPr>
        <p:sp>
          <p:nvSpPr>
            <p:cNvPr id="21519" name="AutoShape 15"/>
            <p:cNvSpPr>
              <a:spLocks/>
            </p:cNvSpPr>
            <p:nvPr/>
          </p:nvSpPr>
          <p:spPr bwMode="auto">
            <a:xfrm>
              <a:off x="0" y="0"/>
              <a:ext cx="400" cy="400"/>
            </a:xfrm>
            <a:prstGeom prst="roundRect">
              <a:avLst>
                <a:gd name="adj" fmla="val 30000"/>
              </a:avLst>
            </a:prstGeom>
            <a:solidFill>
              <a:srgbClr val="C0EDFE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>
                <a:spcBef>
                  <a:spcPct val="0"/>
                </a:spcBef>
              </a:pPr>
              <a:endParaRPr lang="en-US" sz="30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21520" name="Rectangle 16"/>
            <p:cNvSpPr>
              <a:spLocks/>
            </p:cNvSpPr>
            <p:nvPr/>
          </p:nvSpPr>
          <p:spPr bwMode="auto">
            <a:xfrm>
              <a:off x="568" y="22"/>
              <a:ext cx="3312" cy="3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 algn="l">
                <a:spcBef>
                  <a:spcPct val="0"/>
                </a:spcBef>
              </a:pPr>
              <a:r>
                <a:rPr lang="en-US" sz="2500" dirty="0">
                  <a:solidFill>
                    <a:srgbClr val="000000"/>
                  </a:solidFill>
                  <a:latin typeface="Gill Sans" charset="0"/>
                  <a:ea typeface="ＭＳ Ｐゴシック" charset="0"/>
                  <a:cs typeface="Gill Sans" charset="0"/>
                  <a:sym typeface="Gill Sans" charset="0"/>
                </a:rPr>
                <a:t>Machine (Model Partition)</a:t>
              </a:r>
            </a:p>
          </p:txBody>
        </p:sp>
      </p:grpSp>
      <p:grpSp>
        <p:nvGrpSpPr>
          <p:cNvPr id="21521" name="Group 17"/>
          <p:cNvGrpSpPr>
            <a:grpSpLocks/>
          </p:cNvGrpSpPr>
          <p:nvPr/>
        </p:nvGrpSpPr>
        <p:grpSpPr bwMode="auto">
          <a:xfrm>
            <a:off x="1393032" y="2000250"/>
            <a:ext cx="4167932" cy="4111005"/>
            <a:chOff x="0" y="0"/>
            <a:chExt cx="3734" cy="3683"/>
          </a:xfrm>
        </p:grpSpPr>
        <p:grpSp>
          <p:nvGrpSpPr>
            <p:cNvPr id="21522" name="Group 18"/>
            <p:cNvGrpSpPr>
              <a:grpSpLocks/>
            </p:cNvGrpSpPr>
            <p:nvPr/>
          </p:nvGrpSpPr>
          <p:grpSpPr bwMode="auto">
            <a:xfrm>
              <a:off x="0" y="0"/>
              <a:ext cx="1320" cy="1456"/>
              <a:chOff x="0" y="0"/>
              <a:chExt cx="1320" cy="1456"/>
            </a:xfrm>
          </p:grpSpPr>
          <p:grpSp>
            <p:nvGrpSpPr>
              <p:cNvPr id="21523" name="Group 19"/>
              <p:cNvGrpSpPr>
                <a:grpSpLocks/>
              </p:cNvGrpSpPr>
              <p:nvPr/>
            </p:nvGrpSpPr>
            <p:grpSpPr bwMode="auto">
              <a:xfrm>
                <a:off x="0" y="0"/>
                <a:ext cx="360" cy="360"/>
                <a:chOff x="0" y="0"/>
                <a:chExt cx="360" cy="360"/>
              </a:xfrm>
            </p:grpSpPr>
            <p:sp>
              <p:nvSpPr>
                <p:cNvPr id="21524" name="Rectangle 20"/>
                <p:cNvSpPr>
                  <a:spLocks/>
                </p:cNvSpPr>
                <p:nvPr/>
              </p:nvSpPr>
              <p:spPr bwMode="auto">
                <a:xfrm>
                  <a:off x="0" y="200"/>
                  <a:ext cx="160" cy="160"/>
                </a:xfrm>
                <a:prstGeom prst="rect">
                  <a:avLst/>
                </a:prstGeom>
                <a:solidFill>
                  <a:srgbClr val="FCBD00"/>
                </a:solidFill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pPr>
                    <a:spcBef>
                      <a:spcPct val="0"/>
                    </a:spcBef>
                  </a:pPr>
                  <a:endParaRPr lang="en-US" sz="3000">
                    <a:solidFill>
                      <a:srgbClr val="000000"/>
                    </a:solidFill>
                    <a:latin typeface="Gill Sans" charset="0"/>
                    <a:sym typeface="Gill Sans" charset="0"/>
                  </a:endParaRPr>
                </a:p>
              </p:txBody>
            </p:sp>
            <p:sp>
              <p:nvSpPr>
                <p:cNvPr id="21525" name="Rectangle 21"/>
                <p:cNvSpPr>
                  <a:spLocks/>
                </p:cNvSpPr>
                <p:nvPr/>
              </p:nvSpPr>
              <p:spPr bwMode="auto">
                <a:xfrm>
                  <a:off x="0" y="0"/>
                  <a:ext cx="160" cy="160"/>
                </a:xfrm>
                <a:prstGeom prst="rect">
                  <a:avLst/>
                </a:prstGeom>
                <a:solidFill>
                  <a:srgbClr val="FCBD00"/>
                </a:solidFill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pPr>
                    <a:spcBef>
                      <a:spcPct val="0"/>
                    </a:spcBef>
                  </a:pPr>
                  <a:endParaRPr lang="en-US" sz="3000">
                    <a:solidFill>
                      <a:srgbClr val="000000"/>
                    </a:solidFill>
                    <a:latin typeface="Gill Sans" charset="0"/>
                    <a:sym typeface="Gill Sans" charset="0"/>
                  </a:endParaRPr>
                </a:p>
              </p:txBody>
            </p:sp>
            <p:sp>
              <p:nvSpPr>
                <p:cNvPr id="21526" name="Rectangle 22"/>
                <p:cNvSpPr>
                  <a:spLocks/>
                </p:cNvSpPr>
                <p:nvPr/>
              </p:nvSpPr>
              <p:spPr bwMode="auto">
                <a:xfrm>
                  <a:off x="200" y="0"/>
                  <a:ext cx="160" cy="160"/>
                </a:xfrm>
                <a:prstGeom prst="rect">
                  <a:avLst/>
                </a:prstGeom>
                <a:solidFill>
                  <a:srgbClr val="FCBD00"/>
                </a:solidFill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pPr>
                    <a:spcBef>
                      <a:spcPct val="0"/>
                    </a:spcBef>
                  </a:pPr>
                  <a:endParaRPr lang="en-US" sz="3000">
                    <a:solidFill>
                      <a:srgbClr val="000000"/>
                    </a:solidFill>
                    <a:latin typeface="Gill Sans" charset="0"/>
                    <a:sym typeface="Gill Sans" charset="0"/>
                  </a:endParaRPr>
                </a:p>
              </p:txBody>
            </p:sp>
            <p:sp>
              <p:nvSpPr>
                <p:cNvPr id="21527" name="Rectangle 23"/>
                <p:cNvSpPr>
                  <a:spLocks/>
                </p:cNvSpPr>
                <p:nvPr/>
              </p:nvSpPr>
              <p:spPr bwMode="auto">
                <a:xfrm>
                  <a:off x="200" y="200"/>
                  <a:ext cx="160" cy="160"/>
                </a:xfrm>
                <a:prstGeom prst="rect">
                  <a:avLst/>
                </a:prstGeom>
                <a:solidFill>
                  <a:srgbClr val="FCBD00"/>
                </a:solidFill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pPr>
                    <a:spcBef>
                      <a:spcPct val="0"/>
                    </a:spcBef>
                  </a:pPr>
                  <a:endParaRPr lang="en-US" sz="3000">
                    <a:solidFill>
                      <a:srgbClr val="000000"/>
                    </a:solidFill>
                    <a:latin typeface="Gill Sans" charset="0"/>
                    <a:sym typeface="Gill Sans" charset="0"/>
                  </a:endParaRPr>
                </a:p>
              </p:txBody>
            </p:sp>
          </p:grpSp>
          <p:grpSp>
            <p:nvGrpSpPr>
              <p:cNvPr id="21528" name="Group 24"/>
              <p:cNvGrpSpPr>
                <a:grpSpLocks/>
              </p:cNvGrpSpPr>
              <p:nvPr/>
            </p:nvGrpSpPr>
            <p:grpSpPr bwMode="auto">
              <a:xfrm>
                <a:off x="960" y="0"/>
                <a:ext cx="360" cy="360"/>
                <a:chOff x="0" y="0"/>
                <a:chExt cx="360" cy="360"/>
              </a:xfrm>
            </p:grpSpPr>
            <p:sp>
              <p:nvSpPr>
                <p:cNvPr id="21529" name="Rectangle 25"/>
                <p:cNvSpPr>
                  <a:spLocks/>
                </p:cNvSpPr>
                <p:nvPr/>
              </p:nvSpPr>
              <p:spPr bwMode="auto">
                <a:xfrm>
                  <a:off x="0" y="200"/>
                  <a:ext cx="160" cy="160"/>
                </a:xfrm>
                <a:prstGeom prst="rect">
                  <a:avLst/>
                </a:prstGeom>
                <a:solidFill>
                  <a:srgbClr val="FCBD00"/>
                </a:solidFill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pPr>
                    <a:spcBef>
                      <a:spcPct val="0"/>
                    </a:spcBef>
                  </a:pPr>
                  <a:endParaRPr lang="en-US" sz="3000">
                    <a:solidFill>
                      <a:srgbClr val="000000"/>
                    </a:solidFill>
                    <a:latin typeface="Gill Sans" charset="0"/>
                    <a:sym typeface="Gill Sans" charset="0"/>
                  </a:endParaRPr>
                </a:p>
              </p:txBody>
            </p:sp>
            <p:sp>
              <p:nvSpPr>
                <p:cNvPr id="21530" name="Rectangle 26"/>
                <p:cNvSpPr>
                  <a:spLocks/>
                </p:cNvSpPr>
                <p:nvPr/>
              </p:nvSpPr>
              <p:spPr bwMode="auto">
                <a:xfrm>
                  <a:off x="0" y="0"/>
                  <a:ext cx="160" cy="160"/>
                </a:xfrm>
                <a:prstGeom prst="rect">
                  <a:avLst/>
                </a:prstGeom>
                <a:solidFill>
                  <a:srgbClr val="FCBD00"/>
                </a:solidFill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pPr>
                    <a:spcBef>
                      <a:spcPct val="0"/>
                    </a:spcBef>
                  </a:pPr>
                  <a:endParaRPr lang="en-US" sz="3000">
                    <a:solidFill>
                      <a:srgbClr val="000000"/>
                    </a:solidFill>
                    <a:latin typeface="Gill Sans" charset="0"/>
                    <a:sym typeface="Gill Sans" charset="0"/>
                  </a:endParaRPr>
                </a:p>
              </p:txBody>
            </p:sp>
            <p:sp>
              <p:nvSpPr>
                <p:cNvPr id="21531" name="Rectangle 27"/>
                <p:cNvSpPr>
                  <a:spLocks/>
                </p:cNvSpPr>
                <p:nvPr/>
              </p:nvSpPr>
              <p:spPr bwMode="auto">
                <a:xfrm>
                  <a:off x="200" y="0"/>
                  <a:ext cx="160" cy="160"/>
                </a:xfrm>
                <a:prstGeom prst="rect">
                  <a:avLst/>
                </a:prstGeom>
                <a:solidFill>
                  <a:srgbClr val="FCBD00"/>
                </a:solidFill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pPr>
                    <a:spcBef>
                      <a:spcPct val="0"/>
                    </a:spcBef>
                  </a:pPr>
                  <a:endParaRPr lang="en-US" sz="3000">
                    <a:solidFill>
                      <a:srgbClr val="000000"/>
                    </a:solidFill>
                    <a:latin typeface="Gill Sans" charset="0"/>
                    <a:sym typeface="Gill Sans" charset="0"/>
                  </a:endParaRPr>
                </a:p>
              </p:txBody>
            </p:sp>
            <p:sp>
              <p:nvSpPr>
                <p:cNvPr id="21532" name="Rectangle 28"/>
                <p:cNvSpPr>
                  <a:spLocks/>
                </p:cNvSpPr>
                <p:nvPr/>
              </p:nvSpPr>
              <p:spPr bwMode="auto">
                <a:xfrm>
                  <a:off x="200" y="200"/>
                  <a:ext cx="160" cy="160"/>
                </a:xfrm>
                <a:prstGeom prst="rect">
                  <a:avLst/>
                </a:prstGeom>
                <a:solidFill>
                  <a:srgbClr val="FCBD00"/>
                </a:solidFill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pPr>
                    <a:spcBef>
                      <a:spcPct val="0"/>
                    </a:spcBef>
                  </a:pPr>
                  <a:endParaRPr lang="en-US" sz="3000">
                    <a:solidFill>
                      <a:srgbClr val="000000"/>
                    </a:solidFill>
                    <a:latin typeface="Gill Sans" charset="0"/>
                    <a:sym typeface="Gill Sans" charset="0"/>
                  </a:endParaRPr>
                </a:p>
              </p:txBody>
            </p:sp>
          </p:grpSp>
          <p:grpSp>
            <p:nvGrpSpPr>
              <p:cNvPr id="21533" name="Group 29"/>
              <p:cNvGrpSpPr>
                <a:grpSpLocks/>
              </p:cNvGrpSpPr>
              <p:nvPr/>
            </p:nvGrpSpPr>
            <p:grpSpPr bwMode="auto">
              <a:xfrm>
                <a:off x="0" y="1096"/>
                <a:ext cx="360" cy="360"/>
                <a:chOff x="0" y="0"/>
                <a:chExt cx="360" cy="360"/>
              </a:xfrm>
            </p:grpSpPr>
            <p:sp>
              <p:nvSpPr>
                <p:cNvPr id="21534" name="Rectangle 30"/>
                <p:cNvSpPr>
                  <a:spLocks/>
                </p:cNvSpPr>
                <p:nvPr/>
              </p:nvSpPr>
              <p:spPr bwMode="auto">
                <a:xfrm>
                  <a:off x="0" y="200"/>
                  <a:ext cx="160" cy="160"/>
                </a:xfrm>
                <a:prstGeom prst="rect">
                  <a:avLst/>
                </a:prstGeom>
                <a:solidFill>
                  <a:srgbClr val="FCBD00"/>
                </a:solidFill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pPr>
                    <a:spcBef>
                      <a:spcPct val="0"/>
                    </a:spcBef>
                  </a:pPr>
                  <a:endParaRPr lang="en-US" sz="3000">
                    <a:solidFill>
                      <a:srgbClr val="000000"/>
                    </a:solidFill>
                    <a:latin typeface="Gill Sans" charset="0"/>
                    <a:sym typeface="Gill Sans" charset="0"/>
                  </a:endParaRPr>
                </a:p>
              </p:txBody>
            </p:sp>
            <p:sp>
              <p:nvSpPr>
                <p:cNvPr id="21535" name="Rectangle 31"/>
                <p:cNvSpPr>
                  <a:spLocks/>
                </p:cNvSpPr>
                <p:nvPr/>
              </p:nvSpPr>
              <p:spPr bwMode="auto">
                <a:xfrm>
                  <a:off x="0" y="0"/>
                  <a:ext cx="160" cy="160"/>
                </a:xfrm>
                <a:prstGeom prst="rect">
                  <a:avLst/>
                </a:prstGeom>
                <a:solidFill>
                  <a:srgbClr val="FCBD00"/>
                </a:solidFill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pPr>
                    <a:spcBef>
                      <a:spcPct val="0"/>
                    </a:spcBef>
                  </a:pPr>
                  <a:endParaRPr lang="en-US" sz="3000">
                    <a:solidFill>
                      <a:srgbClr val="000000"/>
                    </a:solidFill>
                    <a:latin typeface="Gill Sans" charset="0"/>
                    <a:sym typeface="Gill Sans" charset="0"/>
                  </a:endParaRPr>
                </a:p>
              </p:txBody>
            </p:sp>
            <p:sp>
              <p:nvSpPr>
                <p:cNvPr id="21536" name="Rectangle 32"/>
                <p:cNvSpPr>
                  <a:spLocks/>
                </p:cNvSpPr>
                <p:nvPr/>
              </p:nvSpPr>
              <p:spPr bwMode="auto">
                <a:xfrm>
                  <a:off x="200" y="0"/>
                  <a:ext cx="160" cy="160"/>
                </a:xfrm>
                <a:prstGeom prst="rect">
                  <a:avLst/>
                </a:prstGeom>
                <a:solidFill>
                  <a:srgbClr val="FCBD00"/>
                </a:solidFill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pPr>
                    <a:spcBef>
                      <a:spcPct val="0"/>
                    </a:spcBef>
                  </a:pPr>
                  <a:endParaRPr lang="en-US" sz="3000">
                    <a:solidFill>
                      <a:srgbClr val="000000"/>
                    </a:solidFill>
                    <a:latin typeface="Gill Sans" charset="0"/>
                    <a:sym typeface="Gill Sans" charset="0"/>
                  </a:endParaRPr>
                </a:p>
              </p:txBody>
            </p:sp>
            <p:sp>
              <p:nvSpPr>
                <p:cNvPr id="21537" name="Rectangle 33"/>
                <p:cNvSpPr>
                  <a:spLocks/>
                </p:cNvSpPr>
                <p:nvPr/>
              </p:nvSpPr>
              <p:spPr bwMode="auto">
                <a:xfrm>
                  <a:off x="200" y="200"/>
                  <a:ext cx="160" cy="160"/>
                </a:xfrm>
                <a:prstGeom prst="rect">
                  <a:avLst/>
                </a:prstGeom>
                <a:solidFill>
                  <a:srgbClr val="FCBD00"/>
                </a:solidFill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pPr>
                    <a:spcBef>
                      <a:spcPct val="0"/>
                    </a:spcBef>
                  </a:pPr>
                  <a:endParaRPr lang="en-US" sz="3000">
                    <a:solidFill>
                      <a:srgbClr val="000000"/>
                    </a:solidFill>
                    <a:latin typeface="Gill Sans" charset="0"/>
                    <a:sym typeface="Gill Sans" charset="0"/>
                  </a:endParaRPr>
                </a:p>
              </p:txBody>
            </p:sp>
          </p:grpSp>
          <p:grpSp>
            <p:nvGrpSpPr>
              <p:cNvPr id="21538" name="Group 34"/>
              <p:cNvGrpSpPr>
                <a:grpSpLocks/>
              </p:cNvGrpSpPr>
              <p:nvPr/>
            </p:nvGrpSpPr>
            <p:grpSpPr bwMode="auto">
              <a:xfrm>
                <a:off x="960" y="1096"/>
                <a:ext cx="360" cy="360"/>
                <a:chOff x="0" y="0"/>
                <a:chExt cx="360" cy="360"/>
              </a:xfrm>
            </p:grpSpPr>
            <p:sp>
              <p:nvSpPr>
                <p:cNvPr id="21539" name="Rectangle 35"/>
                <p:cNvSpPr>
                  <a:spLocks/>
                </p:cNvSpPr>
                <p:nvPr/>
              </p:nvSpPr>
              <p:spPr bwMode="auto">
                <a:xfrm>
                  <a:off x="0" y="200"/>
                  <a:ext cx="160" cy="160"/>
                </a:xfrm>
                <a:prstGeom prst="rect">
                  <a:avLst/>
                </a:prstGeom>
                <a:solidFill>
                  <a:srgbClr val="FCBD00"/>
                </a:solidFill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pPr>
                    <a:spcBef>
                      <a:spcPct val="0"/>
                    </a:spcBef>
                  </a:pPr>
                  <a:endParaRPr lang="en-US" sz="3000">
                    <a:solidFill>
                      <a:srgbClr val="000000"/>
                    </a:solidFill>
                    <a:latin typeface="Gill Sans" charset="0"/>
                    <a:sym typeface="Gill Sans" charset="0"/>
                  </a:endParaRPr>
                </a:p>
              </p:txBody>
            </p:sp>
            <p:sp>
              <p:nvSpPr>
                <p:cNvPr id="21540" name="Rectangle 36"/>
                <p:cNvSpPr>
                  <a:spLocks/>
                </p:cNvSpPr>
                <p:nvPr/>
              </p:nvSpPr>
              <p:spPr bwMode="auto">
                <a:xfrm>
                  <a:off x="0" y="0"/>
                  <a:ext cx="160" cy="160"/>
                </a:xfrm>
                <a:prstGeom prst="rect">
                  <a:avLst/>
                </a:prstGeom>
                <a:solidFill>
                  <a:srgbClr val="FCBD00"/>
                </a:solidFill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pPr>
                    <a:spcBef>
                      <a:spcPct val="0"/>
                    </a:spcBef>
                  </a:pPr>
                  <a:endParaRPr lang="en-US" sz="3000">
                    <a:solidFill>
                      <a:srgbClr val="000000"/>
                    </a:solidFill>
                    <a:latin typeface="Gill Sans" charset="0"/>
                    <a:sym typeface="Gill Sans" charset="0"/>
                  </a:endParaRPr>
                </a:p>
              </p:txBody>
            </p:sp>
            <p:sp>
              <p:nvSpPr>
                <p:cNvPr id="21541" name="Rectangle 37"/>
                <p:cNvSpPr>
                  <a:spLocks/>
                </p:cNvSpPr>
                <p:nvPr/>
              </p:nvSpPr>
              <p:spPr bwMode="auto">
                <a:xfrm>
                  <a:off x="200" y="0"/>
                  <a:ext cx="160" cy="160"/>
                </a:xfrm>
                <a:prstGeom prst="rect">
                  <a:avLst/>
                </a:prstGeom>
                <a:solidFill>
                  <a:srgbClr val="FCBD00"/>
                </a:solidFill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pPr>
                    <a:spcBef>
                      <a:spcPct val="0"/>
                    </a:spcBef>
                  </a:pPr>
                  <a:endParaRPr lang="en-US" sz="3000">
                    <a:solidFill>
                      <a:srgbClr val="000000"/>
                    </a:solidFill>
                    <a:latin typeface="Gill Sans" charset="0"/>
                    <a:sym typeface="Gill Sans" charset="0"/>
                  </a:endParaRPr>
                </a:p>
              </p:txBody>
            </p:sp>
            <p:sp>
              <p:nvSpPr>
                <p:cNvPr id="21542" name="Rectangle 38"/>
                <p:cNvSpPr>
                  <a:spLocks/>
                </p:cNvSpPr>
                <p:nvPr/>
              </p:nvSpPr>
              <p:spPr bwMode="auto">
                <a:xfrm>
                  <a:off x="200" y="200"/>
                  <a:ext cx="160" cy="160"/>
                </a:xfrm>
                <a:prstGeom prst="rect">
                  <a:avLst/>
                </a:prstGeom>
                <a:solidFill>
                  <a:srgbClr val="FCBD00"/>
                </a:solidFill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pPr>
                    <a:spcBef>
                      <a:spcPct val="0"/>
                    </a:spcBef>
                  </a:pPr>
                  <a:endParaRPr lang="en-US" sz="3000">
                    <a:solidFill>
                      <a:srgbClr val="000000"/>
                    </a:solidFill>
                    <a:latin typeface="Gill Sans" charset="0"/>
                    <a:sym typeface="Gill Sans" charset="0"/>
                  </a:endParaRPr>
                </a:p>
              </p:txBody>
            </p:sp>
          </p:grpSp>
        </p:grpSp>
        <p:grpSp>
          <p:nvGrpSpPr>
            <p:cNvPr id="21543" name="Group 39"/>
            <p:cNvGrpSpPr>
              <a:grpSpLocks/>
            </p:cNvGrpSpPr>
            <p:nvPr/>
          </p:nvGrpSpPr>
          <p:grpSpPr bwMode="auto">
            <a:xfrm>
              <a:off x="2616" y="3334"/>
              <a:ext cx="1118" cy="349"/>
              <a:chOff x="0" y="22"/>
              <a:chExt cx="1118" cy="349"/>
            </a:xfrm>
          </p:grpSpPr>
          <p:sp>
            <p:nvSpPr>
              <p:cNvPr id="21544" name="Rectangle 40"/>
              <p:cNvSpPr>
                <a:spLocks/>
              </p:cNvSpPr>
              <p:nvPr/>
            </p:nvSpPr>
            <p:spPr bwMode="auto">
              <a:xfrm>
                <a:off x="0" y="120"/>
                <a:ext cx="160" cy="160"/>
              </a:xfrm>
              <a:prstGeom prst="rect">
                <a:avLst/>
              </a:prstGeom>
              <a:solidFill>
                <a:srgbClr val="FCBD00"/>
              </a:solidFill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>
                  <a:spcBef>
                    <a:spcPct val="0"/>
                  </a:spcBef>
                </a:pPr>
                <a:endParaRPr lang="en-US" sz="30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21545" name="Rectangle 41"/>
              <p:cNvSpPr>
                <a:spLocks/>
              </p:cNvSpPr>
              <p:nvPr/>
            </p:nvSpPr>
            <p:spPr bwMode="auto">
              <a:xfrm>
                <a:off x="488" y="22"/>
                <a:ext cx="630" cy="3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wrap="none" lIns="0" tIns="0" rIns="0" bIns="0" anchor="ctr">
                <a:spAutoFit/>
              </a:bodyPr>
              <a:lstStyle/>
              <a:p>
                <a:pPr algn="l">
                  <a:spcBef>
                    <a:spcPct val="0"/>
                  </a:spcBef>
                </a:pPr>
                <a:r>
                  <a:rPr lang="en-US" sz="2500">
                    <a:solidFill>
                      <a:srgbClr val="000000"/>
                    </a:solidFill>
                    <a:latin typeface="Gill Sans" charset="0"/>
                    <a:ea typeface="ＭＳ Ｐゴシック" charset="0"/>
                    <a:cs typeface="Gill Sans" charset="0"/>
                    <a:sym typeface="Gill Sans" charset="0"/>
                  </a:rPr>
                  <a:t>Core</a:t>
                </a:r>
              </a:p>
            </p:txBody>
          </p:sp>
        </p:grpSp>
      </p:grpSp>
      <p:sp>
        <p:nvSpPr>
          <p:cNvPr id="21546" name="Rectangle 42"/>
          <p:cNvSpPr>
            <a:spLocks/>
          </p:cNvSpPr>
          <p:nvPr/>
        </p:nvSpPr>
        <p:spPr bwMode="auto">
          <a:xfrm>
            <a:off x="759024" y="1526977"/>
            <a:ext cx="2768203" cy="2857500"/>
          </a:xfrm>
          <a:prstGeom prst="rect">
            <a:avLst/>
          </a:prstGeom>
          <a:noFill/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>
              <a:spcBef>
                <a:spcPct val="0"/>
              </a:spcBef>
            </a:pPr>
            <a:endParaRPr lang="en-US" sz="30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grpSp>
        <p:nvGrpSpPr>
          <p:cNvPr id="21549" name="Group 45"/>
          <p:cNvGrpSpPr>
            <a:grpSpLocks/>
          </p:cNvGrpSpPr>
          <p:nvPr/>
        </p:nvGrpSpPr>
        <p:grpSpPr bwMode="auto">
          <a:xfrm>
            <a:off x="1203276" y="4545212"/>
            <a:ext cx="1935586" cy="1628551"/>
            <a:chOff x="0" y="0"/>
            <a:chExt cx="1733" cy="1459"/>
          </a:xfrm>
        </p:grpSpPr>
        <p:grpSp>
          <p:nvGrpSpPr>
            <p:cNvPr id="21550" name="Group 46"/>
            <p:cNvGrpSpPr>
              <a:grpSpLocks/>
            </p:cNvGrpSpPr>
            <p:nvPr/>
          </p:nvGrpSpPr>
          <p:grpSpPr bwMode="auto">
            <a:xfrm>
              <a:off x="497" y="424"/>
              <a:ext cx="640" cy="648"/>
              <a:chOff x="0" y="0"/>
              <a:chExt cx="640" cy="648"/>
            </a:xfrm>
          </p:grpSpPr>
          <p:sp>
            <p:nvSpPr>
              <p:cNvPr id="21551" name="Oval 47"/>
              <p:cNvSpPr>
                <a:spLocks/>
              </p:cNvSpPr>
              <p:nvPr/>
            </p:nvSpPr>
            <p:spPr bwMode="auto">
              <a:xfrm>
                <a:off x="0" y="480"/>
                <a:ext cx="640" cy="168"/>
              </a:xfrm>
              <a:prstGeom prst="ellips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>
                  <a:spcBef>
                    <a:spcPct val="0"/>
                  </a:spcBef>
                </a:pPr>
                <a:endParaRPr lang="en-US" sz="30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21552" name="Rectangle 48"/>
              <p:cNvSpPr>
                <a:spLocks/>
              </p:cNvSpPr>
              <p:nvPr/>
            </p:nvSpPr>
            <p:spPr bwMode="auto">
              <a:xfrm>
                <a:off x="0" y="104"/>
                <a:ext cx="640" cy="448"/>
              </a:xfrm>
              <a:prstGeom prst="rect">
                <a:avLst/>
              </a:prstGeom>
              <a:solidFill>
                <a:schemeClr val="accent1">
                  <a:alpha val="7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 cap="flat">
                    <a:solidFill>
                      <a:schemeClr val="tx1">
                        <a:alpha val="70000"/>
                      </a:schemeClr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pPr>
                  <a:spcBef>
                    <a:spcPct val="0"/>
                  </a:spcBef>
                </a:pPr>
                <a:endParaRPr lang="en-US" sz="30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21553" name="Oval 49"/>
              <p:cNvSpPr>
                <a:spLocks/>
              </p:cNvSpPr>
              <p:nvPr/>
            </p:nvSpPr>
            <p:spPr bwMode="auto">
              <a:xfrm>
                <a:off x="0" y="0"/>
                <a:ext cx="640" cy="168"/>
              </a:xfrm>
              <a:prstGeom prst="ellips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>
                  <a:spcBef>
                    <a:spcPct val="0"/>
                  </a:spcBef>
                </a:pPr>
                <a:endParaRPr lang="en-US" sz="30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21554" name="Line 50"/>
              <p:cNvSpPr>
                <a:spLocks noChangeShapeType="1"/>
              </p:cNvSpPr>
              <p:nvPr/>
            </p:nvSpPr>
            <p:spPr bwMode="auto">
              <a:xfrm flipH="1">
                <a:off x="0" y="96"/>
                <a:ext cx="0" cy="48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>
                  <a:spcBef>
                    <a:spcPct val="0"/>
                  </a:spcBef>
                </a:pPr>
                <a:endParaRPr lang="en-US" sz="30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21555" name="Line 51"/>
              <p:cNvSpPr>
                <a:spLocks noChangeShapeType="1"/>
              </p:cNvSpPr>
              <p:nvPr/>
            </p:nvSpPr>
            <p:spPr bwMode="auto">
              <a:xfrm flipH="1">
                <a:off x="640" y="96"/>
                <a:ext cx="0" cy="48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>
                  <a:spcBef>
                    <a:spcPct val="0"/>
                  </a:spcBef>
                </a:pPr>
                <a:endParaRPr lang="en-US" sz="30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</p:grpSp>
        <p:sp>
          <p:nvSpPr>
            <p:cNvPr id="21556" name="Line 52"/>
            <p:cNvSpPr>
              <a:spLocks noChangeShapeType="1"/>
            </p:cNvSpPr>
            <p:nvPr/>
          </p:nvSpPr>
          <p:spPr bwMode="auto">
            <a:xfrm>
              <a:off x="817" y="0"/>
              <a:ext cx="0" cy="496"/>
            </a:xfrm>
            <a:prstGeom prst="line">
              <a:avLst/>
            </a:prstGeom>
            <a:noFill/>
            <a:ln w="38100" cap="flat">
              <a:solidFill>
                <a:schemeClr val="tx1"/>
              </a:solidFill>
              <a:prstDash val="solid"/>
              <a:miter lim="800000"/>
              <a:headEnd type="stealth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>
                <a:spcBef>
                  <a:spcPct val="0"/>
                </a:spcBef>
              </a:pPr>
              <a:endParaRPr lang="en-US" sz="30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21557" name="Rectangle 53"/>
            <p:cNvSpPr>
              <a:spLocks/>
            </p:cNvSpPr>
            <p:nvPr/>
          </p:nvSpPr>
          <p:spPr bwMode="auto">
            <a:xfrm>
              <a:off x="0" y="1110"/>
              <a:ext cx="1733" cy="3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 algn="l">
                <a:spcBef>
                  <a:spcPct val="0"/>
                </a:spcBef>
              </a:pPr>
              <a:r>
                <a:rPr lang="en-US" sz="2500">
                  <a:solidFill>
                    <a:srgbClr val="000000"/>
                  </a:solidFill>
                  <a:latin typeface="Gill Sans" charset="0"/>
                  <a:ea typeface="ＭＳ Ｐゴシック" charset="0"/>
                  <a:cs typeface="Gill Sans" charset="0"/>
                  <a:sym typeface="Gill Sans" charset="0"/>
                </a:rPr>
                <a:t>Training Data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9989472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"/>
          <p:cNvSpPr>
            <a:spLocks/>
          </p:cNvSpPr>
          <p:nvPr/>
        </p:nvSpPr>
        <p:spPr bwMode="auto">
          <a:xfrm>
            <a:off x="761256" y="1095576"/>
            <a:ext cx="883655" cy="3895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>
              <a:spcBef>
                <a:spcPct val="0"/>
              </a:spcBef>
            </a:pPr>
            <a:r>
              <a:rPr lang="en-US" sz="2500">
                <a:solidFill>
                  <a:srgbClr val="000000"/>
                </a:solidFill>
                <a:latin typeface="Gill Sans" charset="0"/>
                <a:ea typeface="ＭＳ Ｐゴシック" charset="0"/>
                <a:cs typeface="Gill Sans" charset="0"/>
                <a:sym typeface="Gill Sans" charset="0"/>
              </a:rPr>
              <a:t>Model</a:t>
            </a:r>
          </a:p>
        </p:txBody>
      </p:sp>
      <p:grpSp>
        <p:nvGrpSpPr>
          <p:cNvPr id="22530" name="Group 2"/>
          <p:cNvGrpSpPr>
            <a:grpSpLocks/>
          </p:cNvGrpSpPr>
          <p:nvPr/>
        </p:nvGrpSpPr>
        <p:grpSpPr bwMode="auto">
          <a:xfrm>
            <a:off x="848320" y="1616273"/>
            <a:ext cx="580430" cy="580430"/>
            <a:chOff x="0" y="0"/>
            <a:chExt cx="520" cy="520"/>
          </a:xfrm>
        </p:grpSpPr>
        <p:sp>
          <p:nvSpPr>
            <p:cNvPr id="22531" name="AutoShape 3"/>
            <p:cNvSpPr>
              <a:spLocks/>
            </p:cNvSpPr>
            <p:nvPr/>
          </p:nvSpPr>
          <p:spPr bwMode="auto">
            <a:xfrm>
              <a:off x="0" y="0"/>
              <a:ext cx="520" cy="520"/>
            </a:xfrm>
            <a:prstGeom prst="roundRect">
              <a:avLst>
                <a:gd name="adj" fmla="val 23074"/>
              </a:avLst>
            </a:prstGeom>
            <a:solidFill>
              <a:srgbClr val="C0EDFE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>
                <a:spcBef>
                  <a:spcPct val="0"/>
                </a:spcBef>
              </a:pPr>
              <a:endParaRPr lang="en-US" sz="30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grpSp>
          <p:nvGrpSpPr>
            <p:cNvPr id="22532" name="Group 4"/>
            <p:cNvGrpSpPr>
              <a:grpSpLocks/>
            </p:cNvGrpSpPr>
            <p:nvPr/>
          </p:nvGrpSpPr>
          <p:grpSpPr bwMode="auto">
            <a:xfrm>
              <a:off x="80" y="80"/>
              <a:ext cx="360" cy="360"/>
              <a:chOff x="0" y="0"/>
              <a:chExt cx="360" cy="360"/>
            </a:xfrm>
          </p:grpSpPr>
          <p:sp>
            <p:nvSpPr>
              <p:cNvPr id="22533" name="Rectangle 5"/>
              <p:cNvSpPr>
                <a:spLocks/>
              </p:cNvSpPr>
              <p:nvPr/>
            </p:nvSpPr>
            <p:spPr bwMode="auto">
              <a:xfrm>
                <a:off x="0" y="200"/>
                <a:ext cx="160" cy="160"/>
              </a:xfrm>
              <a:prstGeom prst="rect">
                <a:avLst/>
              </a:prstGeom>
              <a:solidFill>
                <a:srgbClr val="FCBD00"/>
              </a:solidFill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>
                  <a:spcBef>
                    <a:spcPct val="0"/>
                  </a:spcBef>
                </a:pPr>
                <a:endParaRPr lang="en-US" sz="30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22534" name="Rectangle 6"/>
              <p:cNvSpPr>
                <a:spLocks/>
              </p:cNvSpPr>
              <p:nvPr/>
            </p:nvSpPr>
            <p:spPr bwMode="auto">
              <a:xfrm>
                <a:off x="0" y="0"/>
                <a:ext cx="160" cy="160"/>
              </a:xfrm>
              <a:prstGeom prst="rect">
                <a:avLst/>
              </a:prstGeom>
              <a:solidFill>
                <a:srgbClr val="FCBD00"/>
              </a:solidFill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>
                  <a:spcBef>
                    <a:spcPct val="0"/>
                  </a:spcBef>
                </a:pPr>
                <a:endParaRPr lang="en-US" sz="30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22535" name="Rectangle 7"/>
              <p:cNvSpPr>
                <a:spLocks/>
              </p:cNvSpPr>
              <p:nvPr/>
            </p:nvSpPr>
            <p:spPr bwMode="auto">
              <a:xfrm>
                <a:off x="200" y="0"/>
                <a:ext cx="160" cy="160"/>
              </a:xfrm>
              <a:prstGeom prst="rect">
                <a:avLst/>
              </a:prstGeom>
              <a:solidFill>
                <a:srgbClr val="FCBD00"/>
              </a:solidFill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>
                  <a:spcBef>
                    <a:spcPct val="0"/>
                  </a:spcBef>
                </a:pPr>
                <a:endParaRPr lang="en-US" sz="30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22536" name="Rectangle 8"/>
              <p:cNvSpPr>
                <a:spLocks/>
              </p:cNvSpPr>
              <p:nvPr/>
            </p:nvSpPr>
            <p:spPr bwMode="auto">
              <a:xfrm>
                <a:off x="200" y="200"/>
                <a:ext cx="160" cy="160"/>
              </a:xfrm>
              <a:prstGeom prst="rect">
                <a:avLst/>
              </a:prstGeom>
              <a:solidFill>
                <a:srgbClr val="FCBD00"/>
              </a:solidFill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>
                  <a:spcBef>
                    <a:spcPct val="0"/>
                  </a:spcBef>
                </a:pPr>
                <a:endParaRPr lang="en-US" sz="30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</p:grpSp>
      </p:grpSp>
      <p:grpSp>
        <p:nvGrpSpPr>
          <p:cNvPr id="22537" name="Group 9"/>
          <p:cNvGrpSpPr>
            <a:grpSpLocks/>
          </p:cNvGrpSpPr>
          <p:nvPr/>
        </p:nvGrpSpPr>
        <p:grpSpPr bwMode="auto">
          <a:xfrm>
            <a:off x="1518047" y="1616273"/>
            <a:ext cx="580430" cy="580430"/>
            <a:chOff x="0" y="0"/>
            <a:chExt cx="520" cy="520"/>
          </a:xfrm>
        </p:grpSpPr>
        <p:sp>
          <p:nvSpPr>
            <p:cNvPr id="22538" name="AutoShape 10"/>
            <p:cNvSpPr>
              <a:spLocks/>
            </p:cNvSpPr>
            <p:nvPr/>
          </p:nvSpPr>
          <p:spPr bwMode="auto">
            <a:xfrm>
              <a:off x="0" y="0"/>
              <a:ext cx="520" cy="520"/>
            </a:xfrm>
            <a:prstGeom prst="roundRect">
              <a:avLst>
                <a:gd name="adj" fmla="val 23074"/>
              </a:avLst>
            </a:prstGeom>
            <a:solidFill>
              <a:srgbClr val="C0EDFE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>
                <a:spcBef>
                  <a:spcPct val="0"/>
                </a:spcBef>
              </a:pPr>
              <a:endParaRPr lang="en-US" sz="30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grpSp>
          <p:nvGrpSpPr>
            <p:cNvPr id="22539" name="Group 11"/>
            <p:cNvGrpSpPr>
              <a:grpSpLocks/>
            </p:cNvGrpSpPr>
            <p:nvPr/>
          </p:nvGrpSpPr>
          <p:grpSpPr bwMode="auto">
            <a:xfrm>
              <a:off x="80" y="80"/>
              <a:ext cx="360" cy="360"/>
              <a:chOff x="0" y="0"/>
              <a:chExt cx="360" cy="360"/>
            </a:xfrm>
          </p:grpSpPr>
          <p:sp>
            <p:nvSpPr>
              <p:cNvPr id="22540" name="Rectangle 12"/>
              <p:cNvSpPr>
                <a:spLocks/>
              </p:cNvSpPr>
              <p:nvPr/>
            </p:nvSpPr>
            <p:spPr bwMode="auto">
              <a:xfrm>
                <a:off x="0" y="200"/>
                <a:ext cx="160" cy="160"/>
              </a:xfrm>
              <a:prstGeom prst="rect">
                <a:avLst/>
              </a:prstGeom>
              <a:solidFill>
                <a:srgbClr val="FCBD00"/>
              </a:solidFill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>
                  <a:spcBef>
                    <a:spcPct val="0"/>
                  </a:spcBef>
                </a:pPr>
                <a:endParaRPr lang="en-US" sz="30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22541" name="Rectangle 13"/>
              <p:cNvSpPr>
                <a:spLocks/>
              </p:cNvSpPr>
              <p:nvPr/>
            </p:nvSpPr>
            <p:spPr bwMode="auto">
              <a:xfrm>
                <a:off x="0" y="0"/>
                <a:ext cx="160" cy="160"/>
              </a:xfrm>
              <a:prstGeom prst="rect">
                <a:avLst/>
              </a:prstGeom>
              <a:solidFill>
                <a:srgbClr val="FCBD00"/>
              </a:solidFill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>
                  <a:spcBef>
                    <a:spcPct val="0"/>
                  </a:spcBef>
                </a:pPr>
                <a:endParaRPr lang="en-US" sz="30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22542" name="Rectangle 14"/>
              <p:cNvSpPr>
                <a:spLocks/>
              </p:cNvSpPr>
              <p:nvPr/>
            </p:nvSpPr>
            <p:spPr bwMode="auto">
              <a:xfrm>
                <a:off x="200" y="0"/>
                <a:ext cx="160" cy="160"/>
              </a:xfrm>
              <a:prstGeom prst="rect">
                <a:avLst/>
              </a:prstGeom>
              <a:solidFill>
                <a:srgbClr val="FCBD00"/>
              </a:solidFill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>
                  <a:spcBef>
                    <a:spcPct val="0"/>
                  </a:spcBef>
                </a:pPr>
                <a:endParaRPr lang="en-US" sz="30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22543" name="Rectangle 15"/>
              <p:cNvSpPr>
                <a:spLocks/>
              </p:cNvSpPr>
              <p:nvPr/>
            </p:nvSpPr>
            <p:spPr bwMode="auto">
              <a:xfrm>
                <a:off x="200" y="200"/>
                <a:ext cx="160" cy="160"/>
              </a:xfrm>
              <a:prstGeom prst="rect">
                <a:avLst/>
              </a:prstGeom>
              <a:solidFill>
                <a:srgbClr val="FCBD00"/>
              </a:solidFill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>
                  <a:spcBef>
                    <a:spcPct val="0"/>
                  </a:spcBef>
                </a:pPr>
                <a:endParaRPr lang="en-US" sz="30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</p:grpSp>
      </p:grpSp>
      <p:grpSp>
        <p:nvGrpSpPr>
          <p:cNvPr id="22544" name="Group 16"/>
          <p:cNvGrpSpPr>
            <a:grpSpLocks/>
          </p:cNvGrpSpPr>
          <p:nvPr/>
        </p:nvGrpSpPr>
        <p:grpSpPr bwMode="auto">
          <a:xfrm>
            <a:off x="848320" y="2286000"/>
            <a:ext cx="580430" cy="580430"/>
            <a:chOff x="0" y="0"/>
            <a:chExt cx="520" cy="520"/>
          </a:xfrm>
        </p:grpSpPr>
        <p:sp>
          <p:nvSpPr>
            <p:cNvPr id="22545" name="AutoShape 17"/>
            <p:cNvSpPr>
              <a:spLocks/>
            </p:cNvSpPr>
            <p:nvPr/>
          </p:nvSpPr>
          <p:spPr bwMode="auto">
            <a:xfrm>
              <a:off x="0" y="0"/>
              <a:ext cx="520" cy="520"/>
            </a:xfrm>
            <a:prstGeom prst="roundRect">
              <a:avLst>
                <a:gd name="adj" fmla="val 23074"/>
              </a:avLst>
            </a:prstGeom>
            <a:solidFill>
              <a:srgbClr val="C0EDFE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>
                <a:spcBef>
                  <a:spcPct val="0"/>
                </a:spcBef>
              </a:pPr>
              <a:endParaRPr lang="en-US" sz="30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grpSp>
          <p:nvGrpSpPr>
            <p:cNvPr id="22546" name="Group 18"/>
            <p:cNvGrpSpPr>
              <a:grpSpLocks/>
            </p:cNvGrpSpPr>
            <p:nvPr/>
          </p:nvGrpSpPr>
          <p:grpSpPr bwMode="auto">
            <a:xfrm>
              <a:off x="80" y="80"/>
              <a:ext cx="360" cy="360"/>
              <a:chOff x="0" y="0"/>
              <a:chExt cx="360" cy="360"/>
            </a:xfrm>
          </p:grpSpPr>
          <p:sp>
            <p:nvSpPr>
              <p:cNvPr id="22547" name="Rectangle 19"/>
              <p:cNvSpPr>
                <a:spLocks/>
              </p:cNvSpPr>
              <p:nvPr/>
            </p:nvSpPr>
            <p:spPr bwMode="auto">
              <a:xfrm>
                <a:off x="0" y="200"/>
                <a:ext cx="160" cy="160"/>
              </a:xfrm>
              <a:prstGeom prst="rect">
                <a:avLst/>
              </a:prstGeom>
              <a:solidFill>
                <a:srgbClr val="FCBD00"/>
              </a:solidFill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>
                  <a:spcBef>
                    <a:spcPct val="0"/>
                  </a:spcBef>
                </a:pPr>
                <a:endParaRPr lang="en-US" sz="30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22548" name="Rectangle 20"/>
              <p:cNvSpPr>
                <a:spLocks/>
              </p:cNvSpPr>
              <p:nvPr/>
            </p:nvSpPr>
            <p:spPr bwMode="auto">
              <a:xfrm>
                <a:off x="0" y="0"/>
                <a:ext cx="160" cy="160"/>
              </a:xfrm>
              <a:prstGeom prst="rect">
                <a:avLst/>
              </a:prstGeom>
              <a:solidFill>
                <a:srgbClr val="FCBD00"/>
              </a:solidFill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>
                  <a:spcBef>
                    <a:spcPct val="0"/>
                  </a:spcBef>
                </a:pPr>
                <a:endParaRPr lang="en-US" sz="30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22549" name="Rectangle 21"/>
              <p:cNvSpPr>
                <a:spLocks/>
              </p:cNvSpPr>
              <p:nvPr/>
            </p:nvSpPr>
            <p:spPr bwMode="auto">
              <a:xfrm>
                <a:off x="200" y="0"/>
                <a:ext cx="160" cy="160"/>
              </a:xfrm>
              <a:prstGeom prst="rect">
                <a:avLst/>
              </a:prstGeom>
              <a:solidFill>
                <a:srgbClr val="FCBD00"/>
              </a:solidFill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>
                  <a:spcBef>
                    <a:spcPct val="0"/>
                  </a:spcBef>
                </a:pPr>
                <a:endParaRPr lang="en-US" sz="30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22550" name="Rectangle 22"/>
              <p:cNvSpPr>
                <a:spLocks/>
              </p:cNvSpPr>
              <p:nvPr/>
            </p:nvSpPr>
            <p:spPr bwMode="auto">
              <a:xfrm>
                <a:off x="200" y="200"/>
                <a:ext cx="160" cy="160"/>
              </a:xfrm>
              <a:prstGeom prst="rect">
                <a:avLst/>
              </a:prstGeom>
              <a:solidFill>
                <a:srgbClr val="FCBD00"/>
              </a:solidFill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>
                  <a:spcBef>
                    <a:spcPct val="0"/>
                  </a:spcBef>
                </a:pPr>
                <a:endParaRPr lang="en-US" sz="30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</p:grpSp>
      </p:grpSp>
      <p:grpSp>
        <p:nvGrpSpPr>
          <p:cNvPr id="22551" name="Group 23"/>
          <p:cNvGrpSpPr>
            <a:grpSpLocks/>
          </p:cNvGrpSpPr>
          <p:nvPr/>
        </p:nvGrpSpPr>
        <p:grpSpPr bwMode="auto">
          <a:xfrm>
            <a:off x="1518047" y="2286000"/>
            <a:ext cx="580430" cy="580430"/>
            <a:chOff x="0" y="0"/>
            <a:chExt cx="520" cy="520"/>
          </a:xfrm>
        </p:grpSpPr>
        <p:sp>
          <p:nvSpPr>
            <p:cNvPr id="22552" name="AutoShape 24"/>
            <p:cNvSpPr>
              <a:spLocks/>
            </p:cNvSpPr>
            <p:nvPr/>
          </p:nvSpPr>
          <p:spPr bwMode="auto">
            <a:xfrm>
              <a:off x="0" y="0"/>
              <a:ext cx="520" cy="520"/>
            </a:xfrm>
            <a:prstGeom prst="roundRect">
              <a:avLst>
                <a:gd name="adj" fmla="val 23074"/>
              </a:avLst>
            </a:prstGeom>
            <a:solidFill>
              <a:srgbClr val="C0EDFE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>
                <a:spcBef>
                  <a:spcPct val="0"/>
                </a:spcBef>
              </a:pPr>
              <a:endParaRPr lang="en-US" sz="30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grpSp>
          <p:nvGrpSpPr>
            <p:cNvPr id="22553" name="Group 25"/>
            <p:cNvGrpSpPr>
              <a:grpSpLocks/>
            </p:cNvGrpSpPr>
            <p:nvPr/>
          </p:nvGrpSpPr>
          <p:grpSpPr bwMode="auto">
            <a:xfrm>
              <a:off x="80" y="80"/>
              <a:ext cx="360" cy="360"/>
              <a:chOff x="0" y="0"/>
              <a:chExt cx="360" cy="360"/>
            </a:xfrm>
          </p:grpSpPr>
          <p:sp>
            <p:nvSpPr>
              <p:cNvPr id="22554" name="Rectangle 26"/>
              <p:cNvSpPr>
                <a:spLocks/>
              </p:cNvSpPr>
              <p:nvPr/>
            </p:nvSpPr>
            <p:spPr bwMode="auto">
              <a:xfrm>
                <a:off x="0" y="200"/>
                <a:ext cx="160" cy="160"/>
              </a:xfrm>
              <a:prstGeom prst="rect">
                <a:avLst/>
              </a:prstGeom>
              <a:solidFill>
                <a:srgbClr val="FCBD00"/>
              </a:solidFill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>
                  <a:spcBef>
                    <a:spcPct val="0"/>
                  </a:spcBef>
                </a:pPr>
                <a:endParaRPr lang="en-US" sz="30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22555" name="Rectangle 27"/>
              <p:cNvSpPr>
                <a:spLocks/>
              </p:cNvSpPr>
              <p:nvPr/>
            </p:nvSpPr>
            <p:spPr bwMode="auto">
              <a:xfrm>
                <a:off x="0" y="0"/>
                <a:ext cx="160" cy="160"/>
              </a:xfrm>
              <a:prstGeom prst="rect">
                <a:avLst/>
              </a:prstGeom>
              <a:solidFill>
                <a:srgbClr val="FCBD00"/>
              </a:solidFill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>
                  <a:spcBef>
                    <a:spcPct val="0"/>
                  </a:spcBef>
                </a:pPr>
                <a:endParaRPr lang="en-US" sz="30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22556" name="Rectangle 28"/>
              <p:cNvSpPr>
                <a:spLocks/>
              </p:cNvSpPr>
              <p:nvPr/>
            </p:nvSpPr>
            <p:spPr bwMode="auto">
              <a:xfrm>
                <a:off x="200" y="0"/>
                <a:ext cx="160" cy="160"/>
              </a:xfrm>
              <a:prstGeom prst="rect">
                <a:avLst/>
              </a:prstGeom>
              <a:solidFill>
                <a:srgbClr val="FCBD00"/>
              </a:solidFill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>
                  <a:spcBef>
                    <a:spcPct val="0"/>
                  </a:spcBef>
                </a:pPr>
                <a:endParaRPr lang="en-US" sz="30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22557" name="Rectangle 29"/>
              <p:cNvSpPr>
                <a:spLocks/>
              </p:cNvSpPr>
              <p:nvPr/>
            </p:nvSpPr>
            <p:spPr bwMode="auto">
              <a:xfrm>
                <a:off x="200" y="200"/>
                <a:ext cx="160" cy="160"/>
              </a:xfrm>
              <a:prstGeom prst="rect">
                <a:avLst/>
              </a:prstGeom>
              <a:solidFill>
                <a:srgbClr val="FCBD00"/>
              </a:solidFill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>
                  <a:spcBef>
                    <a:spcPct val="0"/>
                  </a:spcBef>
                </a:pPr>
                <a:endParaRPr lang="en-US" sz="30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</p:grpSp>
      </p:grpSp>
      <p:sp>
        <p:nvSpPr>
          <p:cNvPr id="22558" name="Rectangle 30"/>
          <p:cNvSpPr>
            <a:spLocks/>
          </p:cNvSpPr>
          <p:nvPr/>
        </p:nvSpPr>
        <p:spPr bwMode="auto">
          <a:xfrm>
            <a:off x="759023" y="1526977"/>
            <a:ext cx="1428750" cy="1428750"/>
          </a:xfrm>
          <a:prstGeom prst="rect">
            <a:avLst/>
          </a:prstGeom>
          <a:noFill/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>
              <a:spcBef>
                <a:spcPct val="0"/>
              </a:spcBef>
            </a:pPr>
            <a:endParaRPr lang="en-US" sz="30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grpSp>
        <p:nvGrpSpPr>
          <p:cNvPr id="22559" name="Group 31"/>
          <p:cNvGrpSpPr>
            <a:grpSpLocks/>
          </p:cNvGrpSpPr>
          <p:nvPr/>
        </p:nvGrpSpPr>
        <p:grpSpPr bwMode="auto">
          <a:xfrm>
            <a:off x="756791" y="3062884"/>
            <a:ext cx="1935586" cy="1628551"/>
            <a:chOff x="0" y="0"/>
            <a:chExt cx="1733" cy="1459"/>
          </a:xfrm>
        </p:grpSpPr>
        <p:grpSp>
          <p:nvGrpSpPr>
            <p:cNvPr id="22560" name="Group 32"/>
            <p:cNvGrpSpPr>
              <a:grpSpLocks/>
            </p:cNvGrpSpPr>
            <p:nvPr/>
          </p:nvGrpSpPr>
          <p:grpSpPr bwMode="auto">
            <a:xfrm>
              <a:off x="321" y="424"/>
              <a:ext cx="640" cy="648"/>
              <a:chOff x="0" y="0"/>
              <a:chExt cx="640" cy="648"/>
            </a:xfrm>
          </p:grpSpPr>
          <p:sp>
            <p:nvSpPr>
              <p:cNvPr id="22561" name="Oval 33"/>
              <p:cNvSpPr>
                <a:spLocks/>
              </p:cNvSpPr>
              <p:nvPr/>
            </p:nvSpPr>
            <p:spPr bwMode="auto">
              <a:xfrm>
                <a:off x="0" y="480"/>
                <a:ext cx="640" cy="168"/>
              </a:xfrm>
              <a:prstGeom prst="ellips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>
                  <a:spcBef>
                    <a:spcPct val="0"/>
                  </a:spcBef>
                </a:pPr>
                <a:endParaRPr lang="en-US" sz="30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22562" name="Rectangle 34"/>
              <p:cNvSpPr>
                <a:spLocks/>
              </p:cNvSpPr>
              <p:nvPr/>
            </p:nvSpPr>
            <p:spPr bwMode="auto">
              <a:xfrm>
                <a:off x="0" y="104"/>
                <a:ext cx="640" cy="448"/>
              </a:xfrm>
              <a:prstGeom prst="rect">
                <a:avLst/>
              </a:prstGeom>
              <a:solidFill>
                <a:schemeClr val="accent1">
                  <a:alpha val="7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 cap="flat">
                    <a:solidFill>
                      <a:schemeClr val="tx1">
                        <a:alpha val="70000"/>
                      </a:schemeClr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pPr>
                  <a:spcBef>
                    <a:spcPct val="0"/>
                  </a:spcBef>
                </a:pPr>
                <a:endParaRPr lang="en-US" sz="30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22563" name="Oval 35"/>
              <p:cNvSpPr>
                <a:spLocks/>
              </p:cNvSpPr>
              <p:nvPr/>
            </p:nvSpPr>
            <p:spPr bwMode="auto">
              <a:xfrm>
                <a:off x="0" y="0"/>
                <a:ext cx="640" cy="168"/>
              </a:xfrm>
              <a:prstGeom prst="ellips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>
                  <a:spcBef>
                    <a:spcPct val="0"/>
                  </a:spcBef>
                </a:pPr>
                <a:endParaRPr lang="en-US" sz="30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22564" name="Line 36"/>
              <p:cNvSpPr>
                <a:spLocks noChangeShapeType="1"/>
              </p:cNvSpPr>
              <p:nvPr/>
            </p:nvSpPr>
            <p:spPr bwMode="auto">
              <a:xfrm flipH="1">
                <a:off x="0" y="96"/>
                <a:ext cx="0" cy="48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>
                  <a:spcBef>
                    <a:spcPct val="0"/>
                  </a:spcBef>
                </a:pPr>
                <a:endParaRPr lang="en-US" sz="30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22565" name="Line 37"/>
              <p:cNvSpPr>
                <a:spLocks noChangeShapeType="1"/>
              </p:cNvSpPr>
              <p:nvPr/>
            </p:nvSpPr>
            <p:spPr bwMode="auto">
              <a:xfrm flipH="1">
                <a:off x="640" y="96"/>
                <a:ext cx="0" cy="48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>
                  <a:spcBef>
                    <a:spcPct val="0"/>
                  </a:spcBef>
                </a:pPr>
                <a:endParaRPr lang="en-US" sz="30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</p:grpSp>
        <p:sp>
          <p:nvSpPr>
            <p:cNvPr id="22566" name="Line 38"/>
            <p:cNvSpPr>
              <a:spLocks noChangeShapeType="1"/>
            </p:cNvSpPr>
            <p:nvPr/>
          </p:nvSpPr>
          <p:spPr bwMode="auto">
            <a:xfrm>
              <a:off x="641" y="0"/>
              <a:ext cx="0" cy="496"/>
            </a:xfrm>
            <a:prstGeom prst="line">
              <a:avLst/>
            </a:prstGeom>
            <a:noFill/>
            <a:ln w="38100" cap="flat">
              <a:solidFill>
                <a:schemeClr val="tx1"/>
              </a:solidFill>
              <a:prstDash val="solid"/>
              <a:miter lim="800000"/>
              <a:headEnd type="stealth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>
                <a:spcBef>
                  <a:spcPct val="0"/>
                </a:spcBef>
              </a:pPr>
              <a:endParaRPr lang="en-US" sz="30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22567" name="Rectangle 39"/>
            <p:cNvSpPr>
              <a:spLocks/>
            </p:cNvSpPr>
            <p:nvPr/>
          </p:nvSpPr>
          <p:spPr bwMode="auto">
            <a:xfrm>
              <a:off x="0" y="1110"/>
              <a:ext cx="1733" cy="3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 algn="l">
                <a:spcBef>
                  <a:spcPct val="0"/>
                </a:spcBef>
              </a:pPr>
              <a:r>
                <a:rPr lang="en-US" sz="2500">
                  <a:solidFill>
                    <a:srgbClr val="000000"/>
                  </a:solidFill>
                  <a:latin typeface="Gill Sans" charset="0"/>
                  <a:ea typeface="ＭＳ Ｐゴシック" charset="0"/>
                  <a:cs typeface="Gill Sans" charset="0"/>
                  <a:sym typeface="Gill Sans" charset="0"/>
                </a:rPr>
                <a:t>Training Data</a:t>
              </a:r>
            </a:p>
          </p:txBody>
        </p:sp>
      </p:grpSp>
      <p:sp>
        <p:nvSpPr>
          <p:cNvPr id="22568" name="Rectangle 40"/>
          <p:cNvSpPr>
            <a:spLocks noGrp="1" noChangeArrowheads="1"/>
          </p:cNvSpPr>
          <p:nvPr>
            <p:ph type="body" idx="1"/>
          </p:nvPr>
        </p:nvSpPr>
        <p:spPr bwMode="auto">
          <a:xfrm>
            <a:off x="2366367" y="1410891"/>
            <a:ext cx="6715125" cy="233957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square" lIns="64288" tIns="32144" rIns="0" bIns="32144" numCol="1" anchor="ctr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sz="2500"/>
              <a:t>Unsupervised or Supervised Objective</a:t>
            </a:r>
          </a:p>
          <a:p>
            <a:pPr>
              <a:spcBef>
                <a:spcPts val="844"/>
              </a:spcBef>
            </a:pPr>
            <a:r>
              <a:rPr lang="en-US" sz="2500"/>
              <a:t>Minibatch Stochastic Gradient Descent (SGD)</a:t>
            </a:r>
          </a:p>
          <a:p>
            <a:pPr>
              <a:spcBef>
                <a:spcPts val="844"/>
              </a:spcBef>
            </a:pPr>
            <a:r>
              <a:rPr lang="en-US" sz="2500"/>
              <a:t>Model parameters sharded by partition</a:t>
            </a:r>
          </a:p>
          <a:p>
            <a:pPr>
              <a:spcBef>
                <a:spcPts val="844"/>
              </a:spcBef>
            </a:pPr>
            <a:r>
              <a:rPr lang="en-US" sz="2500"/>
              <a:t>10s, 100s, or 1000s of cores per model</a:t>
            </a:r>
            <a:br>
              <a:rPr lang="en-US" sz="2500"/>
            </a:br>
            <a:endParaRPr lang="en-US" sz="2500"/>
          </a:p>
        </p:txBody>
      </p:sp>
      <p:sp>
        <p:nvSpPr>
          <p:cNvPr id="22569" name="Rectangle 41"/>
          <p:cNvSpPr>
            <a:spLocks/>
          </p:cNvSpPr>
          <p:nvPr/>
        </p:nvSpPr>
        <p:spPr bwMode="auto">
          <a:xfrm>
            <a:off x="64741" y="294680"/>
            <a:ext cx="9010055" cy="50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>
              <a:spcBef>
                <a:spcPct val="0"/>
              </a:spcBef>
            </a:pPr>
            <a:r>
              <a:rPr lang="en-US" sz="3000" u="sng">
                <a:solidFill>
                  <a:srgbClr val="000000"/>
                </a:solidFill>
                <a:latin typeface="Gill Sans" charset="0"/>
                <a:ea typeface="ＭＳ Ｐゴシック" charset="0"/>
                <a:cs typeface="Gill Sans" charset="0"/>
                <a:sym typeface="Gill Sans" charset="0"/>
              </a:rPr>
              <a:t>Basic DistBelief Model Training</a:t>
            </a:r>
          </a:p>
        </p:txBody>
      </p:sp>
    </p:spTree>
    <p:extLst>
      <p:ext uri="{BB962C8B-B14F-4D97-AF65-F5344CB8AC3E}">
        <p14:creationId xmlns:p14="http://schemas.microsoft.com/office/powerpoint/2010/main" val="5271328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68" grpId="0" animBg="1" autoUpdateAnimBg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1"/>
          <p:cNvSpPr>
            <a:spLocks/>
          </p:cNvSpPr>
          <p:nvPr/>
        </p:nvSpPr>
        <p:spPr bwMode="auto">
          <a:xfrm>
            <a:off x="761256" y="1095576"/>
            <a:ext cx="883655" cy="3895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>
              <a:spcBef>
                <a:spcPct val="0"/>
              </a:spcBef>
            </a:pPr>
            <a:r>
              <a:rPr lang="en-US" sz="2500">
                <a:solidFill>
                  <a:srgbClr val="000000"/>
                </a:solidFill>
                <a:latin typeface="Gill Sans" charset="0"/>
                <a:ea typeface="ＭＳ Ｐゴシック" charset="0"/>
                <a:cs typeface="Gill Sans" charset="0"/>
                <a:sym typeface="Gill Sans" charset="0"/>
              </a:rPr>
              <a:t>Model</a:t>
            </a:r>
          </a:p>
        </p:txBody>
      </p:sp>
      <p:grpSp>
        <p:nvGrpSpPr>
          <p:cNvPr id="23554" name="Group 2"/>
          <p:cNvGrpSpPr>
            <a:grpSpLocks/>
          </p:cNvGrpSpPr>
          <p:nvPr/>
        </p:nvGrpSpPr>
        <p:grpSpPr bwMode="auto">
          <a:xfrm>
            <a:off x="848320" y="1616273"/>
            <a:ext cx="580430" cy="580430"/>
            <a:chOff x="0" y="0"/>
            <a:chExt cx="520" cy="520"/>
          </a:xfrm>
        </p:grpSpPr>
        <p:sp>
          <p:nvSpPr>
            <p:cNvPr id="23555" name="AutoShape 3"/>
            <p:cNvSpPr>
              <a:spLocks/>
            </p:cNvSpPr>
            <p:nvPr/>
          </p:nvSpPr>
          <p:spPr bwMode="auto">
            <a:xfrm>
              <a:off x="0" y="0"/>
              <a:ext cx="520" cy="520"/>
            </a:xfrm>
            <a:prstGeom prst="roundRect">
              <a:avLst>
                <a:gd name="adj" fmla="val 23074"/>
              </a:avLst>
            </a:prstGeom>
            <a:solidFill>
              <a:srgbClr val="C0EDFE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>
                <a:spcBef>
                  <a:spcPct val="0"/>
                </a:spcBef>
              </a:pPr>
              <a:endParaRPr lang="en-US" sz="30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grpSp>
          <p:nvGrpSpPr>
            <p:cNvPr id="23556" name="Group 4"/>
            <p:cNvGrpSpPr>
              <a:grpSpLocks/>
            </p:cNvGrpSpPr>
            <p:nvPr/>
          </p:nvGrpSpPr>
          <p:grpSpPr bwMode="auto">
            <a:xfrm>
              <a:off x="80" y="80"/>
              <a:ext cx="360" cy="360"/>
              <a:chOff x="0" y="0"/>
              <a:chExt cx="360" cy="360"/>
            </a:xfrm>
          </p:grpSpPr>
          <p:sp>
            <p:nvSpPr>
              <p:cNvPr id="23557" name="Rectangle 5"/>
              <p:cNvSpPr>
                <a:spLocks/>
              </p:cNvSpPr>
              <p:nvPr/>
            </p:nvSpPr>
            <p:spPr bwMode="auto">
              <a:xfrm>
                <a:off x="0" y="200"/>
                <a:ext cx="160" cy="160"/>
              </a:xfrm>
              <a:prstGeom prst="rect">
                <a:avLst/>
              </a:prstGeom>
              <a:solidFill>
                <a:srgbClr val="FCBD00"/>
              </a:solidFill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>
                  <a:spcBef>
                    <a:spcPct val="0"/>
                  </a:spcBef>
                </a:pPr>
                <a:endParaRPr lang="en-US" sz="30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23558" name="Rectangle 6"/>
              <p:cNvSpPr>
                <a:spLocks/>
              </p:cNvSpPr>
              <p:nvPr/>
            </p:nvSpPr>
            <p:spPr bwMode="auto">
              <a:xfrm>
                <a:off x="0" y="0"/>
                <a:ext cx="160" cy="160"/>
              </a:xfrm>
              <a:prstGeom prst="rect">
                <a:avLst/>
              </a:prstGeom>
              <a:solidFill>
                <a:srgbClr val="FCBD00"/>
              </a:solidFill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>
                  <a:spcBef>
                    <a:spcPct val="0"/>
                  </a:spcBef>
                </a:pPr>
                <a:endParaRPr lang="en-US" sz="30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23559" name="Rectangle 7"/>
              <p:cNvSpPr>
                <a:spLocks/>
              </p:cNvSpPr>
              <p:nvPr/>
            </p:nvSpPr>
            <p:spPr bwMode="auto">
              <a:xfrm>
                <a:off x="200" y="0"/>
                <a:ext cx="160" cy="160"/>
              </a:xfrm>
              <a:prstGeom prst="rect">
                <a:avLst/>
              </a:prstGeom>
              <a:solidFill>
                <a:srgbClr val="FCBD00"/>
              </a:solidFill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>
                  <a:spcBef>
                    <a:spcPct val="0"/>
                  </a:spcBef>
                </a:pPr>
                <a:endParaRPr lang="en-US" sz="30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23560" name="Rectangle 8"/>
              <p:cNvSpPr>
                <a:spLocks/>
              </p:cNvSpPr>
              <p:nvPr/>
            </p:nvSpPr>
            <p:spPr bwMode="auto">
              <a:xfrm>
                <a:off x="200" y="200"/>
                <a:ext cx="160" cy="160"/>
              </a:xfrm>
              <a:prstGeom prst="rect">
                <a:avLst/>
              </a:prstGeom>
              <a:solidFill>
                <a:srgbClr val="FCBD00"/>
              </a:solidFill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>
                  <a:spcBef>
                    <a:spcPct val="0"/>
                  </a:spcBef>
                </a:pPr>
                <a:endParaRPr lang="en-US" sz="30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</p:grpSp>
      </p:grpSp>
      <p:grpSp>
        <p:nvGrpSpPr>
          <p:cNvPr id="23561" name="Group 9"/>
          <p:cNvGrpSpPr>
            <a:grpSpLocks/>
          </p:cNvGrpSpPr>
          <p:nvPr/>
        </p:nvGrpSpPr>
        <p:grpSpPr bwMode="auto">
          <a:xfrm>
            <a:off x="1518047" y="1616273"/>
            <a:ext cx="580430" cy="580430"/>
            <a:chOff x="0" y="0"/>
            <a:chExt cx="520" cy="520"/>
          </a:xfrm>
        </p:grpSpPr>
        <p:sp>
          <p:nvSpPr>
            <p:cNvPr id="23562" name="AutoShape 10"/>
            <p:cNvSpPr>
              <a:spLocks/>
            </p:cNvSpPr>
            <p:nvPr/>
          </p:nvSpPr>
          <p:spPr bwMode="auto">
            <a:xfrm>
              <a:off x="0" y="0"/>
              <a:ext cx="520" cy="520"/>
            </a:xfrm>
            <a:prstGeom prst="roundRect">
              <a:avLst>
                <a:gd name="adj" fmla="val 23074"/>
              </a:avLst>
            </a:prstGeom>
            <a:solidFill>
              <a:srgbClr val="C0EDFE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>
                <a:spcBef>
                  <a:spcPct val="0"/>
                </a:spcBef>
              </a:pPr>
              <a:endParaRPr lang="en-US" sz="30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grpSp>
          <p:nvGrpSpPr>
            <p:cNvPr id="23563" name="Group 11"/>
            <p:cNvGrpSpPr>
              <a:grpSpLocks/>
            </p:cNvGrpSpPr>
            <p:nvPr/>
          </p:nvGrpSpPr>
          <p:grpSpPr bwMode="auto">
            <a:xfrm>
              <a:off x="80" y="80"/>
              <a:ext cx="360" cy="360"/>
              <a:chOff x="0" y="0"/>
              <a:chExt cx="360" cy="360"/>
            </a:xfrm>
          </p:grpSpPr>
          <p:sp>
            <p:nvSpPr>
              <p:cNvPr id="23564" name="Rectangle 12"/>
              <p:cNvSpPr>
                <a:spLocks/>
              </p:cNvSpPr>
              <p:nvPr/>
            </p:nvSpPr>
            <p:spPr bwMode="auto">
              <a:xfrm>
                <a:off x="0" y="200"/>
                <a:ext cx="160" cy="160"/>
              </a:xfrm>
              <a:prstGeom prst="rect">
                <a:avLst/>
              </a:prstGeom>
              <a:solidFill>
                <a:srgbClr val="FCBD00"/>
              </a:solidFill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>
                  <a:spcBef>
                    <a:spcPct val="0"/>
                  </a:spcBef>
                </a:pPr>
                <a:endParaRPr lang="en-US" sz="30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23565" name="Rectangle 13"/>
              <p:cNvSpPr>
                <a:spLocks/>
              </p:cNvSpPr>
              <p:nvPr/>
            </p:nvSpPr>
            <p:spPr bwMode="auto">
              <a:xfrm>
                <a:off x="0" y="0"/>
                <a:ext cx="160" cy="160"/>
              </a:xfrm>
              <a:prstGeom prst="rect">
                <a:avLst/>
              </a:prstGeom>
              <a:solidFill>
                <a:srgbClr val="FCBD00"/>
              </a:solidFill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>
                  <a:spcBef>
                    <a:spcPct val="0"/>
                  </a:spcBef>
                </a:pPr>
                <a:endParaRPr lang="en-US" sz="30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23566" name="Rectangle 14"/>
              <p:cNvSpPr>
                <a:spLocks/>
              </p:cNvSpPr>
              <p:nvPr/>
            </p:nvSpPr>
            <p:spPr bwMode="auto">
              <a:xfrm>
                <a:off x="200" y="0"/>
                <a:ext cx="160" cy="160"/>
              </a:xfrm>
              <a:prstGeom prst="rect">
                <a:avLst/>
              </a:prstGeom>
              <a:solidFill>
                <a:srgbClr val="FCBD00"/>
              </a:solidFill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>
                  <a:spcBef>
                    <a:spcPct val="0"/>
                  </a:spcBef>
                </a:pPr>
                <a:endParaRPr lang="en-US" sz="30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23567" name="Rectangle 15"/>
              <p:cNvSpPr>
                <a:spLocks/>
              </p:cNvSpPr>
              <p:nvPr/>
            </p:nvSpPr>
            <p:spPr bwMode="auto">
              <a:xfrm>
                <a:off x="200" y="200"/>
                <a:ext cx="160" cy="160"/>
              </a:xfrm>
              <a:prstGeom prst="rect">
                <a:avLst/>
              </a:prstGeom>
              <a:solidFill>
                <a:srgbClr val="FCBD00"/>
              </a:solidFill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>
                  <a:spcBef>
                    <a:spcPct val="0"/>
                  </a:spcBef>
                </a:pPr>
                <a:endParaRPr lang="en-US" sz="30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</p:grpSp>
      </p:grpSp>
      <p:grpSp>
        <p:nvGrpSpPr>
          <p:cNvPr id="23568" name="Group 16"/>
          <p:cNvGrpSpPr>
            <a:grpSpLocks/>
          </p:cNvGrpSpPr>
          <p:nvPr/>
        </p:nvGrpSpPr>
        <p:grpSpPr bwMode="auto">
          <a:xfrm>
            <a:off x="848320" y="2286000"/>
            <a:ext cx="580430" cy="580430"/>
            <a:chOff x="0" y="0"/>
            <a:chExt cx="520" cy="520"/>
          </a:xfrm>
        </p:grpSpPr>
        <p:sp>
          <p:nvSpPr>
            <p:cNvPr id="23569" name="AutoShape 17"/>
            <p:cNvSpPr>
              <a:spLocks/>
            </p:cNvSpPr>
            <p:nvPr/>
          </p:nvSpPr>
          <p:spPr bwMode="auto">
            <a:xfrm>
              <a:off x="0" y="0"/>
              <a:ext cx="520" cy="520"/>
            </a:xfrm>
            <a:prstGeom prst="roundRect">
              <a:avLst>
                <a:gd name="adj" fmla="val 23074"/>
              </a:avLst>
            </a:prstGeom>
            <a:solidFill>
              <a:srgbClr val="C0EDFE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>
                <a:spcBef>
                  <a:spcPct val="0"/>
                </a:spcBef>
              </a:pPr>
              <a:endParaRPr lang="en-US" sz="30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grpSp>
          <p:nvGrpSpPr>
            <p:cNvPr id="23570" name="Group 18"/>
            <p:cNvGrpSpPr>
              <a:grpSpLocks/>
            </p:cNvGrpSpPr>
            <p:nvPr/>
          </p:nvGrpSpPr>
          <p:grpSpPr bwMode="auto">
            <a:xfrm>
              <a:off x="80" y="80"/>
              <a:ext cx="360" cy="360"/>
              <a:chOff x="0" y="0"/>
              <a:chExt cx="360" cy="360"/>
            </a:xfrm>
          </p:grpSpPr>
          <p:sp>
            <p:nvSpPr>
              <p:cNvPr id="23571" name="Rectangle 19"/>
              <p:cNvSpPr>
                <a:spLocks/>
              </p:cNvSpPr>
              <p:nvPr/>
            </p:nvSpPr>
            <p:spPr bwMode="auto">
              <a:xfrm>
                <a:off x="0" y="200"/>
                <a:ext cx="160" cy="160"/>
              </a:xfrm>
              <a:prstGeom prst="rect">
                <a:avLst/>
              </a:prstGeom>
              <a:solidFill>
                <a:srgbClr val="FCBD00"/>
              </a:solidFill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>
                  <a:spcBef>
                    <a:spcPct val="0"/>
                  </a:spcBef>
                </a:pPr>
                <a:endParaRPr lang="en-US" sz="30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23572" name="Rectangle 20"/>
              <p:cNvSpPr>
                <a:spLocks/>
              </p:cNvSpPr>
              <p:nvPr/>
            </p:nvSpPr>
            <p:spPr bwMode="auto">
              <a:xfrm>
                <a:off x="0" y="0"/>
                <a:ext cx="160" cy="160"/>
              </a:xfrm>
              <a:prstGeom prst="rect">
                <a:avLst/>
              </a:prstGeom>
              <a:solidFill>
                <a:srgbClr val="FCBD00"/>
              </a:solidFill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>
                  <a:spcBef>
                    <a:spcPct val="0"/>
                  </a:spcBef>
                </a:pPr>
                <a:endParaRPr lang="en-US" sz="30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23573" name="Rectangle 21"/>
              <p:cNvSpPr>
                <a:spLocks/>
              </p:cNvSpPr>
              <p:nvPr/>
            </p:nvSpPr>
            <p:spPr bwMode="auto">
              <a:xfrm>
                <a:off x="200" y="0"/>
                <a:ext cx="160" cy="160"/>
              </a:xfrm>
              <a:prstGeom prst="rect">
                <a:avLst/>
              </a:prstGeom>
              <a:solidFill>
                <a:srgbClr val="FCBD00"/>
              </a:solidFill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>
                  <a:spcBef>
                    <a:spcPct val="0"/>
                  </a:spcBef>
                </a:pPr>
                <a:endParaRPr lang="en-US" sz="30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23574" name="Rectangle 22"/>
              <p:cNvSpPr>
                <a:spLocks/>
              </p:cNvSpPr>
              <p:nvPr/>
            </p:nvSpPr>
            <p:spPr bwMode="auto">
              <a:xfrm>
                <a:off x="200" y="200"/>
                <a:ext cx="160" cy="160"/>
              </a:xfrm>
              <a:prstGeom prst="rect">
                <a:avLst/>
              </a:prstGeom>
              <a:solidFill>
                <a:srgbClr val="FCBD00"/>
              </a:solidFill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>
                  <a:spcBef>
                    <a:spcPct val="0"/>
                  </a:spcBef>
                </a:pPr>
                <a:endParaRPr lang="en-US" sz="30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</p:grpSp>
      </p:grpSp>
      <p:grpSp>
        <p:nvGrpSpPr>
          <p:cNvPr id="23575" name="Group 23"/>
          <p:cNvGrpSpPr>
            <a:grpSpLocks/>
          </p:cNvGrpSpPr>
          <p:nvPr/>
        </p:nvGrpSpPr>
        <p:grpSpPr bwMode="auto">
          <a:xfrm>
            <a:off x="1518047" y="2286000"/>
            <a:ext cx="580430" cy="580430"/>
            <a:chOff x="0" y="0"/>
            <a:chExt cx="520" cy="520"/>
          </a:xfrm>
        </p:grpSpPr>
        <p:sp>
          <p:nvSpPr>
            <p:cNvPr id="23576" name="AutoShape 24"/>
            <p:cNvSpPr>
              <a:spLocks/>
            </p:cNvSpPr>
            <p:nvPr/>
          </p:nvSpPr>
          <p:spPr bwMode="auto">
            <a:xfrm>
              <a:off x="0" y="0"/>
              <a:ext cx="520" cy="520"/>
            </a:xfrm>
            <a:prstGeom prst="roundRect">
              <a:avLst>
                <a:gd name="adj" fmla="val 23074"/>
              </a:avLst>
            </a:prstGeom>
            <a:solidFill>
              <a:srgbClr val="C0EDFE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>
                <a:spcBef>
                  <a:spcPct val="0"/>
                </a:spcBef>
              </a:pPr>
              <a:endParaRPr lang="en-US" sz="30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grpSp>
          <p:nvGrpSpPr>
            <p:cNvPr id="23577" name="Group 25"/>
            <p:cNvGrpSpPr>
              <a:grpSpLocks/>
            </p:cNvGrpSpPr>
            <p:nvPr/>
          </p:nvGrpSpPr>
          <p:grpSpPr bwMode="auto">
            <a:xfrm>
              <a:off x="80" y="80"/>
              <a:ext cx="360" cy="360"/>
              <a:chOff x="0" y="0"/>
              <a:chExt cx="360" cy="360"/>
            </a:xfrm>
          </p:grpSpPr>
          <p:sp>
            <p:nvSpPr>
              <p:cNvPr id="23578" name="Rectangle 26"/>
              <p:cNvSpPr>
                <a:spLocks/>
              </p:cNvSpPr>
              <p:nvPr/>
            </p:nvSpPr>
            <p:spPr bwMode="auto">
              <a:xfrm>
                <a:off x="0" y="200"/>
                <a:ext cx="160" cy="160"/>
              </a:xfrm>
              <a:prstGeom prst="rect">
                <a:avLst/>
              </a:prstGeom>
              <a:solidFill>
                <a:srgbClr val="FCBD00"/>
              </a:solidFill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>
                  <a:spcBef>
                    <a:spcPct val="0"/>
                  </a:spcBef>
                </a:pPr>
                <a:endParaRPr lang="en-US" sz="30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23579" name="Rectangle 27"/>
              <p:cNvSpPr>
                <a:spLocks/>
              </p:cNvSpPr>
              <p:nvPr/>
            </p:nvSpPr>
            <p:spPr bwMode="auto">
              <a:xfrm>
                <a:off x="0" y="0"/>
                <a:ext cx="160" cy="160"/>
              </a:xfrm>
              <a:prstGeom prst="rect">
                <a:avLst/>
              </a:prstGeom>
              <a:solidFill>
                <a:srgbClr val="FCBD00"/>
              </a:solidFill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>
                  <a:spcBef>
                    <a:spcPct val="0"/>
                  </a:spcBef>
                </a:pPr>
                <a:endParaRPr lang="en-US" sz="30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23580" name="Rectangle 28"/>
              <p:cNvSpPr>
                <a:spLocks/>
              </p:cNvSpPr>
              <p:nvPr/>
            </p:nvSpPr>
            <p:spPr bwMode="auto">
              <a:xfrm>
                <a:off x="200" y="0"/>
                <a:ext cx="160" cy="160"/>
              </a:xfrm>
              <a:prstGeom prst="rect">
                <a:avLst/>
              </a:prstGeom>
              <a:solidFill>
                <a:srgbClr val="FCBD00"/>
              </a:solidFill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>
                  <a:spcBef>
                    <a:spcPct val="0"/>
                  </a:spcBef>
                </a:pPr>
                <a:endParaRPr lang="en-US" sz="30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23581" name="Rectangle 29"/>
              <p:cNvSpPr>
                <a:spLocks/>
              </p:cNvSpPr>
              <p:nvPr/>
            </p:nvSpPr>
            <p:spPr bwMode="auto">
              <a:xfrm>
                <a:off x="200" y="200"/>
                <a:ext cx="160" cy="160"/>
              </a:xfrm>
              <a:prstGeom prst="rect">
                <a:avLst/>
              </a:prstGeom>
              <a:solidFill>
                <a:srgbClr val="FCBD00"/>
              </a:solidFill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>
                  <a:spcBef>
                    <a:spcPct val="0"/>
                  </a:spcBef>
                </a:pPr>
                <a:endParaRPr lang="en-US" sz="30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</p:grpSp>
      </p:grpSp>
      <p:sp>
        <p:nvSpPr>
          <p:cNvPr id="23582" name="Rectangle 30"/>
          <p:cNvSpPr>
            <a:spLocks/>
          </p:cNvSpPr>
          <p:nvPr/>
        </p:nvSpPr>
        <p:spPr bwMode="auto">
          <a:xfrm>
            <a:off x="759023" y="1526977"/>
            <a:ext cx="1428750" cy="1428750"/>
          </a:xfrm>
          <a:prstGeom prst="rect">
            <a:avLst/>
          </a:prstGeom>
          <a:noFill/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>
              <a:spcBef>
                <a:spcPct val="0"/>
              </a:spcBef>
            </a:pPr>
            <a:endParaRPr lang="en-US" sz="30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grpSp>
        <p:nvGrpSpPr>
          <p:cNvPr id="23583" name="Group 31"/>
          <p:cNvGrpSpPr>
            <a:grpSpLocks/>
          </p:cNvGrpSpPr>
          <p:nvPr/>
        </p:nvGrpSpPr>
        <p:grpSpPr bwMode="auto">
          <a:xfrm>
            <a:off x="756791" y="3062884"/>
            <a:ext cx="1935586" cy="1628551"/>
            <a:chOff x="0" y="0"/>
            <a:chExt cx="1733" cy="1459"/>
          </a:xfrm>
        </p:grpSpPr>
        <p:grpSp>
          <p:nvGrpSpPr>
            <p:cNvPr id="23584" name="Group 32"/>
            <p:cNvGrpSpPr>
              <a:grpSpLocks/>
            </p:cNvGrpSpPr>
            <p:nvPr/>
          </p:nvGrpSpPr>
          <p:grpSpPr bwMode="auto">
            <a:xfrm>
              <a:off x="321" y="424"/>
              <a:ext cx="640" cy="648"/>
              <a:chOff x="0" y="0"/>
              <a:chExt cx="640" cy="648"/>
            </a:xfrm>
          </p:grpSpPr>
          <p:sp>
            <p:nvSpPr>
              <p:cNvPr id="23585" name="Oval 33"/>
              <p:cNvSpPr>
                <a:spLocks/>
              </p:cNvSpPr>
              <p:nvPr/>
            </p:nvSpPr>
            <p:spPr bwMode="auto">
              <a:xfrm>
                <a:off x="0" y="480"/>
                <a:ext cx="640" cy="168"/>
              </a:xfrm>
              <a:prstGeom prst="ellips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>
                  <a:spcBef>
                    <a:spcPct val="0"/>
                  </a:spcBef>
                </a:pPr>
                <a:endParaRPr lang="en-US" sz="30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23586" name="Rectangle 34"/>
              <p:cNvSpPr>
                <a:spLocks/>
              </p:cNvSpPr>
              <p:nvPr/>
            </p:nvSpPr>
            <p:spPr bwMode="auto">
              <a:xfrm>
                <a:off x="0" y="104"/>
                <a:ext cx="640" cy="448"/>
              </a:xfrm>
              <a:prstGeom prst="rect">
                <a:avLst/>
              </a:prstGeom>
              <a:solidFill>
                <a:schemeClr val="accent1">
                  <a:alpha val="7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 cap="flat">
                    <a:solidFill>
                      <a:schemeClr val="tx1">
                        <a:alpha val="70000"/>
                      </a:schemeClr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pPr>
                  <a:spcBef>
                    <a:spcPct val="0"/>
                  </a:spcBef>
                </a:pPr>
                <a:endParaRPr lang="en-US" sz="30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23587" name="Oval 35"/>
              <p:cNvSpPr>
                <a:spLocks/>
              </p:cNvSpPr>
              <p:nvPr/>
            </p:nvSpPr>
            <p:spPr bwMode="auto">
              <a:xfrm>
                <a:off x="0" y="0"/>
                <a:ext cx="640" cy="168"/>
              </a:xfrm>
              <a:prstGeom prst="ellips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>
                  <a:spcBef>
                    <a:spcPct val="0"/>
                  </a:spcBef>
                </a:pPr>
                <a:endParaRPr lang="en-US" sz="30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23588" name="Line 36"/>
              <p:cNvSpPr>
                <a:spLocks noChangeShapeType="1"/>
              </p:cNvSpPr>
              <p:nvPr/>
            </p:nvSpPr>
            <p:spPr bwMode="auto">
              <a:xfrm flipH="1">
                <a:off x="0" y="96"/>
                <a:ext cx="0" cy="48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>
                  <a:spcBef>
                    <a:spcPct val="0"/>
                  </a:spcBef>
                </a:pPr>
                <a:endParaRPr lang="en-US" sz="30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23589" name="Line 37"/>
              <p:cNvSpPr>
                <a:spLocks noChangeShapeType="1"/>
              </p:cNvSpPr>
              <p:nvPr/>
            </p:nvSpPr>
            <p:spPr bwMode="auto">
              <a:xfrm flipH="1">
                <a:off x="640" y="96"/>
                <a:ext cx="0" cy="48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>
                  <a:spcBef>
                    <a:spcPct val="0"/>
                  </a:spcBef>
                </a:pPr>
                <a:endParaRPr lang="en-US" sz="30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</p:grpSp>
        <p:sp>
          <p:nvSpPr>
            <p:cNvPr id="23590" name="Line 38"/>
            <p:cNvSpPr>
              <a:spLocks noChangeShapeType="1"/>
            </p:cNvSpPr>
            <p:nvPr/>
          </p:nvSpPr>
          <p:spPr bwMode="auto">
            <a:xfrm>
              <a:off x="641" y="0"/>
              <a:ext cx="0" cy="496"/>
            </a:xfrm>
            <a:prstGeom prst="line">
              <a:avLst/>
            </a:prstGeom>
            <a:noFill/>
            <a:ln w="38100" cap="flat">
              <a:solidFill>
                <a:schemeClr val="tx1"/>
              </a:solidFill>
              <a:prstDash val="solid"/>
              <a:miter lim="800000"/>
              <a:headEnd type="stealth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>
                <a:spcBef>
                  <a:spcPct val="0"/>
                </a:spcBef>
              </a:pPr>
              <a:endParaRPr lang="en-US" sz="30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23591" name="Rectangle 39"/>
            <p:cNvSpPr>
              <a:spLocks/>
            </p:cNvSpPr>
            <p:nvPr/>
          </p:nvSpPr>
          <p:spPr bwMode="auto">
            <a:xfrm>
              <a:off x="0" y="1110"/>
              <a:ext cx="1733" cy="3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 algn="l">
                <a:spcBef>
                  <a:spcPct val="0"/>
                </a:spcBef>
              </a:pPr>
              <a:r>
                <a:rPr lang="en-US" sz="2500" dirty="0">
                  <a:solidFill>
                    <a:srgbClr val="000000"/>
                  </a:solidFill>
                  <a:latin typeface="Gill Sans" charset="0"/>
                  <a:ea typeface="ＭＳ Ｐゴシック" charset="0"/>
                  <a:cs typeface="Gill Sans" charset="0"/>
                  <a:sym typeface="Gill Sans" charset="0"/>
                </a:rPr>
                <a:t>Training Data</a:t>
              </a:r>
            </a:p>
          </p:txBody>
        </p:sp>
      </p:grpSp>
      <p:sp>
        <p:nvSpPr>
          <p:cNvPr id="23592" name="Rectangle 40"/>
          <p:cNvSpPr>
            <a:spLocks/>
          </p:cNvSpPr>
          <p:nvPr/>
        </p:nvSpPr>
        <p:spPr bwMode="auto">
          <a:xfrm>
            <a:off x="64741" y="294680"/>
            <a:ext cx="9010055" cy="50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>
              <a:spcBef>
                <a:spcPct val="0"/>
              </a:spcBef>
            </a:pPr>
            <a:r>
              <a:rPr lang="en-US" sz="3000" u="sng">
                <a:solidFill>
                  <a:srgbClr val="000000"/>
                </a:solidFill>
                <a:latin typeface="Gill Sans" charset="0"/>
                <a:ea typeface="ＭＳ Ｐゴシック" charset="0"/>
                <a:cs typeface="Gill Sans" charset="0"/>
                <a:sym typeface="Gill Sans" charset="0"/>
              </a:rPr>
              <a:t>Basic DistBelief Model Training</a:t>
            </a:r>
          </a:p>
        </p:txBody>
      </p:sp>
      <p:sp>
        <p:nvSpPr>
          <p:cNvPr id="23594" name="Rectangle 42"/>
          <p:cNvSpPr>
            <a:spLocks/>
          </p:cNvSpPr>
          <p:nvPr/>
        </p:nvSpPr>
        <p:spPr bwMode="auto">
          <a:xfrm>
            <a:off x="3321707" y="1095576"/>
            <a:ext cx="5206008" cy="46470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l">
              <a:spcBef>
                <a:spcPct val="0"/>
              </a:spcBef>
            </a:pPr>
            <a:endParaRPr lang="en-US" sz="2500" dirty="0">
              <a:solidFill>
                <a:srgbClr val="000000"/>
              </a:solidFill>
              <a:latin typeface="Gill Sans" charset="0"/>
              <a:ea typeface="ＭＳ Ｐゴシック" charset="0"/>
              <a:cs typeface="Gill Sans" charset="0"/>
              <a:sym typeface="Gill Sans" charset="0"/>
            </a:endParaRPr>
          </a:p>
          <a:p>
            <a:pPr algn="l">
              <a:spcBef>
                <a:spcPct val="0"/>
              </a:spcBef>
            </a:pPr>
            <a:r>
              <a:rPr lang="en-US" sz="2500" dirty="0" smtClean="0">
                <a:solidFill>
                  <a:srgbClr val="000000"/>
                </a:solidFill>
                <a:latin typeface="Gill Sans" charset="0"/>
                <a:ea typeface="ＭＳ Ｐゴシック" charset="0"/>
                <a:cs typeface="Gill Sans" charset="0"/>
                <a:sym typeface="Gill Sans" charset="0"/>
              </a:rPr>
              <a:t>Parallelize across ~100 machines (~1600 cores). </a:t>
            </a:r>
          </a:p>
          <a:p>
            <a:pPr algn="l">
              <a:spcBef>
                <a:spcPct val="0"/>
              </a:spcBef>
            </a:pPr>
            <a:endParaRPr lang="en-US" sz="2500" dirty="0" smtClean="0">
              <a:solidFill>
                <a:srgbClr val="000000"/>
              </a:solidFill>
              <a:latin typeface="Gill Sans" charset="0"/>
              <a:ea typeface="ＭＳ Ｐゴシック" charset="0"/>
              <a:cs typeface="Gill Sans" charset="0"/>
              <a:sym typeface="Gill Sans" charset="0"/>
            </a:endParaRPr>
          </a:p>
          <a:p>
            <a:pPr algn="l">
              <a:spcBef>
                <a:spcPct val="0"/>
              </a:spcBef>
            </a:pPr>
            <a:r>
              <a:rPr lang="en-US" sz="2500" dirty="0" smtClean="0">
                <a:solidFill>
                  <a:srgbClr val="000000"/>
                </a:solidFill>
                <a:latin typeface="Gill Sans" charset="0"/>
                <a:ea typeface="ＭＳ Ｐゴシック" charset="0"/>
                <a:cs typeface="Gill Sans" charset="0"/>
                <a:sym typeface="Gill Sans" charset="0"/>
              </a:rPr>
              <a:t>But </a:t>
            </a:r>
            <a:r>
              <a:rPr lang="en-US" sz="2500" dirty="0">
                <a:solidFill>
                  <a:srgbClr val="000000"/>
                </a:solidFill>
                <a:latin typeface="Gill Sans" charset="0"/>
                <a:ea typeface="ＭＳ Ｐゴシック" charset="0"/>
                <a:cs typeface="Gill Sans" charset="0"/>
                <a:sym typeface="Gill Sans" charset="0"/>
              </a:rPr>
              <a:t>training is still slow with large data </a:t>
            </a:r>
            <a:r>
              <a:rPr lang="en-US" sz="2500" dirty="0" smtClean="0">
                <a:solidFill>
                  <a:srgbClr val="000000"/>
                </a:solidFill>
                <a:latin typeface="Gill Sans" charset="0"/>
                <a:ea typeface="ＭＳ Ｐゴシック" charset="0"/>
                <a:cs typeface="Gill Sans" charset="0"/>
                <a:sym typeface="Gill Sans" charset="0"/>
              </a:rPr>
              <a:t>sets.</a:t>
            </a:r>
          </a:p>
          <a:p>
            <a:pPr algn="l">
              <a:spcBef>
                <a:spcPct val="0"/>
              </a:spcBef>
            </a:pPr>
            <a:endParaRPr lang="en-US" sz="2500" dirty="0">
              <a:solidFill>
                <a:srgbClr val="000000"/>
              </a:solidFill>
              <a:latin typeface="Gill Sans" charset="0"/>
              <a:ea typeface="ＭＳ Ｐゴシック" charset="0"/>
              <a:cs typeface="Gill Sans" charset="0"/>
              <a:sym typeface="Gill Sans" charset="0"/>
            </a:endParaRPr>
          </a:p>
          <a:p>
            <a:pPr algn="l">
              <a:spcBef>
                <a:spcPct val="0"/>
              </a:spcBef>
            </a:pPr>
            <a:r>
              <a:rPr lang="en-US" sz="2500" dirty="0" smtClean="0">
                <a:solidFill>
                  <a:srgbClr val="000000"/>
                </a:solidFill>
                <a:latin typeface="Gill Sans" charset="0"/>
                <a:ea typeface="ＭＳ Ｐゴシック" charset="0"/>
                <a:cs typeface="Gill Sans" charset="0"/>
                <a:sym typeface="Gill Sans" charset="0"/>
              </a:rPr>
              <a:t>Add another </a:t>
            </a:r>
            <a:r>
              <a:rPr lang="en-US" sz="2500" dirty="0">
                <a:solidFill>
                  <a:srgbClr val="000000"/>
                </a:solidFill>
                <a:latin typeface="Gill Sans" charset="0"/>
                <a:ea typeface="ＭＳ Ｐゴシック" charset="0"/>
                <a:cs typeface="Gill Sans" charset="0"/>
                <a:sym typeface="Gill Sans" charset="0"/>
              </a:rPr>
              <a:t>dimension of parallelism, and have multiple model instances </a:t>
            </a:r>
            <a:r>
              <a:rPr lang="en-US" sz="2500" dirty="0" smtClean="0">
                <a:solidFill>
                  <a:srgbClr val="000000"/>
                </a:solidFill>
                <a:latin typeface="Gill Sans" charset="0"/>
                <a:ea typeface="ＭＳ Ｐゴシック" charset="0"/>
                <a:cs typeface="Gill Sans" charset="0"/>
                <a:sym typeface="Gill Sans" charset="0"/>
              </a:rPr>
              <a:t>in parallel. </a:t>
            </a:r>
            <a:endParaRPr lang="en-US" sz="2500" dirty="0">
              <a:solidFill>
                <a:srgbClr val="000000"/>
              </a:solidFill>
              <a:latin typeface="Gill Sans" charset="0"/>
              <a:ea typeface="ＭＳ Ｐゴシック" charset="0"/>
              <a:cs typeface="Gill Sans" charset="0"/>
              <a:sym typeface="Gill Sans" charset="0"/>
            </a:endParaRPr>
          </a:p>
          <a:p>
            <a:pPr algn="l">
              <a:spcBef>
                <a:spcPct val="0"/>
              </a:spcBef>
            </a:pPr>
            <a:endParaRPr lang="en-US" sz="2500" dirty="0">
              <a:solidFill>
                <a:srgbClr val="000000"/>
              </a:solidFill>
              <a:latin typeface="Gill Sans" charset="0"/>
              <a:ea typeface="ＭＳ Ｐゴシック" charset="0"/>
              <a:cs typeface="Gill Sans" charset="0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390438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577" name="Group 1"/>
          <p:cNvGrpSpPr>
            <a:grpSpLocks/>
          </p:cNvGrpSpPr>
          <p:nvPr/>
        </p:nvGrpSpPr>
        <p:grpSpPr bwMode="auto">
          <a:xfrm>
            <a:off x="695401" y="3339704"/>
            <a:ext cx="1010171" cy="1928813"/>
            <a:chOff x="0" y="0"/>
            <a:chExt cx="904" cy="1728"/>
          </a:xfrm>
        </p:grpSpPr>
        <p:sp>
          <p:nvSpPr>
            <p:cNvPr id="24578" name="AutoShape 2"/>
            <p:cNvSpPr>
              <a:spLocks/>
            </p:cNvSpPr>
            <p:nvPr/>
          </p:nvSpPr>
          <p:spPr bwMode="auto">
            <a:xfrm>
              <a:off x="56" y="56"/>
              <a:ext cx="367" cy="367"/>
            </a:xfrm>
            <a:prstGeom prst="roundRect">
              <a:avLst>
                <a:gd name="adj" fmla="val 32690"/>
              </a:avLst>
            </a:prstGeom>
            <a:solidFill>
              <a:srgbClr val="C0EDFE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>
                <a:spcBef>
                  <a:spcPct val="0"/>
                </a:spcBef>
              </a:pPr>
              <a:endParaRPr lang="en-US" sz="30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grpSp>
          <p:nvGrpSpPr>
            <p:cNvPr id="24579" name="Group 3"/>
            <p:cNvGrpSpPr>
              <a:grpSpLocks/>
            </p:cNvGrpSpPr>
            <p:nvPr/>
          </p:nvGrpSpPr>
          <p:grpSpPr bwMode="auto">
            <a:xfrm>
              <a:off x="113" y="112"/>
              <a:ext cx="254" cy="255"/>
              <a:chOff x="0" y="0"/>
              <a:chExt cx="254" cy="254"/>
            </a:xfrm>
          </p:grpSpPr>
          <p:sp>
            <p:nvSpPr>
              <p:cNvPr id="24580" name="Rectangle 4"/>
              <p:cNvSpPr>
                <a:spLocks/>
              </p:cNvSpPr>
              <p:nvPr/>
            </p:nvSpPr>
            <p:spPr bwMode="auto">
              <a:xfrm>
                <a:off x="0" y="141"/>
                <a:ext cx="113" cy="113"/>
              </a:xfrm>
              <a:prstGeom prst="rect">
                <a:avLst/>
              </a:prstGeom>
              <a:solidFill>
                <a:srgbClr val="FCBD00"/>
              </a:solidFill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>
                  <a:spcBef>
                    <a:spcPct val="0"/>
                  </a:spcBef>
                </a:pPr>
                <a:endParaRPr lang="en-US" sz="30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24581" name="Rectangle 5"/>
              <p:cNvSpPr>
                <a:spLocks/>
              </p:cNvSpPr>
              <p:nvPr/>
            </p:nvSpPr>
            <p:spPr bwMode="auto">
              <a:xfrm>
                <a:off x="0" y="0"/>
                <a:ext cx="113" cy="112"/>
              </a:xfrm>
              <a:prstGeom prst="rect">
                <a:avLst/>
              </a:prstGeom>
              <a:solidFill>
                <a:srgbClr val="FCBD00"/>
              </a:solidFill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>
                  <a:spcBef>
                    <a:spcPct val="0"/>
                  </a:spcBef>
                </a:pPr>
                <a:endParaRPr lang="en-US" sz="30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24582" name="Rectangle 6"/>
              <p:cNvSpPr>
                <a:spLocks/>
              </p:cNvSpPr>
              <p:nvPr/>
            </p:nvSpPr>
            <p:spPr bwMode="auto">
              <a:xfrm>
                <a:off x="141" y="0"/>
                <a:ext cx="113" cy="112"/>
              </a:xfrm>
              <a:prstGeom prst="rect">
                <a:avLst/>
              </a:prstGeom>
              <a:solidFill>
                <a:srgbClr val="FCBD00"/>
              </a:solidFill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>
                  <a:spcBef>
                    <a:spcPct val="0"/>
                  </a:spcBef>
                </a:pPr>
                <a:endParaRPr lang="en-US" sz="30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24583" name="Rectangle 7"/>
              <p:cNvSpPr>
                <a:spLocks/>
              </p:cNvSpPr>
              <p:nvPr/>
            </p:nvSpPr>
            <p:spPr bwMode="auto">
              <a:xfrm>
                <a:off x="141" y="141"/>
                <a:ext cx="113" cy="113"/>
              </a:xfrm>
              <a:prstGeom prst="rect">
                <a:avLst/>
              </a:prstGeom>
              <a:solidFill>
                <a:srgbClr val="FCBD00"/>
              </a:solidFill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>
                  <a:spcBef>
                    <a:spcPct val="0"/>
                  </a:spcBef>
                </a:pPr>
                <a:endParaRPr lang="en-US" sz="30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</p:grpSp>
        <p:sp>
          <p:nvSpPr>
            <p:cNvPr id="24584" name="AutoShape 8"/>
            <p:cNvSpPr>
              <a:spLocks/>
            </p:cNvSpPr>
            <p:nvPr/>
          </p:nvSpPr>
          <p:spPr bwMode="auto">
            <a:xfrm>
              <a:off x="480" y="56"/>
              <a:ext cx="367" cy="367"/>
            </a:xfrm>
            <a:prstGeom prst="roundRect">
              <a:avLst>
                <a:gd name="adj" fmla="val 32690"/>
              </a:avLst>
            </a:prstGeom>
            <a:solidFill>
              <a:srgbClr val="C0EDFE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>
                <a:spcBef>
                  <a:spcPct val="0"/>
                </a:spcBef>
              </a:pPr>
              <a:endParaRPr lang="en-US" sz="30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grpSp>
          <p:nvGrpSpPr>
            <p:cNvPr id="24585" name="Group 9"/>
            <p:cNvGrpSpPr>
              <a:grpSpLocks/>
            </p:cNvGrpSpPr>
            <p:nvPr/>
          </p:nvGrpSpPr>
          <p:grpSpPr bwMode="auto">
            <a:xfrm>
              <a:off x="536" y="112"/>
              <a:ext cx="255" cy="255"/>
              <a:chOff x="0" y="0"/>
              <a:chExt cx="254" cy="254"/>
            </a:xfrm>
          </p:grpSpPr>
          <p:sp>
            <p:nvSpPr>
              <p:cNvPr id="24586" name="Rectangle 10"/>
              <p:cNvSpPr>
                <a:spLocks/>
              </p:cNvSpPr>
              <p:nvPr/>
            </p:nvSpPr>
            <p:spPr bwMode="auto">
              <a:xfrm>
                <a:off x="0" y="141"/>
                <a:ext cx="113" cy="113"/>
              </a:xfrm>
              <a:prstGeom prst="rect">
                <a:avLst/>
              </a:prstGeom>
              <a:solidFill>
                <a:srgbClr val="FCBD00"/>
              </a:solidFill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>
                  <a:spcBef>
                    <a:spcPct val="0"/>
                  </a:spcBef>
                </a:pPr>
                <a:endParaRPr lang="en-US" sz="30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24587" name="Rectangle 11"/>
              <p:cNvSpPr>
                <a:spLocks/>
              </p:cNvSpPr>
              <p:nvPr/>
            </p:nvSpPr>
            <p:spPr bwMode="auto">
              <a:xfrm>
                <a:off x="0" y="0"/>
                <a:ext cx="113" cy="112"/>
              </a:xfrm>
              <a:prstGeom prst="rect">
                <a:avLst/>
              </a:prstGeom>
              <a:solidFill>
                <a:srgbClr val="FCBD00"/>
              </a:solidFill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>
                  <a:spcBef>
                    <a:spcPct val="0"/>
                  </a:spcBef>
                </a:pPr>
                <a:endParaRPr lang="en-US" sz="30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24588" name="Rectangle 12"/>
              <p:cNvSpPr>
                <a:spLocks/>
              </p:cNvSpPr>
              <p:nvPr/>
            </p:nvSpPr>
            <p:spPr bwMode="auto">
              <a:xfrm>
                <a:off x="141" y="0"/>
                <a:ext cx="113" cy="112"/>
              </a:xfrm>
              <a:prstGeom prst="rect">
                <a:avLst/>
              </a:prstGeom>
              <a:solidFill>
                <a:srgbClr val="FCBD00"/>
              </a:solidFill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>
                  <a:spcBef>
                    <a:spcPct val="0"/>
                  </a:spcBef>
                </a:pPr>
                <a:endParaRPr lang="en-US" sz="30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24589" name="Rectangle 13"/>
              <p:cNvSpPr>
                <a:spLocks/>
              </p:cNvSpPr>
              <p:nvPr/>
            </p:nvSpPr>
            <p:spPr bwMode="auto">
              <a:xfrm>
                <a:off x="141" y="141"/>
                <a:ext cx="113" cy="113"/>
              </a:xfrm>
              <a:prstGeom prst="rect">
                <a:avLst/>
              </a:prstGeom>
              <a:solidFill>
                <a:srgbClr val="FCBD00"/>
              </a:solidFill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>
                  <a:spcBef>
                    <a:spcPct val="0"/>
                  </a:spcBef>
                </a:pPr>
                <a:endParaRPr lang="en-US" sz="30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</p:grpSp>
        <p:sp>
          <p:nvSpPr>
            <p:cNvPr id="24590" name="AutoShape 14"/>
            <p:cNvSpPr>
              <a:spLocks/>
            </p:cNvSpPr>
            <p:nvPr/>
          </p:nvSpPr>
          <p:spPr bwMode="auto">
            <a:xfrm>
              <a:off x="56" y="479"/>
              <a:ext cx="367" cy="368"/>
            </a:xfrm>
            <a:prstGeom prst="roundRect">
              <a:avLst>
                <a:gd name="adj" fmla="val 32690"/>
              </a:avLst>
            </a:prstGeom>
            <a:solidFill>
              <a:srgbClr val="C0EDFE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>
                <a:spcBef>
                  <a:spcPct val="0"/>
                </a:spcBef>
              </a:pPr>
              <a:endParaRPr lang="en-US" sz="30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grpSp>
          <p:nvGrpSpPr>
            <p:cNvPr id="24591" name="Group 15"/>
            <p:cNvGrpSpPr>
              <a:grpSpLocks/>
            </p:cNvGrpSpPr>
            <p:nvPr/>
          </p:nvGrpSpPr>
          <p:grpSpPr bwMode="auto">
            <a:xfrm>
              <a:off x="113" y="536"/>
              <a:ext cx="254" cy="254"/>
              <a:chOff x="0" y="0"/>
              <a:chExt cx="254" cy="254"/>
            </a:xfrm>
          </p:grpSpPr>
          <p:sp>
            <p:nvSpPr>
              <p:cNvPr id="24592" name="Rectangle 16"/>
              <p:cNvSpPr>
                <a:spLocks/>
              </p:cNvSpPr>
              <p:nvPr/>
            </p:nvSpPr>
            <p:spPr bwMode="auto">
              <a:xfrm>
                <a:off x="0" y="141"/>
                <a:ext cx="113" cy="113"/>
              </a:xfrm>
              <a:prstGeom prst="rect">
                <a:avLst/>
              </a:prstGeom>
              <a:solidFill>
                <a:srgbClr val="FCBD00"/>
              </a:solidFill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>
                  <a:spcBef>
                    <a:spcPct val="0"/>
                  </a:spcBef>
                </a:pPr>
                <a:endParaRPr lang="en-US" sz="30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24593" name="Rectangle 17"/>
              <p:cNvSpPr>
                <a:spLocks/>
              </p:cNvSpPr>
              <p:nvPr/>
            </p:nvSpPr>
            <p:spPr bwMode="auto">
              <a:xfrm>
                <a:off x="0" y="0"/>
                <a:ext cx="113" cy="112"/>
              </a:xfrm>
              <a:prstGeom prst="rect">
                <a:avLst/>
              </a:prstGeom>
              <a:solidFill>
                <a:srgbClr val="FCBD00"/>
              </a:solidFill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>
                  <a:spcBef>
                    <a:spcPct val="0"/>
                  </a:spcBef>
                </a:pPr>
                <a:endParaRPr lang="en-US" sz="30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24594" name="Rectangle 18"/>
              <p:cNvSpPr>
                <a:spLocks/>
              </p:cNvSpPr>
              <p:nvPr/>
            </p:nvSpPr>
            <p:spPr bwMode="auto">
              <a:xfrm>
                <a:off x="141" y="0"/>
                <a:ext cx="113" cy="112"/>
              </a:xfrm>
              <a:prstGeom prst="rect">
                <a:avLst/>
              </a:prstGeom>
              <a:solidFill>
                <a:srgbClr val="FCBD00"/>
              </a:solidFill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>
                  <a:spcBef>
                    <a:spcPct val="0"/>
                  </a:spcBef>
                </a:pPr>
                <a:endParaRPr lang="en-US" sz="30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24595" name="Rectangle 19"/>
              <p:cNvSpPr>
                <a:spLocks/>
              </p:cNvSpPr>
              <p:nvPr/>
            </p:nvSpPr>
            <p:spPr bwMode="auto">
              <a:xfrm>
                <a:off x="141" y="141"/>
                <a:ext cx="113" cy="113"/>
              </a:xfrm>
              <a:prstGeom prst="rect">
                <a:avLst/>
              </a:prstGeom>
              <a:solidFill>
                <a:srgbClr val="FCBD00"/>
              </a:solidFill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>
                  <a:spcBef>
                    <a:spcPct val="0"/>
                  </a:spcBef>
                </a:pPr>
                <a:endParaRPr lang="en-US" sz="30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</p:grpSp>
        <p:sp>
          <p:nvSpPr>
            <p:cNvPr id="24596" name="AutoShape 20"/>
            <p:cNvSpPr>
              <a:spLocks/>
            </p:cNvSpPr>
            <p:nvPr/>
          </p:nvSpPr>
          <p:spPr bwMode="auto">
            <a:xfrm>
              <a:off x="480" y="479"/>
              <a:ext cx="367" cy="368"/>
            </a:xfrm>
            <a:prstGeom prst="roundRect">
              <a:avLst>
                <a:gd name="adj" fmla="val 32690"/>
              </a:avLst>
            </a:prstGeom>
            <a:solidFill>
              <a:srgbClr val="C0EDFE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>
                <a:spcBef>
                  <a:spcPct val="0"/>
                </a:spcBef>
              </a:pPr>
              <a:endParaRPr lang="en-US" sz="30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grpSp>
          <p:nvGrpSpPr>
            <p:cNvPr id="24597" name="Group 21"/>
            <p:cNvGrpSpPr>
              <a:grpSpLocks/>
            </p:cNvGrpSpPr>
            <p:nvPr/>
          </p:nvGrpSpPr>
          <p:grpSpPr bwMode="auto">
            <a:xfrm>
              <a:off x="536" y="536"/>
              <a:ext cx="255" cy="254"/>
              <a:chOff x="0" y="0"/>
              <a:chExt cx="254" cy="254"/>
            </a:xfrm>
          </p:grpSpPr>
          <p:sp>
            <p:nvSpPr>
              <p:cNvPr id="24598" name="Rectangle 22"/>
              <p:cNvSpPr>
                <a:spLocks/>
              </p:cNvSpPr>
              <p:nvPr/>
            </p:nvSpPr>
            <p:spPr bwMode="auto">
              <a:xfrm>
                <a:off x="0" y="141"/>
                <a:ext cx="113" cy="113"/>
              </a:xfrm>
              <a:prstGeom prst="rect">
                <a:avLst/>
              </a:prstGeom>
              <a:solidFill>
                <a:srgbClr val="FCBD00"/>
              </a:solidFill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>
                  <a:spcBef>
                    <a:spcPct val="0"/>
                  </a:spcBef>
                </a:pPr>
                <a:endParaRPr lang="en-US" sz="30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24599" name="Rectangle 23"/>
              <p:cNvSpPr>
                <a:spLocks/>
              </p:cNvSpPr>
              <p:nvPr/>
            </p:nvSpPr>
            <p:spPr bwMode="auto">
              <a:xfrm>
                <a:off x="0" y="0"/>
                <a:ext cx="113" cy="112"/>
              </a:xfrm>
              <a:prstGeom prst="rect">
                <a:avLst/>
              </a:prstGeom>
              <a:solidFill>
                <a:srgbClr val="FCBD00"/>
              </a:solidFill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>
                  <a:spcBef>
                    <a:spcPct val="0"/>
                  </a:spcBef>
                </a:pPr>
                <a:endParaRPr lang="en-US" sz="30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24600" name="Rectangle 24"/>
              <p:cNvSpPr>
                <a:spLocks/>
              </p:cNvSpPr>
              <p:nvPr/>
            </p:nvSpPr>
            <p:spPr bwMode="auto">
              <a:xfrm>
                <a:off x="141" y="0"/>
                <a:ext cx="113" cy="112"/>
              </a:xfrm>
              <a:prstGeom prst="rect">
                <a:avLst/>
              </a:prstGeom>
              <a:solidFill>
                <a:srgbClr val="FCBD00"/>
              </a:solidFill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>
                  <a:spcBef>
                    <a:spcPct val="0"/>
                  </a:spcBef>
                </a:pPr>
                <a:endParaRPr lang="en-US" sz="30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24601" name="Rectangle 25"/>
              <p:cNvSpPr>
                <a:spLocks/>
              </p:cNvSpPr>
              <p:nvPr/>
            </p:nvSpPr>
            <p:spPr bwMode="auto">
              <a:xfrm>
                <a:off x="141" y="141"/>
                <a:ext cx="113" cy="113"/>
              </a:xfrm>
              <a:prstGeom prst="rect">
                <a:avLst/>
              </a:prstGeom>
              <a:solidFill>
                <a:srgbClr val="FCBD00"/>
              </a:solidFill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>
                  <a:spcBef>
                    <a:spcPct val="0"/>
                  </a:spcBef>
                </a:pPr>
                <a:endParaRPr lang="en-US" sz="30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</p:grpSp>
        <p:sp>
          <p:nvSpPr>
            <p:cNvPr id="24602" name="Rectangle 26"/>
            <p:cNvSpPr>
              <a:spLocks/>
            </p:cNvSpPr>
            <p:nvPr/>
          </p:nvSpPr>
          <p:spPr bwMode="auto">
            <a:xfrm>
              <a:off x="0" y="0"/>
              <a:ext cx="904" cy="903"/>
            </a:xfrm>
            <a:prstGeom prst="rect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>
                <a:spcBef>
                  <a:spcPct val="0"/>
                </a:spcBef>
              </a:pPr>
              <a:endParaRPr lang="en-US" sz="30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24603" name="Oval 27"/>
            <p:cNvSpPr>
              <a:spLocks/>
            </p:cNvSpPr>
            <p:nvPr/>
          </p:nvSpPr>
          <p:spPr bwMode="auto">
            <a:xfrm>
              <a:off x="226" y="1609"/>
              <a:ext cx="452" cy="119"/>
            </a:xfrm>
            <a:prstGeom prst="ellips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>
                <a:spcBef>
                  <a:spcPct val="0"/>
                </a:spcBef>
              </a:pPr>
              <a:endParaRPr lang="en-US" sz="30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24604" name="Rectangle 28"/>
            <p:cNvSpPr>
              <a:spLocks/>
            </p:cNvSpPr>
            <p:nvPr/>
          </p:nvSpPr>
          <p:spPr bwMode="auto">
            <a:xfrm>
              <a:off x="226" y="1343"/>
              <a:ext cx="452" cy="317"/>
            </a:xfrm>
            <a:prstGeom prst="rect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>
                  <a:solidFill>
                    <a:schemeClr val="tx1">
                      <a:alpha val="70000"/>
                    </a:schemeClr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pPr>
                <a:spcBef>
                  <a:spcPct val="0"/>
                </a:spcBef>
              </a:pPr>
              <a:endParaRPr lang="en-US" sz="30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24605" name="Oval 29"/>
            <p:cNvSpPr>
              <a:spLocks/>
            </p:cNvSpPr>
            <p:nvPr/>
          </p:nvSpPr>
          <p:spPr bwMode="auto">
            <a:xfrm>
              <a:off x="226" y="1270"/>
              <a:ext cx="452" cy="119"/>
            </a:xfrm>
            <a:prstGeom prst="ellips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>
                <a:spcBef>
                  <a:spcPct val="0"/>
                </a:spcBef>
              </a:pPr>
              <a:endParaRPr lang="en-US" sz="30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24606" name="Line 30"/>
            <p:cNvSpPr>
              <a:spLocks noChangeShapeType="1"/>
            </p:cNvSpPr>
            <p:nvPr/>
          </p:nvSpPr>
          <p:spPr bwMode="auto">
            <a:xfrm flipH="1">
              <a:off x="226" y="1338"/>
              <a:ext cx="0" cy="33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>
                <a:spcBef>
                  <a:spcPct val="0"/>
                </a:spcBef>
              </a:pPr>
              <a:endParaRPr lang="en-US" sz="30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24607" name="Line 31"/>
            <p:cNvSpPr>
              <a:spLocks noChangeShapeType="1"/>
            </p:cNvSpPr>
            <p:nvPr/>
          </p:nvSpPr>
          <p:spPr bwMode="auto">
            <a:xfrm>
              <a:off x="678" y="1338"/>
              <a:ext cx="0" cy="33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>
                <a:spcBef>
                  <a:spcPct val="0"/>
                </a:spcBef>
              </a:pPr>
              <a:endParaRPr lang="en-US" sz="30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24608" name="Line 32"/>
            <p:cNvSpPr>
              <a:spLocks noChangeShapeType="1"/>
            </p:cNvSpPr>
            <p:nvPr/>
          </p:nvSpPr>
          <p:spPr bwMode="auto">
            <a:xfrm>
              <a:off x="452" y="971"/>
              <a:ext cx="0" cy="350"/>
            </a:xfrm>
            <a:prstGeom prst="line">
              <a:avLst/>
            </a:prstGeom>
            <a:noFill/>
            <a:ln w="38100" cap="flat">
              <a:solidFill>
                <a:schemeClr val="tx1"/>
              </a:solidFill>
              <a:prstDash val="solid"/>
              <a:miter lim="800000"/>
              <a:headEnd type="stealth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>
                <a:spcBef>
                  <a:spcPct val="0"/>
                </a:spcBef>
              </a:pPr>
              <a:endParaRPr lang="en-US" sz="30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</p:grpSp>
      <p:sp>
        <p:nvSpPr>
          <p:cNvPr id="24609" name="Rectangle 33"/>
          <p:cNvSpPr>
            <a:spLocks/>
          </p:cNvSpPr>
          <p:nvPr/>
        </p:nvSpPr>
        <p:spPr bwMode="auto">
          <a:xfrm>
            <a:off x="64741" y="294680"/>
            <a:ext cx="9010055" cy="50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>
              <a:spcBef>
                <a:spcPct val="0"/>
              </a:spcBef>
            </a:pPr>
            <a:r>
              <a:rPr lang="en-US" sz="3000" u="sng">
                <a:solidFill>
                  <a:srgbClr val="000000"/>
                </a:solidFill>
                <a:latin typeface="Gill Sans" charset="0"/>
                <a:ea typeface="ＭＳ Ｐゴシック" charset="0"/>
                <a:cs typeface="Gill Sans" charset="0"/>
                <a:sym typeface="Gill Sans" charset="0"/>
              </a:rPr>
              <a:t>Two Approaches to Multi-Model Training</a:t>
            </a:r>
          </a:p>
        </p:txBody>
      </p:sp>
      <p:grpSp>
        <p:nvGrpSpPr>
          <p:cNvPr id="24610" name="Group 34"/>
          <p:cNvGrpSpPr>
            <a:grpSpLocks/>
          </p:cNvGrpSpPr>
          <p:nvPr/>
        </p:nvGrpSpPr>
        <p:grpSpPr bwMode="auto">
          <a:xfrm>
            <a:off x="2044898" y="3339704"/>
            <a:ext cx="1009055" cy="1928813"/>
            <a:chOff x="0" y="0"/>
            <a:chExt cx="904" cy="1728"/>
          </a:xfrm>
        </p:grpSpPr>
        <p:sp>
          <p:nvSpPr>
            <p:cNvPr id="24611" name="AutoShape 35"/>
            <p:cNvSpPr>
              <a:spLocks/>
            </p:cNvSpPr>
            <p:nvPr/>
          </p:nvSpPr>
          <p:spPr bwMode="auto">
            <a:xfrm>
              <a:off x="56" y="56"/>
              <a:ext cx="367" cy="367"/>
            </a:xfrm>
            <a:prstGeom prst="roundRect">
              <a:avLst>
                <a:gd name="adj" fmla="val 32690"/>
              </a:avLst>
            </a:prstGeom>
            <a:solidFill>
              <a:srgbClr val="C0EDFE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>
                <a:spcBef>
                  <a:spcPct val="0"/>
                </a:spcBef>
              </a:pPr>
              <a:endParaRPr lang="en-US" sz="30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grpSp>
          <p:nvGrpSpPr>
            <p:cNvPr id="24612" name="Group 36"/>
            <p:cNvGrpSpPr>
              <a:grpSpLocks/>
            </p:cNvGrpSpPr>
            <p:nvPr/>
          </p:nvGrpSpPr>
          <p:grpSpPr bwMode="auto">
            <a:xfrm>
              <a:off x="113" y="112"/>
              <a:ext cx="254" cy="255"/>
              <a:chOff x="0" y="0"/>
              <a:chExt cx="254" cy="254"/>
            </a:xfrm>
          </p:grpSpPr>
          <p:sp>
            <p:nvSpPr>
              <p:cNvPr id="24613" name="Rectangle 37"/>
              <p:cNvSpPr>
                <a:spLocks/>
              </p:cNvSpPr>
              <p:nvPr/>
            </p:nvSpPr>
            <p:spPr bwMode="auto">
              <a:xfrm>
                <a:off x="0" y="141"/>
                <a:ext cx="113" cy="113"/>
              </a:xfrm>
              <a:prstGeom prst="rect">
                <a:avLst/>
              </a:prstGeom>
              <a:solidFill>
                <a:srgbClr val="FCBD00"/>
              </a:solidFill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>
                  <a:spcBef>
                    <a:spcPct val="0"/>
                  </a:spcBef>
                </a:pPr>
                <a:endParaRPr lang="en-US" sz="30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24614" name="Rectangle 38"/>
              <p:cNvSpPr>
                <a:spLocks/>
              </p:cNvSpPr>
              <p:nvPr/>
            </p:nvSpPr>
            <p:spPr bwMode="auto">
              <a:xfrm>
                <a:off x="0" y="0"/>
                <a:ext cx="113" cy="112"/>
              </a:xfrm>
              <a:prstGeom prst="rect">
                <a:avLst/>
              </a:prstGeom>
              <a:solidFill>
                <a:srgbClr val="FCBD00"/>
              </a:solidFill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>
                  <a:spcBef>
                    <a:spcPct val="0"/>
                  </a:spcBef>
                </a:pPr>
                <a:endParaRPr lang="en-US" sz="30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24615" name="Rectangle 39"/>
              <p:cNvSpPr>
                <a:spLocks/>
              </p:cNvSpPr>
              <p:nvPr/>
            </p:nvSpPr>
            <p:spPr bwMode="auto">
              <a:xfrm>
                <a:off x="141" y="0"/>
                <a:ext cx="113" cy="112"/>
              </a:xfrm>
              <a:prstGeom prst="rect">
                <a:avLst/>
              </a:prstGeom>
              <a:solidFill>
                <a:srgbClr val="FCBD00"/>
              </a:solidFill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>
                  <a:spcBef>
                    <a:spcPct val="0"/>
                  </a:spcBef>
                </a:pPr>
                <a:endParaRPr lang="en-US" sz="30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24616" name="Rectangle 40"/>
              <p:cNvSpPr>
                <a:spLocks/>
              </p:cNvSpPr>
              <p:nvPr/>
            </p:nvSpPr>
            <p:spPr bwMode="auto">
              <a:xfrm>
                <a:off x="141" y="141"/>
                <a:ext cx="113" cy="113"/>
              </a:xfrm>
              <a:prstGeom prst="rect">
                <a:avLst/>
              </a:prstGeom>
              <a:solidFill>
                <a:srgbClr val="FCBD00"/>
              </a:solidFill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>
                  <a:spcBef>
                    <a:spcPct val="0"/>
                  </a:spcBef>
                </a:pPr>
                <a:endParaRPr lang="en-US" sz="30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</p:grpSp>
        <p:sp>
          <p:nvSpPr>
            <p:cNvPr id="24617" name="AutoShape 41"/>
            <p:cNvSpPr>
              <a:spLocks/>
            </p:cNvSpPr>
            <p:nvPr/>
          </p:nvSpPr>
          <p:spPr bwMode="auto">
            <a:xfrm>
              <a:off x="480" y="56"/>
              <a:ext cx="367" cy="367"/>
            </a:xfrm>
            <a:prstGeom prst="roundRect">
              <a:avLst>
                <a:gd name="adj" fmla="val 32690"/>
              </a:avLst>
            </a:prstGeom>
            <a:solidFill>
              <a:srgbClr val="C0EDFE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>
                <a:spcBef>
                  <a:spcPct val="0"/>
                </a:spcBef>
              </a:pPr>
              <a:endParaRPr lang="en-US" sz="30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grpSp>
          <p:nvGrpSpPr>
            <p:cNvPr id="24618" name="Group 42"/>
            <p:cNvGrpSpPr>
              <a:grpSpLocks/>
            </p:cNvGrpSpPr>
            <p:nvPr/>
          </p:nvGrpSpPr>
          <p:grpSpPr bwMode="auto">
            <a:xfrm>
              <a:off x="536" y="112"/>
              <a:ext cx="255" cy="255"/>
              <a:chOff x="0" y="0"/>
              <a:chExt cx="254" cy="254"/>
            </a:xfrm>
          </p:grpSpPr>
          <p:sp>
            <p:nvSpPr>
              <p:cNvPr id="24619" name="Rectangle 43"/>
              <p:cNvSpPr>
                <a:spLocks/>
              </p:cNvSpPr>
              <p:nvPr/>
            </p:nvSpPr>
            <p:spPr bwMode="auto">
              <a:xfrm>
                <a:off x="0" y="141"/>
                <a:ext cx="113" cy="113"/>
              </a:xfrm>
              <a:prstGeom prst="rect">
                <a:avLst/>
              </a:prstGeom>
              <a:solidFill>
                <a:srgbClr val="FCBD00"/>
              </a:solidFill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>
                  <a:spcBef>
                    <a:spcPct val="0"/>
                  </a:spcBef>
                </a:pPr>
                <a:endParaRPr lang="en-US" sz="30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24620" name="Rectangle 44"/>
              <p:cNvSpPr>
                <a:spLocks/>
              </p:cNvSpPr>
              <p:nvPr/>
            </p:nvSpPr>
            <p:spPr bwMode="auto">
              <a:xfrm>
                <a:off x="0" y="0"/>
                <a:ext cx="113" cy="112"/>
              </a:xfrm>
              <a:prstGeom prst="rect">
                <a:avLst/>
              </a:prstGeom>
              <a:solidFill>
                <a:srgbClr val="FCBD00"/>
              </a:solidFill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>
                  <a:spcBef>
                    <a:spcPct val="0"/>
                  </a:spcBef>
                </a:pPr>
                <a:endParaRPr lang="en-US" sz="30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24621" name="Rectangle 45"/>
              <p:cNvSpPr>
                <a:spLocks/>
              </p:cNvSpPr>
              <p:nvPr/>
            </p:nvSpPr>
            <p:spPr bwMode="auto">
              <a:xfrm>
                <a:off x="141" y="0"/>
                <a:ext cx="113" cy="112"/>
              </a:xfrm>
              <a:prstGeom prst="rect">
                <a:avLst/>
              </a:prstGeom>
              <a:solidFill>
                <a:srgbClr val="FCBD00"/>
              </a:solidFill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>
                  <a:spcBef>
                    <a:spcPct val="0"/>
                  </a:spcBef>
                </a:pPr>
                <a:endParaRPr lang="en-US" sz="30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24622" name="Rectangle 46"/>
              <p:cNvSpPr>
                <a:spLocks/>
              </p:cNvSpPr>
              <p:nvPr/>
            </p:nvSpPr>
            <p:spPr bwMode="auto">
              <a:xfrm>
                <a:off x="141" y="141"/>
                <a:ext cx="113" cy="113"/>
              </a:xfrm>
              <a:prstGeom prst="rect">
                <a:avLst/>
              </a:prstGeom>
              <a:solidFill>
                <a:srgbClr val="FCBD00"/>
              </a:solidFill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>
                  <a:spcBef>
                    <a:spcPct val="0"/>
                  </a:spcBef>
                </a:pPr>
                <a:endParaRPr lang="en-US" sz="30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</p:grpSp>
        <p:sp>
          <p:nvSpPr>
            <p:cNvPr id="24623" name="AutoShape 47"/>
            <p:cNvSpPr>
              <a:spLocks/>
            </p:cNvSpPr>
            <p:nvPr/>
          </p:nvSpPr>
          <p:spPr bwMode="auto">
            <a:xfrm>
              <a:off x="56" y="479"/>
              <a:ext cx="367" cy="368"/>
            </a:xfrm>
            <a:prstGeom prst="roundRect">
              <a:avLst>
                <a:gd name="adj" fmla="val 32690"/>
              </a:avLst>
            </a:prstGeom>
            <a:solidFill>
              <a:srgbClr val="C0EDFE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>
                <a:spcBef>
                  <a:spcPct val="0"/>
                </a:spcBef>
              </a:pPr>
              <a:endParaRPr lang="en-US" sz="30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grpSp>
          <p:nvGrpSpPr>
            <p:cNvPr id="24624" name="Group 48"/>
            <p:cNvGrpSpPr>
              <a:grpSpLocks/>
            </p:cNvGrpSpPr>
            <p:nvPr/>
          </p:nvGrpSpPr>
          <p:grpSpPr bwMode="auto">
            <a:xfrm>
              <a:off x="113" y="536"/>
              <a:ext cx="254" cy="254"/>
              <a:chOff x="0" y="0"/>
              <a:chExt cx="254" cy="254"/>
            </a:xfrm>
          </p:grpSpPr>
          <p:sp>
            <p:nvSpPr>
              <p:cNvPr id="24625" name="Rectangle 49"/>
              <p:cNvSpPr>
                <a:spLocks/>
              </p:cNvSpPr>
              <p:nvPr/>
            </p:nvSpPr>
            <p:spPr bwMode="auto">
              <a:xfrm>
                <a:off x="0" y="141"/>
                <a:ext cx="113" cy="113"/>
              </a:xfrm>
              <a:prstGeom prst="rect">
                <a:avLst/>
              </a:prstGeom>
              <a:solidFill>
                <a:srgbClr val="FCBD00"/>
              </a:solidFill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>
                  <a:spcBef>
                    <a:spcPct val="0"/>
                  </a:spcBef>
                </a:pPr>
                <a:endParaRPr lang="en-US" sz="30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24626" name="Rectangle 50"/>
              <p:cNvSpPr>
                <a:spLocks/>
              </p:cNvSpPr>
              <p:nvPr/>
            </p:nvSpPr>
            <p:spPr bwMode="auto">
              <a:xfrm>
                <a:off x="0" y="0"/>
                <a:ext cx="113" cy="112"/>
              </a:xfrm>
              <a:prstGeom prst="rect">
                <a:avLst/>
              </a:prstGeom>
              <a:solidFill>
                <a:srgbClr val="FCBD00"/>
              </a:solidFill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>
                  <a:spcBef>
                    <a:spcPct val="0"/>
                  </a:spcBef>
                </a:pPr>
                <a:endParaRPr lang="en-US" sz="30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24627" name="Rectangle 51"/>
              <p:cNvSpPr>
                <a:spLocks/>
              </p:cNvSpPr>
              <p:nvPr/>
            </p:nvSpPr>
            <p:spPr bwMode="auto">
              <a:xfrm>
                <a:off x="141" y="0"/>
                <a:ext cx="113" cy="112"/>
              </a:xfrm>
              <a:prstGeom prst="rect">
                <a:avLst/>
              </a:prstGeom>
              <a:solidFill>
                <a:srgbClr val="FCBD00"/>
              </a:solidFill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>
                  <a:spcBef>
                    <a:spcPct val="0"/>
                  </a:spcBef>
                </a:pPr>
                <a:endParaRPr lang="en-US" sz="30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24628" name="Rectangle 52"/>
              <p:cNvSpPr>
                <a:spLocks/>
              </p:cNvSpPr>
              <p:nvPr/>
            </p:nvSpPr>
            <p:spPr bwMode="auto">
              <a:xfrm>
                <a:off x="141" y="141"/>
                <a:ext cx="113" cy="113"/>
              </a:xfrm>
              <a:prstGeom prst="rect">
                <a:avLst/>
              </a:prstGeom>
              <a:solidFill>
                <a:srgbClr val="FCBD00"/>
              </a:solidFill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>
                  <a:spcBef>
                    <a:spcPct val="0"/>
                  </a:spcBef>
                </a:pPr>
                <a:endParaRPr lang="en-US" sz="30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</p:grpSp>
        <p:sp>
          <p:nvSpPr>
            <p:cNvPr id="24629" name="AutoShape 53"/>
            <p:cNvSpPr>
              <a:spLocks/>
            </p:cNvSpPr>
            <p:nvPr/>
          </p:nvSpPr>
          <p:spPr bwMode="auto">
            <a:xfrm>
              <a:off x="480" y="479"/>
              <a:ext cx="367" cy="368"/>
            </a:xfrm>
            <a:prstGeom prst="roundRect">
              <a:avLst>
                <a:gd name="adj" fmla="val 32690"/>
              </a:avLst>
            </a:prstGeom>
            <a:solidFill>
              <a:srgbClr val="C0EDFE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>
                <a:spcBef>
                  <a:spcPct val="0"/>
                </a:spcBef>
              </a:pPr>
              <a:endParaRPr lang="en-US" sz="30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grpSp>
          <p:nvGrpSpPr>
            <p:cNvPr id="24630" name="Group 54"/>
            <p:cNvGrpSpPr>
              <a:grpSpLocks/>
            </p:cNvGrpSpPr>
            <p:nvPr/>
          </p:nvGrpSpPr>
          <p:grpSpPr bwMode="auto">
            <a:xfrm>
              <a:off x="536" y="536"/>
              <a:ext cx="255" cy="254"/>
              <a:chOff x="0" y="0"/>
              <a:chExt cx="254" cy="254"/>
            </a:xfrm>
          </p:grpSpPr>
          <p:sp>
            <p:nvSpPr>
              <p:cNvPr id="24631" name="Rectangle 55"/>
              <p:cNvSpPr>
                <a:spLocks/>
              </p:cNvSpPr>
              <p:nvPr/>
            </p:nvSpPr>
            <p:spPr bwMode="auto">
              <a:xfrm>
                <a:off x="0" y="141"/>
                <a:ext cx="113" cy="113"/>
              </a:xfrm>
              <a:prstGeom prst="rect">
                <a:avLst/>
              </a:prstGeom>
              <a:solidFill>
                <a:srgbClr val="FCBD00"/>
              </a:solidFill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>
                  <a:spcBef>
                    <a:spcPct val="0"/>
                  </a:spcBef>
                </a:pPr>
                <a:endParaRPr lang="en-US" sz="30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24632" name="Rectangle 56"/>
              <p:cNvSpPr>
                <a:spLocks/>
              </p:cNvSpPr>
              <p:nvPr/>
            </p:nvSpPr>
            <p:spPr bwMode="auto">
              <a:xfrm>
                <a:off x="0" y="0"/>
                <a:ext cx="113" cy="112"/>
              </a:xfrm>
              <a:prstGeom prst="rect">
                <a:avLst/>
              </a:prstGeom>
              <a:solidFill>
                <a:srgbClr val="FCBD00"/>
              </a:solidFill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>
                  <a:spcBef>
                    <a:spcPct val="0"/>
                  </a:spcBef>
                </a:pPr>
                <a:endParaRPr lang="en-US" sz="30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24633" name="Rectangle 57"/>
              <p:cNvSpPr>
                <a:spLocks/>
              </p:cNvSpPr>
              <p:nvPr/>
            </p:nvSpPr>
            <p:spPr bwMode="auto">
              <a:xfrm>
                <a:off x="141" y="0"/>
                <a:ext cx="113" cy="112"/>
              </a:xfrm>
              <a:prstGeom prst="rect">
                <a:avLst/>
              </a:prstGeom>
              <a:solidFill>
                <a:srgbClr val="FCBD00"/>
              </a:solidFill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>
                  <a:spcBef>
                    <a:spcPct val="0"/>
                  </a:spcBef>
                </a:pPr>
                <a:endParaRPr lang="en-US" sz="30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24634" name="Rectangle 58"/>
              <p:cNvSpPr>
                <a:spLocks/>
              </p:cNvSpPr>
              <p:nvPr/>
            </p:nvSpPr>
            <p:spPr bwMode="auto">
              <a:xfrm>
                <a:off x="141" y="141"/>
                <a:ext cx="113" cy="113"/>
              </a:xfrm>
              <a:prstGeom prst="rect">
                <a:avLst/>
              </a:prstGeom>
              <a:solidFill>
                <a:srgbClr val="FCBD00"/>
              </a:solidFill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>
                  <a:spcBef>
                    <a:spcPct val="0"/>
                  </a:spcBef>
                </a:pPr>
                <a:endParaRPr lang="en-US" sz="30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</p:grpSp>
        <p:sp>
          <p:nvSpPr>
            <p:cNvPr id="24635" name="Rectangle 59"/>
            <p:cNvSpPr>
              <a:spLocks/>
            </p:cNvSpPr>
            <p:nvPr/>
          </p:nvSpPr>
          <p:spPr bwMode="auto">
            <a:xfrm>
              <a:off x="0" y="0"/>
              <a:ext cx="904" cy="903"/>
            </a:xfrm>
            <a:prstGeom prst="rect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>
                <a:spcBef>
                  <a:spcPct val="0"/>
                </a:spcBef>
              </a:pPr>
              <a:endParaRPr lang="en-US" sz="30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24636" name="Oval 60"/>
            <p:cNvSpPr>
              <a:spLocks/>
            </p:cNvSpPr>
            <p:nvPr/>
          </p:nvSpPr>
          <p:spPr bwMode="auto">
            <a:xfrm>
              <a:off x="226" y="1609"/>
              <a:ext cx="452" cy="119"/>
            </a:xfrm>
            <a:prstGeom prst="ellips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>
                <a:spcBef>
                  <a:spcPct val="0"/>
                </a:spcBef>
              </a:pPr>
              <a:endParaRPr lang="en-US" sz="30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24637" name="Rectangle 61"/>
            <p:cNvSpPr>
              <a:spLocks/>
            </p:cNvSpPr>
            <p:nvPr/>
          </p:nvSpPr>
          <p:spPr bwMode="auto">
            <a:xfrm>
              <a:off x="226" y="1343"/>
              <a:ext cx="452" cy="317"/>
            </a:xfrm>
            <a:prstGeom prst="rect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>
                  <a:solidFill>
                    <a:schemeClr val="tx1">
                      <a:alpha val="70000"/>
                    </a:schemeClr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pPr>
                <a:spcBef>
                  <a:spcPct val="0"/>
                </a:spcBef>
              </a:pPr>
              <a:endParaRPr lang="en-US" sz="30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24638" name="Oval 62"/>
            <p:cNvSpPr>
              <a:spLocks/>
            </p:cNvSpPr>
            <p:nvPr/>
          </p:nvSpPr>
          <p:spPr bwMode="auto">
            <a:xfrm>
              <a:off x="226" y="1270"/>
              <a:ext cx="452" cy="119"/>
            </a:xfrm>
            <a:prstGeom prst="ellips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>
                <a:spcBef>
                  <a:spcPct val="0"/>
                </a:spcBef>
              </a:pPr>
              <a:endParaRPr lang="en-US" sz="30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24639" name="Line 63"/>
            <p:cNvSpPr>
              <a:spLocks noChangeShapeType="1"/>
            </p:cNvSpPr>
            <p:nvPr/>
          </p:nvSpPr>
          <p:spPr bwMode="auto">
            <a:xfrm flipH="1">
              <a:off x="226" y="1338"/>
              <a:ext cx="0" cy="33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>
                <a:spcBef>
                  <a:spcPct val="0"/>
                </a:spcBef>
              </a:pPr>
              <a:endParaRPr lang="en-US" sz="30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24640" name="Line 64"/>
            <p:cNvSpPr>
              <a:spLocks noChangeShapeType="1"/>
            </p:cNvSpPr>
            <p:nvPr/>
          </p:nvSpPr>
          <p:spPr bwMode="auto">
            <a:xfrm>
              <a:off x="678" y="1338"/>
              <a:ext cx="0" cy="33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>
                <a:spcBef>
                  <a:spcPct val="0"/>
                </a:spcBef>
              </a:pPr>
              <a:endParaRPr lang="en-US" sz="30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24641" name="Line 65"/>
            <p:cNvSpPr>
              <a:spLocks noChangeShapeType="1"/>
            </p:cNvSpPr>
            <p:nvPr/>
          </p:nvSpPr>
          <p:spPr bwMode="auto">
            <a:xfrm>
              <a:off x="452" y="971"/>
              <a:ext cx="0" cy="350"/>
            </a:xfrm>
            <a:prstGeom prst="line">
              <a:avLst/>
            </a:prstGeom>
            <a:noFill/>
            <a:ln w="38100" cap="flat">
              <a:solidFill>
                <a:schemeClr val="tx1"/>
              </a:solidFill>
              <a:prstDash val="solid"/>
              <a:miter lim="800000"/>
              <a:headEnd type="stealth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>
                <a:spcBef>
                  <a:spcPct val="0"/>
                </a:spcBef>
              </a:pPr>
              <a:endParaRPr lang="en-US" sz="30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</p:grpSp>
      <p:grpSp>
        <p:nvGrpSpPr>
          <p:cNvPr id="24642" name="Group 66"/>
          <p:cNvGrpSpPr>
            <a:grpSpLocks/>
          </p:cNvGrpSpPr>
          <p:nvPr/>
        </p:nvGrpSpPr>
        <p:grpSpPr bwMode="auto">
          <a:xfrm>
            <a:off x="3393282" y="3339704"/>
            <a:ext cx="1009055" cy="1928813"/>
            <a:chOff x="0" y="0"/>
            <a:chExt cx="904" cy="1728"/>
          </a:xfrm>
        </p:grpSpPr>
        <p:sp>
          <p:nvSpPr>
            <p:cNvPr id="24643" name="AutoShape 67"/>
            <p:cNvSpPr>
              <a:spLocks/>
            </p:cNvSpPr>
            <p:nvPr/>
          </p:nvSpPr>
          <p:spPr bwMode="auto">
            <a:xfrm>
              <a:off x="56" y="56"/>
              <a:ext cx="367" cy="367"/>
            </a:xfrm>
            <a:prstGeom prst="roundRect">
              <a:avLst>
                <a:gd name="adj" fmla="val 32690"/>
              </a:avLst>
            </a:prstGeom>
            <a:solidFill>
              <a:srgbClr val="C0EDFE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>
                <a:spcBef>
                  <a:spcPct val="0"/>
                </a:spcBef>
              </a:pPr>
              <a:endParaRPr lang="en-US" sz="30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grpSp>
          <p:nvGrpSpPr>
            <p:cNvPr id="24644" name="Group 68"/>
            <p:cNvGrpSpPr>
              <a:grpSpLocks/>
            </p:cNvGrpSpPr>
            <p:nvPr/>
          </p:nvGrpSpPr>
          <p:grpSpPr bwMode="auto">
            <a:xfrm>
              <a:off x="113" y="112"/>
              <a:ext cx="254" cy="255"/>
              <a:chOff x="0" y="0"/>
              <a:chExt cx="254" cy="254"/>
            </a:xfrm>
          </p:grpSpPr>
          <p:sp>
            <p:nvSpPr>
              <p:cNvPr id="24645" name="Rectangle 69"/>
              <p:cNvSpPr>
                <a:spLocks/>
              </p:cNvSpPr>
              <p:nvPr/>
            </p:nvSpPr>
            <p:spPr bwMode="auto">
              <a:xfrm>
                <a:off x="0" y="141"/>
                <a:ext cx="113" cy="113"/>
              </a:xfrm>
              <a:prstGeom prst="rect">
                <a:avLst/>
              </a:prstGeom>
              <a:solidFill>
                <a:srgbClr val="FCBD00"/>
              </a:solidFill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>
                  <a:spcBef>
                    <a:spcPct val="0"/>
                  </a:spcBef>
                </a:pPr>
                <a:endParaRPr lang="en-US" sz="30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24646" name="Rectangle 70"/>
              <p:cNvSpPr>
                <a:spLocks/>
              </p:cNvSpPr>
              <p:nvPr/>
            </p:nvSpPr>
            <p:spPr bwMode="auto">
              <a:xfrm>
                <a:off x="0" y="0"/>
                <a:ext cx="113" cy="112"/>
              </a:xfrm>
              <a:prstGeom prst="rect">
                <a:avLst/>
              </a:prstGeom>
              <a:solidFill>
                <a:srgbClr val="FCBD00"/>
              </a:solidFill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>
                  <a:spcBef>
                    <a:spcPct val="0"/>
                  </a:spcBef>
                </a:pPr>
                <a:endParaRPr lang="en-US" sz="30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24647" name="Rectangle 71"/>
              <p:cNvSpPr>
                <a:spLocks/>
              </p:cNvSpPr>
              <p:nvPr/>
            </p:nvSpPr>
            <p:spPr bwMode="auto">
              <a:xfrm>
                <a:off x="141" y="0"/>
                <a:ext cx="113" cy="112"/>
              </a:xfrm>
              <a:prstGeom prst="rect">
                <a:avLst/>
              </a:prstGeom>
              <a:solidFill>
                <a:srgbClr val="FCBD00"/>
              </a:solidFill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>
                  <a:spcBef>
                    <a:spcPct val="0"/>
                  </a:spcBef>
                </a:pPr>
                <a:endParaRPr lang="en-US" sz="30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24648" name="Rectangle 72"/>
              <p:cNvSpPr>
                <a:spLocks/>
              </p:cNvSpPr>
              <p:nvPr/>
            </p:nvSpPr>
            <p:spPr bwMode="auto">
              <a:xfrm>
                <a:off x="141" y="141"/>
                <a:ext cx="113" cy="113"/>
              </a:xfrm>
              <a:prstGeom prst="rect">
                <a:avLst/>
              </a:prstGeom>
              <a:solidFill>
                <a:srgbClr val="FCBD00"/>
              </a:solidFill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>
                  <a:spcBef>
                    <a:spcPct val="0"/>
                  </a:spcBef>
                </a:pPr>
                <a:endParaRPr lang="en-US" sz="30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</p:grpSp>
        <p:sp>
          <p:nvSpPr>
            <p:cNvPr id="24649" name="AutoShape 73"/>
            <p:cNvSpPr>
              <a:spLocks/>
            </p:cNvSpPr>
            <p:nvPr/>
          </p:nvSpPr>
          <p:spPr bwMode="auto">
            <a:xfrm>
              <a:off x="480" y="56"/>
              <a:ext cx="367" cy="367"/>
            </a:xfrm>
            <a:prstGeom prst="roundRect">
              <a:avLst>
                <a:gd name="adj" fmla="val 32690"/>
              </a:avLst>
            </a:prstGeom>
            <a:solidFill>
              <a:srgbClr val="C0EDFE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>
                <a:spcBef>
                  <a:spcPct val="0"/>
                </a:spcBef>
              </a:pPr>
              <a:endParaRPr lang="en-US" sz="30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grpSp>
          <p:nvGrpSpPr>
            <p:cNvPr id="24650" name="Group 74"/>
            <p:cNvGrpSpPr>
              <a:grpSpLocks/>
            </p:cNvGrpSpPr>
            <p:nvPr/>
          </p:nvGrpSpPr>
          <p:grpSpPr bwMode="auto">
            <a:xfrm>
              <a:off x="536" y="112"/>
              <a:ext cx="255" cy="255"/>
              <a:chOff x="0" y="0"/>
              <a:chExt cx="254" cy="254"/>
            </a:xfrm>
          </p:grpSpPr>
          <p:sp>
            <p:nvSpPr>
              <p:cNvPr id="24651" name="Rectangle 75"/>
              <p:cNvSpPr>
                <a:spLocks/>
              </p:cNvSpPr>
              <p:nvPr/>
            </p:nvSpPr>
            <p:spPr bwMode="auto">
              <a:xfrm>
                <a:off x="0" y="141"/>
                <a:ext cx="113" cy="113"/>
              </a:xfrm>
              <a:prstGeom prst="rect">
                <a:avLst/>
              </a:prstGeom>
              <a:solidFill>
                <a:srgbClr val="FCBD00"/>
              </a:solidFill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>
                  <a:spcBef>
                    <a:spcPct val="0"/>
                  </a:spcBef>
                </a:pPr>
                <a:endParaRPr lang="en-US" sz="30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24652" name="Rectangle 76"/>
              <p:cNvSpPr>
                <a:spLocks/>
              </p:cNvSpPr>
              <p:nvPr/>
            </p:nvSpPr>
            <p:spPr bwMode="auto">
              <a:xfrm>
                <a:off x="0" y="0"/>
                <a:ext cx="113" cy="112"/>
              </a:xfrm>
              <a:prstGeom prst="rect">
                <a:avLst/>
              </a:prstGeom>
              <a:solidFill>
                <a:srgbClr val="FCBD00"/>
              </a:solidFill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>
                  <a:spcBef>
                    <a:spcPct val="0"/>
                  </a:spcBef>
                </a:pPr>
                <a:endParaRPr lang="en-US" sz="30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24653" name="Rectangle 77"/>
              <p:cNvSpPr>
                <a:spLocks/>
              </p:cNvSpPr>
              <p:nvPr/>
            </p:nvSpPr>
            <p:spPr bwMode="auto">
              <a:xfrm>
                <a:off x="141" y="0"/>
                <a:ext cx="113" cy="112"/>
              </a:xfrm>
              <a:prstGeom prst="rect">
                <a:avLst/>
              </a:prstGeom>
              <a:solidFill>
                <a:srgbClr val="FCBD00"/>
              </a:solidFill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>
                  <a:spcBef>
                    <a:spcPct val="0"/>
                  </a:spcBef>
                </a:pPr>
                <a:endParaRPr lang="en-US" sz="30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24654" name="Rectangle 78"/>
              <p:cNvSpPr>
                <a:spLocks/>
              </p:cNvSpPr>
              <p:nvPr/>
            </p:nvSpPr>
            <p:spPr bwMode="auto">
              <a:xfrm>
                <a:off x="141" y="141"/>
                <a:ext cx="113" cy="113"/>
              </a:xfrm>
              <a:prstGeom prst="rect">
                <a:avLst/>
              </a:prstGeom>
              <a:solidFill>
                <a:srgbClr val="FCBD00"/>
              </a:solidFill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>
                  <a:spcBef>
                    <a:spcPct val="0"/>
                  </a:spcBef>
                </a:pPr>
                <a:endParaRPr lang="en-US" sz="30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</p:grpSp>
        <p:sp>
          <p:nvSpPr>
            <p:cNvPr id="24655" name="AutoShape 79"/>
            <p:cNvSpPr>
              <a:spLocks/>
            </p:cNvSpPr>
            <p:nvPr/>
          </p:nvSpPr>
          <p:spPr bwMode="auto">
            <a:xfrm>
              <a:off x="56" y="479"/>
              <a:ext cx="367" cy="368"/>
            </a:xfrm>
            <a:prstGeom prst="roundRect">
              <a:avLst>
                <a:gd name="adj" fmla="val 32690"/>
              </a:avLst>
            </a:prstGeom>
            <a:solidFill>
              <a:srgbClr val="C0EDFE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>
                <a:spcBef>
                  <a:spcPct val="0"/>
                </a:spcBef>
              </a:pPr>
              <a:endParaRPr lang="en-US" sz="30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grpSp>
          <p:nvGrpSpPr>
            <p:cNvPr id="24656" name="Group 80"/>
            <p:cNvGrpSpPr>
              <a:grpSpLocks/>
            </p:cNvGrpSpPr>
            <p:nvPr/>
          </p:nvGrpSpPr>
          <p:grpSpPr bwMode="auto">
            <a:xfrm>
              <a:off x="113" y="536"/>
              <a:ext cx="254" cy="254"/>
              <a:chOff x="0" y="0"/>
              <a:chExt cx="254" cy="254"/>
            </a:xfrm>
          </p:grpSpPr>
          <p:sp>
            <p:nvSpPr>
              <p:cNvPr id="24657" name="Rectangle 81"/>
              <p:cNvSpPr>
                <a:spLocks/>
              </p:cNvSpPr>
              <p:nvPr/>
            </p:nvSpPr>
            <p:spPr bwMode="auto">
              <a:xfrm>
                <a:off x="0" y="141"/>
                <a:ext cx="113" cy="113"/>
              </a:xfrm>
              <a:prstGeom prst="rect">
                <a:avLst/>
              </a:prstGeom>
              <a:solidFill>
                <a:srgbClr val="FCBD00"/>
              </a:solidFill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>
                  <a:spcBef>
                    <a:spcPct val="0"/>
                  </a:spcBef>
                </a:pPr>
                <a:endParaRPr lang="en-US" sz="30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24658" name="Rectangle 82"/>
              <p:cNvSpPr>
                <a:spLocks/>
              </p:cNvSpPr>
              <p:nvPr/>
            </p:nvSpPr>
            <p:spPr bwMode="auto">
              <a:xfrm>
                <a:off x="0" y="0"/>
                <a:ext cx="113" cy="112"/>
              </a:xfrm>
              <a:prstGeom prst="rect">
                <a:avLst/>
              </a:prstGeom>
              <a:solidFill>
                <a:srgbClr val="FCBD00"/>
              </a:solidFill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>
                  <a:spcBef>
                    <a:spcPct val="0"/>
                  </a:spcBef>
                </a:pPr>
                <a:endParaRPr lang="en-US" sz="30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24659" name="Rectangle 83"/>
              <p:cNvSpPr>
                <a:spLocks/>
              </p:cNvSpPr>
              <p:nvPr/>
            </p:nvSpPr>
            <p:spPr bwMode="auto">
              <a:xfrm>
                <a:off x="141" y="0"/>
                <a:ext cx="113" cy="112"/>
              </a:xfrm>
              <a:prstGeom prst="rect">
                <a:avLst/>
              </a:prstGeom>
              <a:solidFill>
                <a:srgbClr val="FCBD00"/>
              </a:solidFill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>
                  <a:spcBef>
                    <a:spcPct val="0"/>
                  </a:spcBef>
                </a:pPr>
                <a:endParaRPr lang="en-US" sz="30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24660" name="Rectangle 84"/>
              <p:cNvSpPr>
                <a:spLocks/>
              </p:cNvSpPr>
              <p:nvPr/>
            </p:nvSpPr>
            <p:spPr bwMode="auto">
              <a:xfrm>
                <a:off x="141" y="141"/>
                <a:ext cx="113" cy="113"/>
              </a:xfrm>
              <a:prstGeom prst="rect">
                <a:avLst/>
              </a:prstGeom>
              <a:solidFill>
                <a:srgbClr val="FCBD00"/>
              </a:solidFill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>
                  <a:spcBef>
                    <a:spcPct val="0"/>
                  </a:spcBef>
                </a:pPr>
                <a:endParaRPr lang="en-US" sz="30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</p:grpSp>
        <p:sp>
          <p:nvSpPr>
            <p:cNvPr id="24661" name="AutoShape 85"/>
            <p:cNvSpPr>
              <a:spLocks/>
            </p:cNvSpPr>
            <p:nvPr/>
          </p:nvSpPr>
          <p:spPr bwMode="auto">
            <a:xfrm>
              <a:off x="480" y="479"/>
              <a:ext cx="367" cy="368"/>
            </a:xfrm>
            <a:prstGeom prst="roundRect">
              <a:avLst>
                <a:gd name="adj" fmla="val 32690"/>
              </a:avLst>
            </a:prstGeom>
            <a:solidFill>
              <a:srgbClr val="C0EDFE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>
                <a:spcBef>
                  <a:spcPct val="0"/>
                </a:spcBef>
              </a:pPr>
              <a:endParaRPr lang="en-US" sz="30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grpSp>
          <p:nvGrpSpPr>
            <p:cNvPr id="24662" name="Group 86"/>
            <p:cNvGrpSpPr>
              <a:grpSpLocks/>
            </p:cNvGrpSpPr>
            <p:nvPr/>
          </p:nvGrpSpPr>
          <p:grpSpPr bwMode="auto">
            <a:xfrm>
              <a:off x="536" y="536"/>
              <a:ext cx="255" cy="254"/>
              <a:chOff x="0" y="0"/>
              <a:chExt cx="254" cy="254"/>
            </a:xfrm>
          </p:grpSpPr>
          <p:sp>
            <p:nvSpPr>
              <p:cNvPr id="24663" name="Rectangle 87"/>
              <p:cNvSpPr>
                <a:spLocks/>
              </p:cNvSpPr>
              <p:nvPr/>
            </p:nvSpPr>
            <p:spPr bwMode="auto">
              <a:xfrm>
                <a:off x="0" y="141"/>
                <a:ext cx="113" cy="113"/>
              </a:xfrm>
              <a:prstGeom prst="rect">
                <a:avLst/>
              </a:prstGeom>
              <a:solidFill>
                <a:srgbClr val="FCBD00"/>
              </a:solidFill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>
                  <a:spcBef>
                    <a:spcPct val="0"/>
                  </a:spcBef>
                </a:pPr>
                <a:endParaRPr lang="en-US" sz="30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24664" name="Rectangle 88"/>
              <p:cNvSpPr>
                <a:spLocks/>
              </p:cNvSpPr>
              <p:nvPr/>
            </p:nvSpPr>
            <p:spPr bwMode="auto">
              <a:xfrm>
                <a:off x="0" y="0"/>
                <a:ext cx="113" cy="112"/>
              </a:xfrm>
              <a:prstGeom prst="rect">
                <a:avLst/>
              </a:prstGeom>
              <a:solidFill>
                <a:srgbClr val="FCBD00"/>
              </a:solidFill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>
                  <a:spcBef>
                    <a:spcPct val="0"/>
                  </a:spcBef>
                </a:pPr>
                <a:endParaRPr lang="en-US" sz="30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24665" name="Rectangle 89"/>
              <p:cNvSpPr>
                <a:spLocks/>
              </p:cNvSpPr>
              <p:nvPr/>
            </p:nvSpPr>
            <p:spPr bwMode="auto">
              <a:xfrm>
                <a:off x="141" y="0"/>
                <a:ext cx="113" cy="112"/>
              </a:xfrm>
              <a:prstGeom prst="rect">
                <a:avLst/>
              </a:prstGeom>
              <a:solidFill>
                <a:srgbClr val="FCBD00"/>
              </a:solidFill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>
                  <a:spcBef>
                    <a:spcPct val="0"/>
                  </a:spcBef>
                </a:pPr>
                <a:endParaRPr lang="en-US" sz="30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24666" name="Rectangle 90"/>
              <p:cNvSpPr>
                <a:spLocks/>
              </p:cNvSpPr>
              <p:nvPr/>
            </p:nvSpPr>
            <p:spPr bwMode="auto">
              <a:xfrm>
                <a:off x="141" y="141"/>
                <a:ext cx="113" cy="113"/>
              </a:xfrm>
              <a:prstGeom prst="rect">
                <a:avLst/>
              </a:prstGeom>
              <a:solidFill>
                <a:srgbClr val="FCBD00"/>
              </a:solidFill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>
                  <a:spcBef>
                    <a:spcPct val="0"/>
                  </a:spcBef>
                </a:pPr>
                <a:endParaRPr lang="en-US" sz="30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</p:grpSp>
        <p:sp>
          <p:nvSpPr>
            <p:cNvPr id="24667" name="Rectangle 91"/>
            <p:cNvSpPr>
              <a:spLocks/>
            </p:cNvSpPr>
            <p:nvPr/>
          </p:nvSpPr>
          <p:spPr bwMode="auto">
            <a:xfrm>
              <a:off x="0" y="0"/>
              <a:ext cx="904" cy="903"/>
            </a:xfrm>
            <a:prstGeom prst="rect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>
                <a:spcBef>
                  <a:spcPct val="0"/>
                </a:spcBef>
              </a:pPr>
              <a:endParaRPr lang="en-US" sz="30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24668" name="Oval 92"/>
            <p:cNvSpPr>
              <a:spLocks/>
            </p:cNvSpPr>
            <p:nvPr/>
          </p:nvSpPr>
          <p:spPr bwMode="auto">
            <a:xfrm>
              <a:off x="226" y="1609"/>
              <a:ext cx="452" cy="119"/>
            </a:xfrm>
            <a:prstGeom prst="ellips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>
                <a:spcBef>
                  <a:spcPct val="0"/>
                </a:spcBef>
              </a:pPr>
              <a:endParaRPr lang="en-US" sz="30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24669" name="Rectangle 93"/>
            <p:cNvSpPr>
              <a:spLocks/>
            </p:cNvSpPr>
            <p:nvPr/>
          </p:nvSpPr>
          <p:spPr bwMode="auto">
            <a:xfrm>
              <a:off x="226" y="1343"/>
              <a:ext cx="452" cy="317"/>
            </a:xfrm>
            <a:prstGeom prst="rect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>
                  <a:solidFill>
                    <a:schemeClr val="tx1">
                      <a:alpha val="70000"/>
                    </a:schemeClr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pPr>
                <a:spcBef>
                  <a:spcPct val="0"/>
                </a:spcBef>
              </a:pPr>
              <a:endParaRPr lang="en-US" sz="30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24670" name="Oval 94"/>
            <p:cNvSpPr>
              <a:spLocks/>
            </p:cNvSpPr>
            <p:nvPr/>
          </p:nvSpPr>
          <p:spPr bwMode="auto">
            <a:xfrm>
              <a:off x="226" y="1270"/>
              <a:ext cx="452" cy="119"/>
            </a:xfrm>
            <a:prstGeom prst="ellips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>
                <a:spcBef>
                  <a:spcPct val="0"/>
                </a:spcBef>
              </a:pPr>
              <a:endParaRPr lang="en-US" sz="30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24671" name="Line 95"/>
            <p:cNvSpPr>
              <a:spLocks noChangeShapeType="1"/>
            </p:cNvSpPr>
            <p:nvPr/>
          </p:nvSpPr>
          <p:spPr bwMode="auto">
            <a:xfrm flipH="1">
              <a:off x="226" y="1338"/>
              <a:ext cx="0" cy="33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>
                <a:spcBef>
                  <a:spcPct val="0"/>
                </a:spcBef>
              </a:pPr>
              <a:endParaRPr lang="en-US" sz="30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24672" name="Line 96"/>
            <p:cNvSpPr>
              <a:spLocks noChangeShapeType="1"/>
            </p:cNvSpPr>
            <p:nvPr/>
          </p:nvSpPr>
          <p:spPr bwMode="auto">
            <a:xfrm>
              <a:off x="678" y="1338"/>
              <a:ext cx="0" cy="33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>
                <a:spcBef>
                  <a:spcPct val="0"/>
                </a:spcBef>
              </a:pPr>
              <a:endParaRPr lang="en-US" sz="30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24673" name="Line 97"/>
            <p:cNvSpPr>
              <a:spLocks noChangeShapeType="1"/>
            </p:cNvSpPr>
            <p:nvPr/>
          </p:nvSpPr>
          <p:spPr bwMode="auto">
            <a:xfrm>
              <a:off x="452" y="971"/>
              <a:ext cx="0" cy="350"/>
            </a:xfrm>
            <a:prstGeom prst="line">
              <a:avLst/>
            </a:prstGeom>
            <a:noFill/>
            <a:ln w="38100" cap="flat">
              <a:solidFill>
                <a:schemeClr val="tx1"/>
              </a:solidFill>
              <a:prstDash val="solid"/>
              <a:miter lim="800000"/>
              <a:headEnd type="stealth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>
                <a:spcBef>
                  <a:spcPct val="0"/>
                </a:spcBef>
              </a:pPr>
              <a:endParaRPr lang="en-US" sz="30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</p:grpSp>
      <p:grpSp>
        <p:nvGrpSpPr>
          <p:cNvPr id="24674" name="Group 98"/>
          <p:cNvGrpSpPr>
            <a:grpSpLocks/>
          </p:cNvGrpSpPr>
          <p:nvPr/>
        </p:nvGrpSpPr>
        <p:grpSpPr bwMode="auto">
          <a:xfrm>
            <a:off x="4741665" y="3339704"/>
            <a:ext cx="1009055" cy="1928813"/>
            <a:chOff x="0" y="0"/>
            <a:chExt cx="904" cy="1728"/>
          </a:xfrm>
        </p:grpSpPr>
        <p:sp>
          <p:nvSpPr>
            <p:cNvPr id="24675" name="AutoShape 99"/>
            <p:cNvSpPr>
              <a:spLocks/>
            </p:cNvSpPr>
            <p:nvPr/>
          </p:nvSpPr>
          <p:spPr bwMode="auto">
            <a:xfrm>
              <a:off x="56" y="56"/>
              <a:ext cx="367" cy="367"/>
            </a:xfrm>
            <a:prstGeom prst="roundRect">
              <a:avLst>
                <a:gd name="adj" fmla="val 32690"/>
              </a:avLst>
            </a:prstGeom>
            <a:solidFill>
              <a:srgbClr val="C0EDFE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>
                <a:spcBef>
                  <a:spcPct val="0"/>
                </a:spcBef>
              </a:pPr>
              <a:endParaRPr lang="en-US" sz="30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grpSp>
          <p:nvGrpSpPr>
            <p:cNvPr id="24676" name="Group 100"/>
            <p:cNvGrpSpPr>
              <a:grpSpLocks/>
            </p:cNvGrpSpPr>
            <p:nvPr/>
          </p:nvGrpSpPr>
          <p:grpSpPr bwMode="auto">
            <a:xfrm>
              <a:off x="113" y="112"/>
              <a:ext cx="254" cy="255"/>
              <a:chOff x="0" y="0"/>
              <a:chExt cx="254" cy="254"/>
            </a:xfrm>
          </p:grpSpPr>
          <p:sp>
            <p:nvSpPr>
              <p:cNvPr id="24677" name="Rectangle 101"/>
              <p:cNvSpPr>
                <a:spLocks/>
              </p:cNvSpPr>
              <p:nvPr/>
            </p:nvSpPr>
            <p:spPr bwMode="auto">
              <a:xfrm>
                <a:off x="0" y="141"/>
                <a:ext cx="113" cy="113"/>
              </a:xfrm>
              <a:prstGeom prst="rect">
                <a:avLst/>
              </a:prstGeom>
              <a:solidFill>
                <a:srgbClr val="FCBD00"/>
              </a:solidFill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>
                  <a:spcBef>
                    <a:spcPct val="0"/>
                  </a:spcBef>
                </a:pPr>
                <a:endParaRPr lang="en-US" sz="30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24678" name="Rectangle 102"/>
              <p:cNvSpPr>
                <a:spLocks/>
              </p:cNvSpPr>
              <p:nvPr/>
            </p:nvSpPr>
            <p:spPr bwMode="auto">
              <a:xfrm>
                <a:off x="0" y="0"/>
                <a:ext cx="113" cy="112"/>
              </a:xfrm>
              <a:prstGeom prst="rect">
                <a:avLst/>
              </a:prstGeom>
              <a:solidFill>
                <a:srgbClr val="FCBD00"/>
              </a:solidFill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>
                  <a:spcBef>
                    <a:spcPct val="0"/>
                  </a:spcBef>
                </a:pPr>
                <a:endParaRPr lang="en-US" sz="30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24679" name="Rectangle 103"/>
              <p:cNvSpPr>
                <a:spLocks/>
              </p:cNvSpPr>
              <p:nvPr/>
            </p:nvSpPr>
            <p:spPr bwMode="auto">
              <a:xfrm>
                <a:off x="141" y="0"/>
                <a:ext cx="113" cy="112"/>
              </a:xfrm>
              <a:prstGeom prst="rect">
                <a:avLst/>
              </a:prstGeom>
              <a:solidFill>
                <a:srgbClr val="FCBD00"/>
              </a:solidFill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>
                  <a:spcBef>
                    <a:spcPct val="0"/>
                  </a:spcBef>
                </a:pPr>
                <a:endParaRPr lang="en-US" sz="30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24680" name="Rectangle 104"/>
              <p:cNvSpPr>
                <a:spLocks/>
              </p:cNvSpPr>
              <p:nvPr/>
            </p:nvSpPr>
            <p:spPr bwMode="auto">
              <a:xfrm>
                <a:off x="141" y="141"/>
                <a:ext cx="113" cy="113"/>
              </a:xfrm>
              <a:prstGeom prst="rect">
                <a:avLst/>
              </a:prstGeom>
              <a:solidFill>
                <a:srgbClr val="FCBD00"/>
              </a:solidFill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>
                  <a:spcBef>
                    <a:spcPct val="0"/>
                  </a:spcBef>
                </a:pPr>
                <a:endParaRPr lang="en-US" sz="30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</p:grpSp>
        <p:sp>
          <p:nvSpPr>
            <p:cNvPr id="24681" name="AutoShape 105"/>
            <p:cNvSpPr>
              <a:spLocks/>
            </p:cNvSpPr>
            <p:nvPr/>
          </p:nvSpPr>
          <p:spPr bwMode="auto">
            <a:xfrm>
              <a:off x="480" y="56"/>
              <a:ext cx="367" cy="367"/>
            </a:xfrm>
            <a:prstGeom prst="roundRect">
              <a:avLst>
                <a:gd name="adj" fmla="val 32690"/>
              </a:avLst>
            </a:prstGeom>
            <a:solidFill>
              <a:srgbClr val="C0EDFE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>
                <a:spcBef>
                  <a:spcPct val="0"/>
                </a:spcBef>
              </a:pPr>
              <a:endParaRPr lang="en-US" sz="30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grpSp>
          <p:nvGrpSpPr>
            <p:cNvPr id="24682" name="Group 106"/>
            <p:cNvGrpSpPr>
              <a:grpSpLocks/>
            </p:cNvGrpSpPr>
            <p:nvPr/>
          </p:nvGrpSpPr>
          <p:grpSpPr bwMode="auto">
            <a:xfrm>
              <a:off x="536" y="112"/>
              <a:ext cx="255" cy="255"/>
              <a:chOff x="0" y="0"/>
              <a:chExt cx="254" cy="254"/>
            </a:xfrm>
          </p:grpSpPr>
          <p:sp>
            <p:nvSpPr>
              <p:cNvPr id="24683" name="Rectangle 107"/>
              <p:cNvSpPr>
                <a:spLocks/>
              </p:cNvSpPr>
              <p:nvPr/>
            </p:nvSpPr>
            <p:spPr bwMode="auto">
              <a:xfrm>
                <a:off x="0" y="141"/>
                <a:ext cx="113" cy="113"/>
              </a:xfrm>
              <a:prstGeom prst="rect">
                <a:avLst/>
              </a:prstGeom>
              <a:solidFill>
                <a:srgbClr val="FCBD00"/>
              </a:solidFill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>
                  <a:spcBef>
                    <a:spcPct val="0"/>
                  </a:spcBef>
                </a:pPr>
                <a:endParaRPr lang="en-US" sz="30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24684" name="Rectangle 108"/>
              <p:cNvSpPr>
                <a:spLocks/>
              </p:cNvSpPr>
              <p:nvPr/>
            </p:nvSpPr>
            <p:spPr bwMode="auto">
              <a:xfrm>
                <a:off x="0" y="0"/>
                <a:ext cx="113" cy="112"/>
              </a:xfrm>
              <a:prstGeom prst="rect">
                <a:avLst/>
              </a:prstGeom>
              <a:solidFill>
                <a:srgbClr val="FCBD00"/>
              </a:solidFill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>
                  <a:spcBef>
                    <a:spcPct val="0"/>
                  </a:spcBef>
                </a:pPr>
                <a:endParaRPr lang="en-US" sz="30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24685" name="Rectangle 109"/>
              <p:cNvSpPr>
                <a:spLocks/>
              </p:cNvSpPr>
              <p:nvPr/>
            </p:nvSpPr>
            <p:spPr bwMode="auto">
              <a:xfrm>
                <a:off x="141" y="0"/>
                <a:ext cx="113" cy="112"/>
              </a:xfrm>
              <a:prstGeom prst="rect">
                <a:avLst/>
              </a:prstGeom>
              <a:solidFill>
                <a:srgbClr val="FCBD00"/>
              </a:solidFill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>
                  <a:spcBef>
                    <a:spcPct val="0"/>
                  </a:spcBef>
                </a:pPr>
                <a:endParaRPr lang="en-US" sz="30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24686" name="Rectangle 110"/>
              <p:cNvSpPr>
                <a:spLocks/>
              </p:cNvSpPr>
              <p:nvPr/>
            </p:nvSpPr>
            <p:spPr bwMode="auto">
              <a:xfrm>
                <a:off x="141" y="141"/>
                <a:ext cx="113" cy="113"/>
              </a:xfrm>
              <a:prstGeom prst="rect">
                <a:avLst/>
              </a:prstGeom>
              <a:solidFill>
                <a:srgbClr val="FCBD00"/>
              </a:solidFill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>
                  <a:spcBef>
                    <a:spcPct val="0"/>
                  </a:spcBef>
                </a:pPr>
                <a:endParaRPr lang="en-US" sz="30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</p:grpSp>
        <p:sp>
          <p:nvSpPr>
            <p:cNvPr id="24687" name="AutoShape 111"/>
            <p:cNvSpPr>
              <a:spLocks/>
            </p:cNvSpPr>
            <p:nvPr/>
          </p:nvSpPr>
          <p:spPr bwMode="auto">
            <a:xfrm>
              <a:off x="56" y="479"/>
              <a:ext cx="367" cy="368"/>
            </a:xfrm>
            <a:prstGeom prst="roundRect">
              <a:avLst>
                <a:gd name="adj" fmla="val 32690"/>
              </a:avLst>
            </a:prstGeom>
            <a:solidFill>
              <a:srgbClr val="C0EDFE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>
                <a:spcBef>
                  <a:spcPct val="0"/>
                </a:spcBef>
              </a:pPr>
              <a:endParaRPr lang="en-US" sz="30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grpSp>
          <p:nvGrpSpPr>
            <p:cNvPr id="24688" name="Group 112"/>
            <p:cNvGrpSpPr>
              <a:grpSpLocks/>
            </p:cNvGrpSpPr>
            <p:nvPr/>
          </p:nvGrpSpPr>
          <p:grpSpPr bwMode="auto">
            <a:xfrm>
              <a:off x="113" y="536"/>
              <a:ext cx="254" cy="254"/>
              <a:chOff x="0" y="0"/>
              <a:chExt cx="254" cy="254"/>
            </a:xfrm>
          </p:grpSpPr>
          <p:sp>
            <p:nvSpPr>
              <p:cNvPr id="24689" name="Rectangle 113"/>
              <p:cNvSpPr>
                <a:spLocks/>
              </p:cNvSpPr>
              <p:nvPr/>
            </p:nvSpPr>
            <p:spPr bwMode="auto">
              <a:xfrm>
                <a:off x="0" y="141"/>
                <a:ext cx="113" cy="113"/>
              </a:xfrm>
              <a:prstGeom prst="rect">
                <a:avLst/>
              </a:prstGeom>
              <a:solidFill>
                <a:srgbClr val="FCBD00"/>
              </a:solidFill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>
                  <a:spcBef>
                    <a:spcPct val="0"/>
                  </a:spcBef>
                </a:pPr>
                <a:endParaRPr lang="en-US" sz="30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24690" name="Rectangle 114"/>
              <p:cNvSpPr>
                <a:spLocks/>
              </p:cNvSpPr>
              <p:nvPr/>
            </p:nvSpPr>
            <p:spPr bwMode="auto">
              <a:xfrm>
                <a:off x="0" y="0"/>
                <a:ext cx="113" cy="112"/>
              </a:xfrm>
              <a:prstGeom prst="rect">
                <a:avLst/>
              </a:prstGeom>
              <a:solidFill>
                <a:srgbClr val="FCBD00"/>
              </a:solidFill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>
                  <a:spcBef>
                    <a:spcPct val="0"/>
                  </a:spcBef>
                </a:pPr>
                <a:endParaRPr lang="en-US" sz="30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24691" name="Rectangle 115"/>
              <p:cNvSpPr>
                <a:spLocks/>
              </p:cNvSpPr>
              <p:nvPr/>
            </p:nvSpPr>
            <p:spPr bwMode="auto">
              <a:xfrm>
                <a:off x="141" y="0"/>
                <a:ext cx="113" cy="112"/>
              </a:xfrm>
              <a:prstGeom prst="rect">
                <a:avLst/>
              </a:prstGeom>
              <a:solidFill>
                <a:srgbClr val="FCBD00"/>
              </a:solidFill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>
                  <a:spcBef>
                    <a:spcPct val="0"/>
                  </a:spcBef>
                </a:pPr>
                <a:endParaRPr lang="en-US" sz="30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24692" name="Rectangle 116"/>
              <p:cNvSpPr>
                <a:spLocks/>
              </p:cNvSpPr>
              <p:nvPr/>
            </p:nvSpPr>
            <p:spPr bwMode="auto">
              <a:xfrm>
                <a:off x="141" y="141"/>
                <a:ext cx="113" cy="113"/>
              </a:xfrm>
              <a:prstGeom prst="rect">
                <a:avLst/>
              </a:prstGeom>
              <a:solidFill>
                <a:srgbClr val="FCBD00"/>
              </a:solidFill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>
                  <a:spcBef>
                    <a:spcPct val="0"/>
                  </a:spcBef>
                </a:pPr>
                <a:endParaRPr lang="en-US" sz="30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</p:grpSp>
        <p:sp>
          <p:nvSpPr>
            <p:cNvPr id="24693" name="AutoShape 117"/>
            <p:cNvSpPr>
              <a:spLocks/>
            </p:cNvSpPr>
            <p:nvPr/>
          </p:nvSpPr>
          <p:spPr bwMode="auto">
            <a:xfrm>
              <a:off x="480" y="479"/>
              <a:ext cx="367" cy="368"/>
            </a:xfrm>
            <a:prstGeom prst="roundRect">
              <a:avLst>
                <a:gd name="adj" fmla="val 32690"/>
              </a:avLst>
            </a:prstGeom>
            <a:solidFill>
              <a:srgbClr val="C0EDFE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>
                <a:spcBef>
                  <a:spcPct val="0"/>
                </a:spcBef>
              </a:pPr>
              <a:endParaRPr lang="en-US" sz="30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grpSp>
          <p:nvGrpSpPr>
            <p:cNvPr id="24694" name="Group 118"/>
            <p:cNvGrpSpPr>
              <a:grpSpLocks/>
            </p:cNvGrpSpPr>
            <p:nvPr/>
          </p:nvGrpSpPr>
          <p:grpSpPr bwMode="auto">
            <a:xfrm>
              <a:off x="536" y="536"/>
              <a:ext cx="255" cy="254"/>
              <a:chOff x="0" y="0"/>
              <a:chExt cx="254" cy="254"/>
            </a:xfrm>
          </p:grpSpPr>
          <p:sp>
            <p:nvSpPr>
              <p:cNvPr id="24695" name="Rectangle 119"/>
              <p:cNvSpPr>
                <a:spLocks/>
              </p:cNvSpPr>
              <p:nvPr/>
            </p:nvSpPr>
            <p:spPr bwMode="auto">
              <a:xfrm>
                <a:off x="0" y="141"/>
                <a:ext cx="113" cy="113"/>
              </a:xfrm>
              <a:prstGeom prst="rect">
                <a:avLst/>
              </a:prstGeom>
              <a:solidFill>
                <a:srgbClr val="FCBD00"/>
              </a:solidFill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>
                  <a:spcBef>
                    <a:spcPct val="0"/>
                  </a:spcBef>
                </a:pPr>
                <a:endParaRPr lang="en-US" sz="30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24696" name="Rectangle 120"/>
              <p:cNvSpPr>
                <a:spLocks/>
              </p:cNvSpPr>
              <p:nvPr/>
            </p:nvSpPr>
            <p:spPr bwMode="auto">
              <a:xfrm>
                <a:off x="0" y="0"/>
                <a:ext cx="113" cy="112"/>
              </a:xfrm>
              <a:prstGeom prst="rect">
                <a:avLst/>
              </a:prstGeom>
              <a:solidFill>
                <a:srgbClr val="FCBD00"/>
              </a:solidFill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>
                  <a:spcBef>
                    <a:spcPct val="0"/>
                  </a:spcBef>
                </a:pPr>
                <a:endParaRPr lang="en-US" sz="30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24697" name="Rectangle 121"/>
              <p:cNvSpPr>
                <a:spLocks/>
              </p:cNvSpPr>
              <p:nvPr/>
            </p:nvSpPr>
            <p:spPr bwMode="auto">
              <a:xfrm>
                <a:off x="141" y="0"/>
                <a:ext cx="113" cy="112"/>
              </a:xfrm>
              <a:prstGeom prst="rect">
                <a:avLst/>
              </a:prstGeom>
              <a:solidFill>
                <a:srgbClr val="FCBD00"/>
              </a:solidFill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>
                  <a:spcBef>
                    <a:spcPct val="0"/>
                  </a:spcBef>
                </a:pPr>
                <a:endParaRPr lang="en-US" sz="30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24698" name="Rectangle 122"/>
              <p:cNvSpPr>
                <a:spLocks/>
              </p:cNvSpPr>
              <p:nvPr/>
            </p:nvSpPr>
            <p:spPr bwMode="auto">
              <a:xfrm>
                <a:off x="141" y="141"/>
                <a:ext cx="113" cy="113"/>
              </a:xfrm>
              <a:prstGeom prst="rect">
                <a:avLst/>
              </a:prstGeom>
              <a:solidFill>
                <a:srgbClr val="FCBD00"/>
              </a:solidFill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>
                  <a:spcBef>
                    <a:spcPct val="0"/>
                  </a:spcBef>
                </a:pPr>
                <a:endParaRPr lang="en-US" sz="30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</p:grpSp>
        <p:sp>
          <p:nvSpPr>
            <p:cNvPr id="24699" name="Rectangle 123"/>
            <p:cNvSpPr>
              <a:spLocks/>
            </p:cNvSpPr>
            <p:nvPr/>
          </p:nvSpPr>
          <p:spPr bwMode="auto">
            <a:xfrm>
              <a:off x="0" y="0"/>
              <a:ext cx="904" cy="903"/>
            </a:xfrm>
            <a:prstGeom prst="rect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>
                <a:spcBef>
                  <a:spcPct val="0"/>
                </a:spcBef>
              </a:pPr>
              <a:endParaRPr lang="en-US" sz="30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24700" name="Oval 124"/>
            <p:cNvSpPr>
              <a:spLocks/>
            </p:cNvSpPr>
            <p:nvPr/>
          </p:nvSpPr>
          <p:spPr bwMode="auto">
            <a:xfrm>
              <a:off x="226" y="1609"/>
              <a:ext cx="452" cy="119"/>
            </a:xfrm>
            <a:prstGeom prst="ellips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>
                <a:spcBef>
                  <a:spcPct val="0"/>
                </a:spcBef>
              </a:pPr>
              <a:endParaRPr lang="en-US" sz="30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24701" name="Rectangle 125"/>
            <p:cNvSpPr>
              <a:spLocks/>
            </p:cNvSpPr>
            <p:nvPr/>
          </p:nvSpPr>
          <p:spPr bwMode="auto">
            <a:xfrm>
              <a:off x="226" y="1343"/>
              <a:ext cx="452" cy="317"/>
            </a:xfrm>
            <a:prstGeom prst="rect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>
                  <a:solidFill>
                    <a:schemeClr val="tx1">
                      <a:alpha val="70000"/>
                    </a:schemeClr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pPr>
                <a:spcBef>
                  <a:spcPct val="0"/>
                </a:spcBef>
              </a:pPr>
              <a:endParaRPr lang="en-US" sz="30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24702" name="Oval 126"/>
            <p:cNvSpPr>
              <a:spLocks/>
            </p:cNvSpPr>
            <p:nvPr/>
          </p:nvSpPr>
          <p:spPr bwMode="auto">
            <a:xfrm>
              <a:off x="226" y="1270"/>
              <a:ext cx="452" cy="119"/>
            </a:xfrm>
            <a:prstGeom prst="ellips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>
                <a:spcBef>
                  <a:spcPct val="0"/>
                </a:spcBef>
              </a:pPr>
              <a:endParaRPr lang="en-US" sz="30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24703" name="Line 127"/>
            <p:cNvSpPr>
              <a:spLocks noChangeShapeType="1"/>
            </p:cNvSpPr>
            <p:nvPr/>
          </p:nvSpPr>
          <p:spPr bwMode="auto">
            <a:xfrm flipH="1">
              <a:off x="226" y="1338"/>
              <a:ext cx="0" cy="33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>
                <a:spcBef>
                  <a:spcPct val="0"/>
                </a:spcBef>
              </a:pPr>
              <a:endParaRPr lang="en-US" sz="30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24704" name="Line 128"/>
            <p:cNvSpPr>
              <a:spLocks noChangeShapeType="1"/>
            </p:cNvSpPr>
            <p:nvPr/>
          </p:nvSpPr>
          <p:spPr bwMode="auto">
            <a:xfrm>
              <a:off x="678" y="1338"/>
              <a:ext cx="0" cy="33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>
                <a:spcBef>
                  <a:spcPct val="0"/>
                </a:spcBef>
              </a:pPr>
              <a:endParaRPr lang="en-US" sz="30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24705" name="Line 129"/>
            <p:cNvSpPr>
              <a:spLocks noChangeShapeType="1"/>
            </p:cNvSpPr>
            <p:nvPr/>
          </p:nvSpPr>
          <p:spPr bwMode="auto">
            <a:xfrm>
              <a:off x="452" y="971"/>
              <a:ext cx="0" cy="350"/>
            </a:xfrm>
            <a:prstGeom prst="line">
              <a:avLst/>
            </a:prstGeom>
            <a:noFill/>
            <a:ln w="38100" cap="flat">
              <a:solidFill>
                <a:schemeClr val="tx1"/>
              </a:solidFill>
              <a:prstDash val="solid"/>
              <a:miter lim="800000"/>
              <a:headEnd type="stealth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>
                <a:spcBef>
                  <a:spcPct val="0"/>
                </a:spcBef>
              </a:pPr>
              <a:endParaRPr lang="en-US" sz="30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</p:grpSp>
      <p:grpSp>
        <p:nvGrpSpPr>
          <p:cNvPr id="24706" name="Group 130"/>
          <p:cNvGrpSpPr>
            <a:grpSpLocks/>
          </p:cNvGrpSpPr>
          <p:nvPr/>
        </p:nvGrpSpPr>
        <p:grpSpPr bwMode="auto">
          <a:xfrm>
            <a:off x="6090047" y="3339704"/>
            <a:ext cx="1009055" cy="1928813"/>
            <a:chOff x="0" y="0"/>
            <a:chExt cx="904" cy="1728"/>
          </a:xfrm>
        </p:grpSpPr>
        <p:sp>
          <p:nvSpPr>
            <p:cNvPr id="24707" name="AutoShape 131"/>
            <p:cNvSpPr>
              <a:spLocks/>
            </p:cNvSpPr>
            <p:nvPr/>
          </p:nvSpPr>
          <p:spPr bwMode="auto">
            <a:xfrm>
              <a:off x="56" y="56"/>
              <a:ext cx="367" cy="367"/>
            </a:xfrm>
            <a:prstGeom prst="roundRect">
              <a:avLst>
                <a:gd name="adj" fmla="val 32690"/>
              </a:avLst>
            </a:prstGeom>
            <a:solidFill>
              <a:srgbClr val="C0EDFE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>
                <a:spcBef>
                  <a:spcPct val="0"/>
                </a:spcBef>
              </a:pPr>
              <a:endParaRPr lang="en-US" sz="30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grpSp>
          <p:nvGrpSpPr>
            <p:cNvPr id="24708" name="Group 132"/>
            <p:cNvGrpSpPr>
              <a:grpSpLocks/>
            </p:cNvGrpSpPr>
            <p:nvPr/>
          </p:nvGrpSpPr>
          <p:grpSpPr bwMode="auto">
            <a:xfrm>
              <a:off x="113" y="112"/>
              <a:ext cx="254" cy="255"/>
              <a:chOff x="0" y="0"/>
              <a:chExt cx="254" cy="254"/>
            </a:xfrm>
          </p:grpSpPr>
          <p:sp>
            <p:nvSpPr>
              <p:cNvPr id="24709" name="Rectangle 133"/>
              <p:cNvSpPr>
                <a:spLocks/>
              </p:cNvSpPr>
              <p:nvPr/>
            </p:nvSpPr>
            <p:spPr bwMode="auto">
              <a:xfrm>
                <a:off x="0" y="141"/>
                <a:ext cx="113" cy="113"/>
              </a:xfrm>
              <a:prstGeom prst="rect">
                <a:avLst/>
              </a:prstGeom>
              <a:solidFill>
                <a:srgbClr val="FCBD00"/>
              </a:solidFill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>
                  <a:spcBef>
                    <a:spcPct val="0"/>
                  </a:spcBef>
                </a:pPr>
                <a:endParaRPr lang="en-US" sz="30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24710" name="Rectangle 134"/>
              <p:cNvSpPr>
                <a:spLocks/>
              </p:cNvSpPr>
              <p:nvPr/>
            </p:nvSpPr>
            <p:spPr bwMode="auto">
              <a:xfrm>
                <a:off x="0" y="0"/>
                <a:ext cx="113" cy="112"/>
              </a:xfrm>
              <a:prstGeom prst="rect">
                <a:avLst/>
              </a:prstGeom>
              <a:solidFill>
                <a:srgbClr val="FCBD00"/>
              </a:solidFill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>
                  <a:spcBef>
                    <a:spcPct val="0"/>
                  </a:spcBef>
                </a:pPr>
                <a:endParaRPr lang="en-US" sz="30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24711" name="Rectangle 135"/>
              <p:cNvSpPr>
                <a:spLocks/>
              </p:cNvSpPr>
              <p:nvPr/>
            </p:nvSpPr>
            <p:spPr bwMode="auto">
              <a:xfrm>
                <a:off x="141" y="0"/>
                <a:ext cx="113" cy="112"/>
              </a:xfrm>
              <a:prstGeom prst="rect">
                <a:avLst/>
              </a:prstGeom>
              <a:solidFill>
                <a:srgbClr val="FCBD00"/>
              </a:solidFill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>
                  <a:spcBef>
                    <a:spcPct val="0"/>
                  </a:spcBef>
                </a:pPr>
                <a:endParaRPr lang="en-US" sz="30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24712" name="Rectangle 136"/>
              <p:cNvSpPr>
                <a:spLocks/>
              </p:cNvSpPr>
              <p:nvPr/>
            </p:nvSpPr>
            <p:spPr bwMode="auto">
              <a:xfrm>
                <a:off x="141" y="141"/>
                <a:ext cx="113" cy="113"/>
              </a:xfrm>
              <a:prstGeom prst="rect">
                <a:avLst/>
              </a:prstGeom>
              <a:solidFill>
                <a:srgbClr val="FCBD00"/>
              </a:solidFill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>
                  <a:spcBef>
                    <a:spcPct val="0"/>
                  </a:spcBef>
                </a:pPr>
                <a:endParaRPr lang="en-US" sz="30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</p:grpSp>
        <p:sp>
          <p:nvSpPr>
            <p:cNvPr id="24713" name="AutoShape 137"/>
            <p:cNvSpPr>
              <a:spLocks/>
            </p:cNvSpPr>
            <p:nvPr/>
          </p:nvSpPr>
          <p:spPr bwMode="auto">
            <a:xfrm>
              <a:off x="480" y="56"/>
              <a:ext cx="367" cy="367"/>
            </a:xfrm>
            <a:prstGeom prst="roundRect">
              <a:avLst>
                <a:gd name="adj" fmla="val 32690"/>
              </a:avLst>
            </a:prstGeom>
            <a:solidFill>
              <a:srgbClr val="C0EDFE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>
                <a:spcBef>
                  <a:spcPct val="0"/>
                </a:spcBef>
              </a:pPr>
              <a:endParaRPr lang="en-US" sz="30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grpSp>
          <p:nvGrpSpPr>
            <p:cNvPr id="24714" name="Group 138"/>
            <p:cNvGrpSpPr>
              <a:grpSpLocks/>
            </p:cNvGrpSpPr>
            <p:nvPr/>
          </p:nvGrpSpPr>
          <p:grpSpPr bwMode="auto">
            <a:xfrm>
              <a:off x="536" y="112"/>
              <a:ext cx="255" cy="255"/>
              <a:chOff x="0" y="0"/>
              <a:chExt cx="254" cy="254"/>
            </a:xfrm>
          </p:grpSpPr>
          <p:sp>
            <p:nvSpPr>
              <p:cNvPr id="24715" name="Rectangle 139"/>
              <p:cNvSpPr>
                <a:spLocks/>
              </p:cNvSpPr>
              <p:nvPr/>
            </p:nvSpPr>
            <p:spPr bwMode="auto">
              <a:xfrm>
                <a:off x="0" y="141"/>
                <a:ext cx="113" cy="113"/>
              </a:xfrm>
              <a:prstGeom prst="rect">
                <a:avLst/>
              </a:prstGeom>
              <a:solidFill>
                <a:srgbClr val="FCBD00"/>
              </a:solidFill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>
                  <a:spcBef>
                    <a:spcPct val="0"/>
                  </a:spcBef>
                </a:pPr>
                <a:endParaRPr lang="en-US" sz="30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24716" name="Rectangle 140"/>
              <p:cNvSpPr>
                <a:spLocks/>
              </p:cNvSpPr>
              <p:nvPr/>
            </p:nvSpPr>
            <p:spPr bwMode="auto">
              <a:xfrm>
                <a:off x="0" y="0"/>
                <a:ext cx="113" cy="112"/>
              </a:xfrm>
              <a:prstGeom prst="rect">
                <a:avLst/>
              </a:prstGeom>
              <a:solidFill>
                <a:srgbClr val="FCBD00"/>
              </a:solidFill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>
                  <a:spcBef>
                    <a:spcPct val="0"/>
                  </a:spcBef>
                </a:pPr>
                <a:endParaRPr lang="en-US" sz="30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24717" name="Rectangle 141"/>
              <p:cNvSpPr>
                <a:spLocks/>
              </p:cNvSpPr>
              <p:nvPr/>
            </p:nvSpPr>
            <p:spPr bwMode="auto">
              <a:xfrm>
                <a:off x="141" y="0"/>
                <a:ext cx="113" cy="112"/>
              </a:xfrm>
              <a:prstGeom prst="rect">
                <a:avLst/>
              </a:prstGeom>
              <a:solidFill>
                <a:srgbClr val="FCBD00"/>
              </a:solidFill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>
                  <a:spcBef>
                    <a:spcPct val="0"/>
                  </a:spcBef>
                </a:pPr>
                <a:endParaRPr lang="en-US" sz="30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24718" name="Rectangle 142"/>
              <p:cNvSpPr>
                <a:spLocks/>
              </p:cNvSpPr>
              <p:nvPr/>
            </p:nvSpPr>
            <p:spPr bwMode="auto">
              <a:xfrm>
                <a:off x="141" y="141"/>
                <a:ext cx="113" cy="113"/>
              </a:xfrm>
              <a:prstGeom prst="rect">
                <a:avLst/>
              </a:prstGeom>
              <a:solidFill>
                <a:srgbClr val="FCBD00"/>
              </a:solidFill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>
                  <a:spcBef>
                    <a:spcPct val="0"/>
                  </a:spcBef>
                </a:pPr>
                <a:endParaRPr lang="en-US" sz="30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</p:grpSp>
        <p:sp>
          <p:nvSpPr>
            <p:cNvPr id="24719" name="AutoShape 143"/>
            <p:cNvSpPr>
              <a:spLocks/>
            </p:cNvSpPr>
            <p:nvPr/>
          </p:nvSpPr>
          <p:spPr bwMode="auto">
            <a:xfrm>
              <a:off x="56" y="479"/>
              <a:ext cx="367" cy="368"/>
            </a:xfrm>
            <a:prstGeom prst="roundRect">
              <a:avLst>
                <a:gd name="adj" fmla="val 32690"/>
              </a:avLst>
            </a:prstGeom>
            <a:solidFill>
              <a:srgbClr val="C0EDFE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>
                <a:spcBef>
                  <a:spcPct val="0"/>
                </a:spcBef>
              </a:pPr>
              <a:endParaRPr lang="en-US" sz="30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grpSp>
          <p:nvGrpSpPr>
            <p:cNvPr id="24720" name="Group 144"/>
            <p:cNvGrpSpPr>
              <a:grpSpLocks/>
            </p:cNvGrpSpPr>
            <p:nvPr/>
          </p:nvGrpSpPr>
          <p:grpSpPr bwMode="auto">
            <a:xfrm>
              <a:off x="113" y="536"/>
              <a:ext cx="254" cy="254"/>
              <a:chOff x="0" y="0"/>
              <a:chExt cx="254" cy="254"/>
            </a:xfrm>
          </p:grpSpPr>
          <p:sp>
            <p:nvSpPr>
              <p:cNvPr id="24721" name="Rectangle 145"/>
              <p:cNvSpPr>
                <a:spLocks/>
              </p:cNvSpPr>
              <p:nvPr/>
            </p:nvSpPr>
            <p:spPr bwMode="auto">
              <a:xfrm>
                <a:off x="0" y="141"/>
                <a:ext cx="113" cy="113"/>
              </a:xfrm>
              <a:prstGeom prst="rect">
                <a:avLst/>
              </a:prstGeom>
              <a:solidFill>
                <a:srgbClr val="FCBD00"/>
              </a:solidFill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>
                  <a:spcBef>
                    <a:spcPct val="0"/>
                  </a:spcBef>
                </a:pPr>
                <a:endParaRPr lang="en-US" sz="30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24722" name="Rectangle 146"/>
              <p:cNvSpPr>
                <a:spLocks/>
              </p:cNvSpPr>
              <p:nvPr/>
            </p:nvSpPr>
            <p:spPr bwMode="auto">
              <a:xfrm>
                <a:off x="0" y="0"/>
                <a:ext cx="113" cy="112"/>
              </a:xfrm>
              <a:prstGeom prst="rect">
                <a:avLst/>
              </a:prstGeom>
              <a:solidFill>
                <a:srgbClr val="FCBD00"/>
              </a:solidFill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>
                  <a:spcBef>
                    <a:spcPct val="0"/>
                  </a:spcBef>
                </a:pPr>
                <a:endParaRPr lang="en-US" sz="30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24723" name="Rectangle 147"/>
              <p:cNvSpPr>
                <a:spLocks/>
              </p:cNvSpPr>
              <p:nvPr/>
            </p:nvSpPr>
            <p:spPr bwMode="auto">
              <a:xfrm>
                <a:off x="141" y="0"/>
                <a:ext cx="113" cy="112"/>
              </a:xfrm>
              <a:prstGeom prst="rect">
                <a:avLst/>
              </a:prstGeom>
              <a:solidFill>
                <a:srgbClr val="FCBD00"/>
              </a:solidFill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>
                  <a:spcBef>
                    <a:spcPct val="0"/>
                  </a:spcBef>
                </a:pPr>
                <a:endParaRPr lang="en-US" sz="30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24724" name="Rectangle 148"/>
              <p:cNvSpPr>
                <a:spLocks/>
              </p:cNvSpPr>
              <p:nvPr/>
            </p:nvSpPr>
            <p:spPr bwMode="auto">
              <a:xfrm>
                <a:off x="141" y="141"/>
                <a:ext cx="113" cy="113"/>
              </a:xfrm>
              <a:prstGeom prst="rect">
                <a:avLst/>
              </a:prstGeom>
              <a:solidFill>
                <a:srgbClr val="FCBD00"/>
              </a:solidFill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>
                  <a:spcBef>
                    <a:spcPct val="0"/>
                  </a:spcBef>
                </a:pPr>
                <a:endParaRPr lang="en-US" sz="30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</p:grpSp>
        <p:sp>
          <p:nvSpPr>
            <p:cNvPr id="24725" name="AutoShape 149"/>
            <p:cNvSpPr>
              <a:spLocks/>
            </p:cNvSpPr>
            <p:nvPr/>
          </p:nvSpPr>
          <p:spPr bwMode="auto">
            <a:xfrm>
              <a:off x="480" y="479"/>
              <a:ext cx="367" cy="368"/>
            </a:xfrm>
            <a:prstGeom prst="roundRect">
              <a:avLst>
                <a:gd name="adj" fmla="val 32690"/>
              </a:avLst>
            </a:prstGeom>
            <a:solidFill>
              <a:srgbClr val="C0EDFE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>
                <a:spcBef>
                  <a:spcPct val="0"/>
                </a:spcBef>
              </a:pPr>
              <a:endParaRPr lang="en-US" sz="30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grpSp>
          <p:nvGrpSpPr>
            <p:cNvPr id="24726" name="Group 150"/>
            <p:cNvGrpSpPr>
              <a:grpSpLocks/>
            </p:cNvGrpSpPr>
            <p:nvPr/>
          </p:nvGrpSpPr>
          <p:grpSpPr bwMode="auto">
            <a:xfrm>
              <a:off x="536" y="536"/>
              <a:ext cx="255" cy="254"/>
              <a:chOff x="0" y="0"/>
              <a:chExt cx="254" cy="254"/>
            </a:xfrm>
          </p:grpSpPr>
          <p:sp>
            <p:nvSpPr>
              <p:cNvPr id="24727" name="Rectangle 151"/>
              <p:cNvSpPr>
                <a:spLocks/>
              </p:cNvSpPr>
              <p:nvPr/>
            </p:nvSpPr>
            <p:spPr bwMode="auto">
              <a:xfrm>
                <a:off x="0" y="141"/>
                <a:ext cx="113" cy="113"/>
              </a:xfrm>
              <a:prstGeom prst="rect">
                <a:avLst/>
              </a:prstGeom>
              <a:solidFill>
                <a:srgbClr val="FCBD00"/>
              </a:solidFill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>
                  <a:spcBef>
                    <a:spcPct val="0"/>
                  </a:spcBef>
                </a:pPr>
                <a:endParaRPr lang="en-US" sz="30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24728" name="Rectangle 152"/>
              <p:cNvSpPr>
                <a:spLocks/>
              </p:cNvSpPr>
              <p:nvPr/>
            </p:nvSpPr>
            <p:spPr bwMode="auto">
              <a:xfrm>
                <a:off x="0" y="0"/>
                <a:ext cx="113" cy="112"/>
              </a:xfrm>
              <a:prstGeom prst="rect">
                <a:avLst/>
              </a:prstGeom>
              <a:solidFill>
                <a:srgbClr val="FCBD00"/>
              </a:solidFill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>
                  <a:spcBef>
                    <a:spcPct val="0"/>
                  </a:spcBef>
                </a:pPr>
                <a:endParaRPr lang="en-US" sz="30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24729" name="Rectangle 153"/>
              <p:cNvSpPr>
                <a:spLocks/>
              </p:cNvSpPr>
              <p:nvPr/>
            </p:nvSpPr>
            <p:spPr bwMode="auto">
              <a:xfrm>
                <a:off x="141" y="0"/>
                <a:ext cx="113" cy="112"/>
              </a:xfrm>
              <a:prstGeom prst="rect">
                <a:avLst/>
              </a:prstGeom>
              <a:solidFill>
                <a:srgbClr val="FCBD00"/>
              </a:solidFill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>
                  <a:spcBef>
                    <a:spcPct val="0"/>
                  </a:spcBef>
                </a:pPr>
                <a:endParaRPr lang="en-US" sz="30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24730" name="Rectangle 154"/>
              <p:cNvSpPr>
                <a:spLocks/>
              </p:cNvSpPr>
              <p:nvPr/>
            </p:nvSpPr>
            <p:spPr bwMode="auto">
              <a:xfrm>
                <a:off x="141" y="141"/>
                <a:ext cx="113" cy="113"/>
              </a:xfrm>
              <a:prstGeom prst="rect">
                <a:avLst/>
              </a:prstGeom>
              <a:solidFill>
                <a:srgbClr val="FCBD00"/>
              </a:solidFill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>
                  <a:spcBef>
                    <a:spcPct val="0"/>
                  </a:spcBef>
                </a:pPr>
                <a:endParaRPr lang="en-US" sz="30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</p:grpSp>
        <p:sp>
          <p:nvSpPr>
            <p:cNvPr id="24731" name="Rectangle 155"/>
            <p:cNvSpPr>
              <a:spLocks/>
            </p:cNvSpPr>
            <p:nvPr/>
          </p:nvSpPr>
          <p:spPr bwMode="auto">
            <a:xfrm>
              <a:off x="0" y="0"/>
              <a:ext cx="904" cy="903"/>
            </a:xfrm>
            <a:prstGeom prst="rect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>
                <a:spcBef>
                  <a:spcPct val="0"/>
                </a:spcBef>
              </a:pPr>
              <a:endParaRPr lang="en-US" sz="30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24732" name="Oval 156"/>
            <p:cNvSpPr>
              <a:spLocks/>
            </p:cNvSpPr>
            <p:nvPr/>
          </p:nvSpPr>
          <p:spPr bwMode="auto">
            <a:xfrm>
              <a:off x="226" y="1609"/>
              <a:ext cx="452" cy="119"/>
            </a:xfrm>
            <a:prstGeom prst="ellips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>
                <a:spcBef>
                  <a:spcPct val="0"/>
                </a:spcBef>
              </a:pPr>
              <a:endParaRPr lang="en-US" sz="30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24733" name="Rectangle 157"/>
            <p:cNvSpPr>
              <a:spLocks/>
            </p:cNvSpPr>
            <p:nvPr/>
          </p:nvSpPr>
          <p:spPr bwMode="auto">
            <a:xfrm>
              <a:off x="226" y="1343"/>
              <a:ext cx="452" cy="317"/>
            </a:xfrm>
            <a:prstGeom prst="rect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>
                  <a:solidFill>
                    <a:schemeClr val="tx1">
                      <a:alpha val="70000"/>
                    </a:schemeClr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pPr>
                <a:spcBef>
                  <a:spcPct val="0"/>
                </a:spcBef>
              </a:pPr>
              <a:endParaRPr lang="en-US" sz="30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24734" name="Oval 158"/>
            <p:cNvSpPr>
              <a:spLocks/>
            </p:cNvSpPr>
            <p:nvPr/>
          </p:nvSpPr>
          <p:spPr bwMode="auto">
            <a:xfrm>
              <a:off x="226" y="1270"/>
              <a:ext cx="452" cy="119"/>
            </a:xfrm>
            <a:prstGeom prst="ellips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>
                <a:spcBef>
                  <a:spcPct val="0"/>
                </a:spcBef>
              </a:pPr>
              <a:endParaRPr lang="en-US" sz="30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24735" name="Line 159"/>
            <p:cNvSpPr>
              <a:spLocks noChangeShapeType="1"/>
            </p:cNvSpPr>
            <p:nvPr/>
          </p:nvSpPr>
          <p:spPr bwMode="auto">
            <a:xfrm flipH="1">
              <a:off x="226" y="1338"/>
              <a:ext cx="0" cy="33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>
                <a:spcBef>
                  <a:spcPct val="0"/>
                </a:spcBef>
              </a:pPr>
              <a:endParaRPr lang="en-US" sz="30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24736" name="Line 160"/>
            <p:cNvSpPr>
              <a:spLocks noChangeShapeType="1"/>
            </p:cNvSpPr>
            <p:nvPr/>
          </p:nvSpPr>
          <p:spPr bwMode="auto">
            <a:xfrm>
              <a:off x="678" y="1338"/>
              <a:ext cx="0" cy="33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>
                <a:spcBef>
                  <a:spcPct val="0"/>
                </a:spcBef>
              </a:pPr>
              <a:endParaRPr lang="en-US" sz="30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24737" name="Line 161"/>
            <p:cNvSpPr>
              <a:spLocks noChangeShapeType="1"/>
            </p:cNvSpPr>
            <p:nvPr/>
          </p:nvSpPr>
          <p:spPr bwMode="auto">
            <a:xfrm>
              <a:off x="452" y="971"/>
              <a:ext cx="0" cy="350"/>
            </a:xfrm>
            <a:prstGeom prst="line">
              <a:avLst/>
            </a:prstGeom>
            <a:noFill/>
            <a:ln w="38100" cap="flat">
              <a:solidFill>
                <a:schemeClr val="tx1"/>
              </a:solidFill>
              <a:prstDash val="solid"/>
              <a:miter lim="800000"/>
              <a:headEnd type="stealth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>
                <a:spcBef>
                  <a:spcPct val="0"/>
                </a:spcBef>
              </a:pPr>
              <a:endParaRPr lang="en-US" sz="30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</p:grpSp>
      <p:grpSp>
        <p:nvGrpSpPr>
          <p:cNvPr id="24738" name="Group 162"/>
          <p:cNvGrpSpPr>
            <a:grpSpLocks/>
          </p:cNvGrpSpPr>
          <p:nvPr/>
        </p:nvGrpSpPr>
        <p:grpSpPr bwMode="auto">
          <a:xfrm>
            <a:off x="7438430" y="3339704"/>
            <a:ext cx="1009055" cy="1928813"/>
            <a:chOff x="0" y="0"/>
            <a:chExt cx="904" cy="1728"/>
          </a:xfrm>
        </p:grpSpPr>
        <p:sp>
          <p:nvSpPr>
            <p:cNvPr id="24739" name="AutoShape 163"/>
            <p:cNvSpPr>
              <a:spLocks/>
            </p:cNvSpPr>
            <p:nvPr/>
          </p:nvSpPr>
          <p:spPr bwMode="auto">
            <a:xfrm>
              <a:off x="56" y="56"/>
              <a:ext cx="367" cy="367"/>
            </a:xfrm>
            <a:prstGeom prst="roundRect">
              <a:avLst>
                <a:gd name="adj" fmla="val 32690"/>
              </a:avLst>
            </a:prstGeom>
            <a:solidFill>
              <a:srgbClr val="C0EDFE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>
                <a:spcBef>
                  <a:spcPct val="0"/>
                </a:spcBef>
              </a:pPr>
              <a:endParaRPr lang="en-US" sz="30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grpSp>
          <p:nvGrpSpPr>
            <p:cNvPr id="24740" name="Group 164"/>
            <p:cNvGrpSpPr>
              <a:grpSpLocks/>
            </p:cNvGrpSpPr>
            <p:nvPr/>
          </p:nvGrpSpPr>
          <p:grpSpPr bwMode="auto">
            <a:xfrm>
              <a:off x="113" y="112"/>
              <a:ext cx="254" cy="255"/>
              <a:chOff x="0" y="0"/>
              <a:chExt cx="254" cy="254"/>
            </a:xfrm>
          </p:grpSpPr>
          <p:sp>
            <p:nvSpPr>
              <p:cNvPr id="24741" name="Rectangle 165"/>
              <p:cNvSpPr>
                <a:spLocks/>
              </p:cNvSpPr>
              <p:nvPr/>
            </p:nvSpPr>
            <p:spPr bwMode="auto">
              <a:xfrm>
                <a:off x="0" y="141"/>
                <a:ext cx="113" cy="113"/>
              </a:xfrm>
              <a:prstGeom prst="rect">
                <a:avLst/>
              </a:prstGeom>
              <a:solidFill>
                <a:srgbClr val="FCBD00"/>
              </a:solidFill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>
                  <a:spcBef>
                    <a:spcPct val="0"/>
                  </a:spcBef>
                </a:pPr>
                <a:endParaRPr lang="en-US" sz="30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24742" name="Rectangle 166"/>
              <p:cNvSpPr>
                <a:spLocks/>
              </p:cNvSpPr>
              <p:nvPr/>
            </p:nvSpPr>
            <p:spPr bwMode="auto">
              <a:xfrm>
                <a:off x="0" y="0"/>
                <a:ext cx="113" cy="112"/>
              </a:xfrm>
              <a:prstGeom prst="rect">
                <a:avLst/>
              </a:prstGeom>
              <a:solidFill>
                <a:srgbClr val="FCBD00"/>
              </a:solidFill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>
                  <a:spcBef>
                    <a:spcPct val="0"/>
                  </a:spcBef>
                </a:pPr>
                <a:endParaRPr lang="en-US" sz="30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24743" name="Rectangle 167"/>
              <p:cNvSpPr>
                <a:spLocks/>
              </p:cNvSpPr>
              <p:nvPr/>
            </p:nvSpPr>
            <p:spPr bwMode="auto">
              <a:xfrm>
                <a:off x="141" y="0"/>
                <a:ext cx="113" cy="112"/>
              </a:xfrm>
              <a:prstGeom prst="rect">
                <a:avLst/>
              </a:prstGeom>
              <a:solidFill>
                <a:srgbClr val="FCBD00"/>
              </a:solidFill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>
                  <a:spcBef>
                    <a:spcPct val="0"/>
                  </a:spcBef>
                </a:pPr>
                <a:endParaRPr lang="en-US" sz="30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24744" name="Rectangle 168"/>
              <p:cNvSpPr>
                <a:spLocks/>
              </p:cNvSpPr>
              <p:nvPr/>
            </p:nvSpPr>
            <p:spPr bwMode="auto">
              <a:xfrm>
                <a:off x="141" y="141"/>
                <a:ext cx="113" cy="113"/>
              </a:xfrm>
              <a:prstGeom prst="rect">
                <a:avLst/>
              </a:prstGeom>
              <a:solidFill>
                <a:srgbClr val="FCBD00"/>
              </a:solidFill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>
                  <a:spcBef>
                    <a:spcPct val="0"/>
                  </a:spcBef>
                </a:pPr>
                <a:endParaRPr lang="en-US" sz="30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</p:grpSp>
        <p:sp>
          <p:nvSpPr>
            <p:cNvPr id="24745" name="AutoShape 169"/>
            <p:cNvSpPr>
              <a:spLocks/>
            </p:cNvSpPr>
            <p:nvPr/>
          </p:nvSpPr>
          <p:spPr bwMode="auto">
            <a:xfrm>
              <a:off x="480" y="56"/>
              <a:ext cx="367" cy="367"/>
            </a:xfrm>
            <a:prstGeom prst="roundRect">
              <a:avLst>
                <a:gd name="adj" fmla="val 32690"/>
              </a:avLst>
            </a:prstGeom>
            <a:solidFill>
              <a:srgbClr val="C0EDFE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>
                <a:spcBef>
                  <a:spcPct val="0"/>
                </a:spcBef>
              </a:pPr>
              <a:endParaRPr lang="en-US" sz="30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grpSp>
          <p:nvGrpSpPr>
            <p:cNvPr id="24746" name="Group 170"/>
            <p:cNvGrpSpPr>
              <a:grpSpLocks/>
            </p:cNvGrpSpPr>
            <p:nvPr/>
          </p:nvGrpSpPr>
          <p:grpSpPr bwMode="auto">
            <a:xfrm>
              <a:off x="536" y="112"/>
              <a:ext cx="255" cy="255"/>
              <a:chOff x="0" y="0"/>
              <a:chExt cx="254" cy="254"/>
            </a:xfrm>
          </p:grpSpPr>
          <p:sp>
            <p:nvSpPr>
              <p:cNvPr id="24747" name="Rectangle 171"/>
              <p:cNvSpPr>
                <a:spLocks/>
              </p:cNvSpPr>
              <p:nvPr/>
            </p:nvSpPr>
            <p:spPr bwMode="auto">
              <a:xfrm>
                <a:off x="0" y="141"/>
                <a:ext cx="113" cy="113"/>
              </a:xfrm>
              <a:prstGeom prst="rect">
                <a:avLst/>
              </a:prstGeom>
              <a:solidFill>
                <a:srgbClr val="FCBD00"/>
              </a:solidFill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>
                  <a:spcBef>
                    <a:spcPct val="0"/>
                  </a:spcBef>
                </a:pPr>
                <a:endParaRPr lang="en-US" sz="30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24748" name="Rectangle 172"/>
              <p:cNvSpPr>
                <a:spLocks/>
              </p:cNvSpPr>
              <p:nvPr/>
            </p:nvSpPr>
            <p:spPr bwMode="auto">
              <a:xfrm>
                <a:off x="0" y="0"/>
                <a:ext cx="113" cy="112"/>
              </a:xfrm>
              <a:prstGeom prst="rect">
                <a:avLst/>
              </a:prstGeom>
              <a:solidFill>
                <a:srgbClr val="FCBD00"/>
              </a:solidFill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>
                  <a:spcBef>
                    <a:spcPct val="0"/>
                  </a:spcBef>
                </a:pPr>
                <a:endParaRPr lang="en-US" sz="30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24749" name="Rectangle 173"/>
              <p:cNvSpPr>
                <a:spLocks/>
              </p:cNvSpPr>
              <p:nvPr/>
            </p:nvSpPr>
            <p:spPr bwMode="auto">
              <a:xfrm>
                <a:off x="141" y="0"/>
                <a:ext cx="113" cy="112"/>
              </a:xfrm>
              <a:prstGeom prst="rect">
                <a:avLst/>
              </a:prstGeom>
              <a:solidFill>
                <a:srgbClr val="FCBD00"/>
              </a:solidFill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>
                  <a:spcBef>
                    <a:spcPct val="0"/>
                  </a:spcBef>
                </a:pPr>
                <a:endParaRPr lang="en-US" sz="30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24750" name="Rectangle 174"/>
              <p:cNvSpPr>
                <a:spLocks/>
              </p:cNvSpPr>
              <p:nvPr/>
            </p:nvSpPr>
            <p:spPr bwMode="auto">
              <a:xfrm>
                <a:off x="141" y="141"/>
                <a:ext cx="113" cy="113"/>
              </a:xfrm>
              <a:prstGeom prst="rect">
                <a:avLst/>
              </a:prstGeom>
              <a:solidFill>
                <a:srgbClr val="FCBD00"/>
              </a:solidFill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>
                  <a:spcBef>
                    <a:spcPct val="0"/>
                  </a:spcBef>
                </a:pPr>
                <a:endParaRPr lang="en-US" sz="30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</p:grpSp>
        <p:sp>
          <p:nvSpPr>
            <p:cNvPr id="24751" name="AutoShape 175"/>
            <p:cNvSpPr>
              <a:spLocks/>
            </p:cNvSpPr>
            <p:nvPr/>
          </p:nvSpPr>
          <p:spPr bwMode="auto">
            <a:xfrm>
              <a:off x="56" y="479"/>
              <a:ext cx="367" cy="368"/>
            </a:xfrm>
            <a:prstGeom prst="roundRect">
              <a:avLst>
                <a:gd name="adj" fmla="val 32690"/>
              </a:avLst>
            </a:prstGeom>
            <a:solidFill>
              <a:srgbClr val="C0EDFE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>
                <a:spcBef>
                  <a:spcPct val="0"/>
                </a:spcBef>
              </a:pPr>
              <a:endParaRPr lang="en-US" sz="30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grpSp>
          <p:nvGrpSpPr>
            <p:cNvPr id="24752" name="Group 176"/>
            <p:cNvGrpSpPr>
              <a:grpSpLocks/>
            </p:cNvGrpSpPr>
            <p:nvPr/>
          </p:nvGrpSpPr>
          <p:grpSpPr bwMode="auto">
            <a:xfrm>
              <a:off x="113" y="536"/>
              <a:ext cx="254" cy="254"/>
              <a:chOff x="0" y="0"/>
              <a:chExt cx="254" cy="254"/>
            </a:xfrm>
          </p:grpSpPr>
          <p:sp>
            <p:nvSpPr>
              <p:cNvPr id="24753" name="Rectangle 177"/>
              <p:cNvSpPr>
                <a:spLocks/>
              </p:cNvSpPr>
              <p:nvPr/>
            </p:nvSpPr>
            <p:spPr bwMode="auto">
              <a:xfrm>
                <a:off x="0" y="141"/>
                <a:ext cx="113" cy="113"/>
              </a:xfrm>
              <a:prstGeom prst="rect">
                <a:avLst/>
              </a:prstGeom>
              <a:solidFill>
                <a:srgbClr val="FCBD00"/>
              </a:solidFill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>
                  <a:spcBef>
                    <a:spcPct val="0"/>
                  </a:spcBef>
                </a:pPr>
                <a:endParaRPr lang="en-US" sz="30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24754" name="Rectangle 178"/>
              <p:cNvSpPr>
                <a:spLocks/>
              </p:cNvSpPr>
              <p:nvPr/>
            </p:nvSpPr>
            <p:spPr bwMode="auto">
              <a:xfrm>
                <a:off x="0" y="0"/>
                <a:ext cx="113" cy="112"/>
              </a:xfrm>
              <a:prstGeom prst="rect">
                <a:avLst/>
              </a:prstGeom>
              <a:solidFill>
                <a:srgbClr val="FCBD00"/>
              </a:solidFill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>
                  <a:spcBef>
                    <a:spcPct val="0"/>
                  </a:spcBef>
                </a:pPr>
                <a:endParaRPr lang="en-US" sz="30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24755" name="Rectangle 179"/>
              <p:cNvSpPr>
                <a:spLocks/>
              </p:cNvSpPr>
              <p:nvPr/>
            </p:nvSpPr>
            <p:spPr bwMode="auto">
              <a:xfrm>
                <a:off x="141" y="0"/>
                <a:ext cx="113" cy="112"/>
              </a:xfrm>
              <a:prstGeom prst="rect">
                <a:avLst/>
              </a:prstGeom>
              <a:solidFill>
                <a:srgbClr val="FCBD00"/>
              </a:solidFill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>
                  <a:spcBef>
                    <a:spcPct val="0"/>
                  </a:spcBef>
                </a:pPr>
                <a:endParaRPr lang="en-US" sz="30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24756" name="Rectangle 180"/>
              <p:cNvSpPr>
                <a:spLocks/>
              </p:cNvSpPr>
              <p:nvPr/>
            </p:nvSpPr>
            <p:spPr bwMode="auto">
              <a:xfrm>
                <a:off x="141" y="141"/>
                <a:ext cx="113" cy="113"/>
              </a:xfrm>
              <a:prstGeom prst="rect">
                <a:avLst/>
              </a:prstGeom>
              <a:solidFill>
                <a:srgbClr val="FCBD00"/>
              </a:solidFill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>
                  <a:spcBef>
                    <a:spcPct val="0"/>
                  </a:spcBef>
                </a:pPr>
                <a:endParaRPr lang="en-US" sz="30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</p:grpSp>
        <p:sp>
          <p:nvSpPr>
            <p:cNvPr id="24757" name="AutoShape 181"/>
            <p:cNvSpPr>
              <a:spLocks/>
            </p:cNvSpPr>
            <p:nvPr/>
          </p:nvSpPr>
          <p:spPr bwMode="auto">
            <a:xfrm>
              <a:off x="480" y="479"/>
              <a:ext cx="367" cy="368"/>
            </a:xfrm>
            <a:prstGeom prst="roundRect">
              <a:avLst>
                <a:gd name="adj" fmla="val 32690"/>
              </a:avLst>
            </a:prstGeom>
            <a:solidFill>
              <a:srgbClr val="C0EDFE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>
                <a:spcBef>
                  <a:spcPct val="0"/>
                </a:spcBef>
              </a:pPr>
              <a:endParaRPr lang="en-US" sz="30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grpSp>
          <p:nvGrpSpPr>
            <p:cNvPr id="24758" name="Group 182"/>
            <p:cNvGrpSpPr>
              <a:grpSpLocks/>
            </p:cNvGrpSpPr>
            <p:nvPr/>
          </p:nvGrpSpPr>
          <p:grpSpPr bwMode="auto">
            <a:xfrm>
              <a:off x="536" y="536"/>
              <a:ext cx="255" cy="254"/>
              <a:chOff x="0" y="0"/>
              <a:chExt cx="254" cy="254"/>
            </a:xfrm>
          </p:grpSpPr>
          <p:sp>
            <p:nvSpPr>
              <p:cNvPr id="24759" name="Rectangle 183"/>
              <p:cNvSpPr>
                <a:spLocks/>
              </p:cNvSpPr>
              <p:nvPr/>
            </p:nvSpPr>
            <p:spPr bwMode="auto">
              <a:xfrm>
                <a:off x="0" y="141"/>
                <a:ext cx="113" cy="113"/>
              </a:xfrm>
              <a:prstGeom prst="rect">
                <a:avLst/>
              </a:prstGeom>
              <a:solidFill>
                <a:srgbClr val="FCBD00"/>
              </a:solidFill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>
                  <a:spcBef>
                    <a:spcPct val="0"/>
                  </a:spcBef>
                </a:pPr>
                <a:endParaRPr lang="en-US" sz="30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24760" name="Rectangle 184"/>
              <p:cNvSpPr>
                <a:spLocks/>
              </p:cNvSpPr>
              <p:nvPr/>
            </p:nvSpPr>
            <p:spPr bwMode="auto">
              <a:xfrm>
                <a:off x="0" y="0"/>
                <a:ext cx="113" cy="112"/>
              </a:xfrm>
              <a:prstGeom prst="rect">
                <a:avLst/>
              </a:prstGeom>
              <a:solidFill>
                <a:srgbClr val="FCBD00"/>
              </a:solidFill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>
                  <a:spcBef>
                    <a:spcPct val="0"/>
                  </a:spcBef>
                </a:pPr>
                <a:endParaRPr lang="en-US" sz="30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24761" name="Rectangle 185"/>
              <p:cNvSpPr>
                <a:spLocks/>
              </p:cNvSpPr>
              <p:nvPr/>
            </p:nvSpPr>
            <p:spPr bwMode="auto">
              <a:xfrm>
                <a:off x="141" y="0"/>
                <a:ext cx="113" cy="112"/>
              </a:xfrm>
              <a:prstGeom prst="rect">
                <a:avLst/>
              </a:prstGeom>
              <a:solidFill>
                <a:srgbClr val="FCBD00"/>
              </a:solidFill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>
                  <a:spcBef>
                    <a:spcPct val="0"/>
                  </a:spcBef>
                </a:pPr>
                <a:endParaRPr lang="en-US" sz="30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24762" name="Rectangle 186"/>
              <p:cNvSpPr>
                <a:spLocks/>
              </p:cNvSpPr>
              <p:nvPr/>
            </p:nvSpPr>
            <p:spPr bwMode="auto">
              <a:xfrm>
                <a:off x="141" y="141"/>
                <a:ext cx="113" cy="113"/>
              </a:xfrm>
              <a:prstGeom prst="rect">
                <a:avLst/>
              </a:prstGeom>
              <a:solidFill>
                <a:srgbClr val="FCBD00"/>
              </a:solidFill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>
                  <a:spcBef>
                    <a:spcPct val="0"/>
                  </a:spcBef>
                </a:pPr>
                <a:endParaRPr lang="en-US" sz="30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</p:grpSp>
        <p:sp>
          <p:nvSpPr>
            <p:cNvPr id="24763" name="Rectangle 187"/>
            <p:cNvSpPr>
              <a:spLocks/>
            </p:cNvSpPr>
            <p:nvPr/>
          </p:nvSpPr>
          <p:spPr bwMode="auto">
            <a:xfrm>
              <a:off x="0" y="0"/>
              <a:ext cx="904" cy="903"/>
            </a:xfrm>
            <a:prstGeom prst="rect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>
                <a:spcBef>
                  <a:spcPct val="0"/>
                </a:spcBef>
              </a:pPr>
              <a:endParaRPr lang="en-US" sz="30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24764" name="Oval 188"/>
            <p:cNvSpPr>
              <a:spLocks/>
            </p:cNvSpPr>
            <p:nvPr/>
          </p:nvSpPr>
          <p:spPr bwMode="auto">
            <a:xfrm>
              <a:off x="226" y="1609"/>
              <a:ext cx="452" cy="119"/>
            </a:xfrm>
            <a:prstGeom prst="ellips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>
                <a:spcBef>
                  <a:spcPct val="0"/>
                </a:spcBef>
              </a:pPr>
              <a:endParaRPr lang="en-US" sz="30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24765" name="Rectangle 189"/>
            <p:cNvSpPr>
              <a:spLocks/>
            </p:cNvSpPr>
            <p:nvPr/>
          </p:nvSpPr>
          <p:spPr bwMode="auto">
            <a:xfrm>
              <a:off x="226" y="1343"/>
              <a:ext cx="452" cy="317"/>
            </a:xfrm>
            <a:prstGeom prst="rect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>
                  <a:solidFill>
                    <a:schemeClr val="tx1">
                      <a:alpha val="70000"/>
                    </a:schemeClr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pPr>
                <a:spcBef>
                  <a:spcPct val="0"/>
                </a:spcBef>
              </a:pPr>
              <a:endParaRPr lang="en-US" sz="30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24766" name="Oval 190"/>
            <p:cNvSpPr>
              <a:spLocks/>
            </p:cNvSpPr>
            <p:nvPr/>
          </p:nvSpPr>
          <p:spPr bwMode="auto">
            <a:xfrm>
              <a:off x="226" y="1270"/>
              <a:ext cx="452" cy="119"/>
            </a:xfrm>
            <a:prstGeom prst="ellips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>
                <a:spcBef>
                  <a:spcPct val="0"/>
                </a:spcBef>
              </a:pPr>
              <a:endParaRPr lang="en-US" sz="30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24767" name="Line 191"/>
            <p:cNvSpPr>
              <a:spLocks noChangeShapeType="1"/>
            </p:cNvSpPr>
            <p:nvPr/>
          </p:nvSpPr>
          <p:spPr bwMode="auto">
            <a:xfrm flipH="1">
              <a:off x="226" y="1338"/>
              <a:ext cx="0" cy="33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>
                <a:spcBef>
                  <a:spcPct val="0"/>
                </a:spcBef>
              </a:pPr>
              <a:endParaRPr lang="en-US" sz="30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24768" name="Line 192"/>
            <p:cNvSpPr>
              <a:spLocks noChangeShapeType="1"/>
            </p:cNvSpPr>
            <p:nvPr/>
          </p:nvSpPr>
          <p:spPr bwMode="auto">
            <a:xfrm>
              <a:off x="678" y="1338"/>
              <a:ext cx="0" cy="33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>
                <a:spcBef>
                  <a:spcPct val="0"/>
                </a:spcBef>
              </a:pPr>
              <a:endParaRPr lang="en-US" sz="30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24769" name="Line 193"/>
            <p:cNvSpPr>
              <a:spLocks noChangeShapeType="1"/>
            </p:cNvSpPr>
            <p:nvPr/>
          </p:nvSpPr>
          <p:spPr bwMode="auto">
            <a:xfrm>
              <a:off x="452" y="971"/>
              <a:ext cx="0" cy="350"/>
            </a:xfrm>
            <a:prstGeom prst="line">
              <a:avLst/>
            </a:prstGeom>
            <a:noFill/>
            <a:ln w="38100" cap="flat">
              <a:solidFill>
                <a:schemeClr val="tx1"/>
              </a:solidFill>
              <a:prstDash val="solid"/>
              <a:miter lim="800000"/>
              <a:headEnd type="stealth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>
                <a:spcBef>
                  <a:spcPct val="0"/>
                </a:spcBef>
              </a:pPr>
              <a:endParaRPr lang="en-US" sz="30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</p:grpSp>
      <p:sp>
        <p:nvSpPr>
          <p:cNvPr id="24770" name="Rectangle 194"/>
          <p:cNvSpPr>
            <a:spLocks/>
          </p:cNvSpPr>
          <p:nvPr/>
        </p:nvSpPr>
        <p:spPr bwMode="auto">
          <a:xfrm>
            <a:off x="1225599" y="1410891"/>
            <a:ext cx="6697266" cy="11697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l">
              <a:spcBef>
                <a:spcPct val="0"/>
              </a:spcBef>
            </a:pPr>
            <a:r>
              <a:rPr lang="en-US" sz="2500">
                <a:solidFill>
                  <a:srgbClr val="000000"/>
                </a:solidFill>
                <a:latin typeface="Gill Sans" charset="0"/>
                <a:ea typeface="ＭＳ Ｐゴシック" charset="0"/>
                <a:cs typeface="Gill Sans" charset="0"/>
                <a:sym typeface="Gill Sans" charset="0"/>
              </a:rPr>
              <a:t>(1)  Downpour: Asynchronous Distributed SGD</a:t>
            </a:r>
          </a:p>
          <a:p>
            <a:pPr algn="l">
              <a:spcBef>
                <a:spcPct val="0"/>
              </a:spcBef>
            </a:pPr>
            <a:endParaRPr lang="en-US" sz="2500">
              <a:solidFill>
                <a:srgbClr val="000000"/>
              </a:solidFill>
              <a:latin typeface="Gill Sans" charset="0"/>
              <a:ea typeface="ＭＳ Ｐゴシック" charset="0"/>
              <a:cs typeface="Gill Sans" charset="0"/>
              <a:sym typeface="Gill Sans" charset="0"/>
            </a:endParaRPr>
          </a:p>
          <a:p>
            <a:pPr algn="l">
              <a:spcBef>
                <a:spcPct val="0"/>
              </a:spcBef>
            </a:pPr>
            <a:r>
              <a:rPr lang="en-US" sz="2500">
                <a:solidFill>
                  <a:srgbClr val="000000"/>
                </a:solidFill>
                <a:latin typeface="Gill Sans" charset="0"/>
                <a:ea typeface="ＭＳ Ｐゴシック" charset="0"/>
                <a:cs typeface="Gill Sans" charset="0"/>
                <a:sym typeface="Gill Sans" charset="0"/>
              </a:rPr>
              <a:t>(2)  Sandblaster: Distributed L-BFGS</a:t>
            </a:r>
          </a:p>
        </p:txBody>
      </p:sp>
    </p:spTree>
    <p:extLst>
      <p:ext uri="{BB962C8B-B14F-4D97-AF65-F5344CB8AC3E}">
        <p14:creationId xmlns:p14="http://schemas.microsoft.com/office/powerpoint/2010/main" val="377991423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770" grpId="0" autoUpdateAnimBg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601" name="Group 1"/>
          <p:cNvGrpSpPr>
            <a:grpSpLocks/>
          </p:cNvGrpSpPr>
          <p:nvPr/>
        </p:nvGrpSpPr>
        <p:grpSpPr bwMode="auto">
          <a:xfrm>
            <a:off x="2580680" y="2348508"/>
            <a:ext cx="937617" cy="1035844"/>
            <a:chOff x="0" y="0"/>
            <a:chExt cx="840" cy="928"/>
          </a:xfrm>
        </p:grpSpPr>
        <p:sp>
          <p:nvSpPr>
            <p:cNvPr id="25602" name="Line 2"/>
            <p:cNvSpPr>
              <a:spLocks noChangeShapeType="1"/>
            </p:cNvSpPr>
            <p:nvPr/>
          </p:nvSpPr>
          <p:spPr bwMode="auto">
            <a:xfrm flipH="1">
              <a:off x="0" y="0"/>
              <a:ext cx="400" cy="928"/>
            </a:xfrm>
            <a:prstGeom prst="line">
              <a:avLst/>
            </a:prstGeom>
            <a:noFill/>
            <a:ln w="381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>
                <a:spcBef>
                  <a:spcPct val="0"/>
                </a:spcBef>
              </a:pPr>
              <a:endParaRPr lang="en-US" sz="30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25603" name="Rectangle 3"/>
            <p:cNvSpPr>
              <a:spLocks/>
            </p:cNvSpPr>
            <p:nvPr/>
          </p:nvSpPr>
          <p:spPr bwMode="auto">
            <a:xfrm>
              <a:off x="176" y="252"/>
              <a:ext cx="664" cy="3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>
                <a:spcBef>
                  <a:spcPct val="0"/>
                </a:spcBef>
              </a:pPr>
              <a:r>
                <a:rPr lang="en-US" sz="2500" i="1">
                  <a:solidFill>
                    <a:srgbClr val="000000"/>
                  </a:solidFill>
                  <a:latin typeface="Gill Sans" charset="0"/>
                  <a:ea typeface="ＭＳ Ｐゴシック" charset="0"/>
                  <a:cs typeface="Gill Sans" charset="0"/>
                  <a:sym typeface="Gill Sans" charset="0"/>
                </a:rPr>
                <a:t>p</a:t>
              </a:r>
            </a:p>
          </p:txBody>
        </p:sp>
      </p:grpSp>
      <p:grpSp>
        <p:nvGrpSpPr>
          <p:cNvPr id="25604" name="Group 4"/>
          <p:cNvGrpSpPr>
            <a:grpSpLocks/>
          </p:cNvGrpSpPr>
          <p:nvPr/>
        </p:nvGrpSpPr>
        <p:grpSpPr bwMode="auto">
          <a:xfrm>
            <a:off x="1741289" y="3446860"/>
            <a:ext cx="1428750" cy="2536031"/>
            <a:chOff x="0" y="0"/>
            <a:chExt cx="1280" cy="2272"/>
          </a:xfrm>
        </p:grpSpPr>
        <p:grpSp>
          <p:nvGrpSpPr>
            <p:cNvPr id="25605" name="Group 5"/>
            <p:cNvGrpSpPr>
              <a:grpSpLocks/>
            </p:cNvGrpSpPr>
            <p:nvPr/>
          </p:nvGrpSpPr>
          <p:grpSpPr bwMode="auto">
            <a:xfrm>
              <a:off x="80" y="80"/>
              <a:ext cx="520" cy="520"/>
              <a:chOff x="0" y="0"/>
              <a:chExt cx="520" cy="520"/>
            </a:xfrm>
          </p:grpSpPr>
          <p:sp>
            <p:nvSpPr>
              <p:cNvPr id="25606" name="AutoShape 6"/>
              <p:cNvSpPr>
                <a:spLocks/>
              </p:cNvSpPr>
              <p:nvPr/>
            </p:nvSpPr>
            <p:spPr bwMode="auto">
              <a:xfrm>
                <a:off x="0" y="0"/>
                <a:ext cx="520" cy="520"/>
              </a:xfrm>
              <a:prstGeom prst="roundRect">
                <a:avLst>
                  <a:gd name="adj" fmla="val 23074"/>
                </a:avLst>
              </a:prstGeom>
              <a:solidFill>
                <a:srgbClr val="C0EDFE"/>
              </a:solidFill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>
                  <a:spcBef>
                    <a:spcPct val="0"/>
                  </a:spcBef>
                </a:pPr>
                <a:endParaRPr lang="en-US" sz="30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grpSp>
            <p:nvGrpSpPr>
              <p:cNvPr id="25607" name="Group 7"/>
              <p:cNvGrpSpPr>
                <a:grpSpLocks/>
              </p:cNvGrpSpPr>
              <p:nvPr/>
            </p:nvGrpSpPr>
            <p:grpSpPr bwMode="auto">
              <a:xfrm>
                <a:off x="80" y="80"/>
                <a:ext cx="360" cy="360"/>
                <a:chOff x="0" y="0"/>
                <a:chExt cx="360" cy="360"/>
              </a:xfrm>
            </p:grpSpPr>
            <p:sp>
              <p:nvSpPr>
                <p:cNvPr id="25608" name="Rectangle 8"/>
                <p:cNvSpPr>
                  <a:spLocks/>
                </p:cNvSpPr>
                <p:nvPr/>
              </p:nvSpPr>
              <p:spPr bwMode="auto">
                <a:xfrm>
                  <a:off x="0" y="200"/>
                  <a:ext cx="160" cy="160"/>
                </a:xfrm>
                <a:prstGeom prst="rect">
                  <a:avLst/>
                </a:prstGeom>
                <a:solidFill>
                  <a:srgbClr val="FCBD00"/>
                </a:solidFill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pPr>
                    <a:spcBef>
                      <a:spcPct val="0"/>
                    </a:spcBef>
                  </a:pPr>
                  <a:endParaRPr lang="en-US" sz="3000">
                    <a:solidFill>
                      <a:srgbClr val="000000"/>
                    </a:solidFill>
                    <a:latin typeface="Gill Sans" charset="0"/>
                    <a:sym typeface="Gill Sans" charset="0"/>
                  </a:endParaRPr>
                </a:p>
              </p:txBody>
            </p:sp>
            <p:sp>
              <p:nvSpPr>
                <p:cNvPr id="25609" name="Rectangle 9"/>
                <p:cNvSpPr>
                  <a:spLocks/>
                </p:cNvSpPr>
                <p:nvPr/>
              </p:nvSpPr>
              <p:spPr bwMode="auto">
                <a:xfrm>
                  <a:off x="0" y="0"/>
                  <a:ext cx="160" cy="160"/>
                </a:xfrm>
                <a:prstGeom prst="rect">
                  <a:avLst/>
                </a:prstGeom>
                <a:solidFill>
                  <a:srgbClr val="FCBD00"/>
                </a:solidFill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pPr>
                    <a:spcBef>
                      <a:spcPct val="0"/>
                    </a:spcBef>
                  </a:pPr>
                  <a:endParaRPr lang="en-US" sz="3000">
                    <a:solidFill>
                      <a:srgbClr val="000000"/>
                    </a:solidFill>
                    <a:latin typeface="Gill Sans" charset="0"/>
                    <a:sym typeface="Gill Sans" charset="0"/>
                  </a:endParaRPr>
                </a:p>
              </p:txBody>
            </p:sp>
            <p:sp>
              <p:nvSpPr>
                <p:cNvPr id="25610" name="Rectangle 10"/>
                <p:cNvSpPr>
                  <a:spLocks/>
                </p:cNvSpPr>
                <p:nvPr/>
              </p:nvSpPr>
              <p:spPr bwMode="auto">
                <a:xfrm>
                  <a:off x="200" y="0"/>
                  <a:ext cx="160" cy="160"/>
                </a:xfrm>
                <a:prstGeom prst="rect">
                  <a:avLst/>
                </a:prstGeom>
                <a:solidFill>
                  <a:srgbClr val="FCBD00"/>
                </a:solidFill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pPr>
                    <a:spcBef>
                      <a:spcPct val="0"/>
                    </a:spcBef>
                  </a:pPr>
                  <a:endParaRPr lang="en-US" sz="3000">
                    <a:solidFill>
                      <a:srgbClr val="000000"/>
                    </a:solidFill>
                    <a:latin typeface="Gill Sans" charset="0"/>
                    <a:sym typeface="Gill Sans" charset="0"/>
                  </a:endParaRPr>
                </a:p>
              </p:txBody>
            </p:sp>
            <p:sp>
              <p:nvSpPr>
                <p:cNvPr id="25611" name="Rectangle 11"/>
                <p:cNvSpPr>
                  <a:spLocks/>
                </p:cNvSpPr>
                <p:nvPr/>
              </p:nvSpPr>
              <p:spPr bwMode="auto">
                <a:xfrm>
                  <a:off x="200" y="200"/>
                  <a:ext cx="160" cy="160"/>
                </a:xfrm>
                <a:prstGeom prst="rect">
                  <a:avLst/>
                </a:prstGeom>
                <a:solidFill>
                  <a:srgbClr val="FCBD00"/>
                </a:solidFill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pPr>
                    <a:spcBef>
                      <a:spcPct val="0"/>
                    </a:spcBef>
                  </a:pPr>
                  <a:endParaRPr lang="en-US" sz="3000">
                    <a:solidFill>
                      <a:srgbClr val="000000"/>
                    </a:solidFill>
                    <a:latin typeface="Gill Sans" charset="0"/>
                    <a:sym typeface="Gill Sans" charset="0"/>
                  </a:endParaRPr>
                </a:p>
              </p:txBody>
            </p:sp>
          </p:grpSp>
        </p:grpSp>
        <p:grpSp>
          <p:nvGrpSpPr>
            <p:cNvPr id="25612" name="Group 12"/>
            <p:cNvGrpSpPr>
              <a:grpSpLocks/>
            </p:cNvGrpSpPr>
            <p:nvPr/>
          </p:nvGrpSpPr>
          <p:grpSpPr bwMode="auto">
            <a:xfrm>
              <a:off x="680" y="80"/>
              <a:ext cx="520" cy="520"/>
              <a:chOff x="0" y="0"/>
              <a:chExt cx="520" cy="520"/>
            </a:xfrm>
          </p:grpSpPr>
          <p:sp>
            <p:nvSpPr>
              <p:cNvPr id="25613" name="AutoShape 13"/>
              <p:cNvSpPr>
                <a:spLocks/>
              </p:cNvSpPr>
              <p:nvPr/>
            </p:nvSpPr>
            <p:spPr bwMode="auto">
              <a:xfrm>
                <a:off x="0" y="0"/>
                <a:ext cx="520" cy="520"/>
              </a:xfrm>
              <a:prstGeom prst="roundRect">
                <a:avLst>
                  <a:gd name="adj" fmla="val 23074"/>
                </a:avLst>
              </a:prstGeom>
              <a:solidFill>
                <a:srgbClr val="C0EDFE"/>
              </a:solidFill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>
                  <a:spcBef>
                    <a:spcPct val="0"/>
                  </a:spcBef>
                </a:pPr>
                <a:endParaRPr lang="en-US" sz="30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grpSp>
            <p:nvGrpSpPr>
              <p:cNvPr id="25614" name="Group 14"/>
              <p:cNvGrpSpPr>
                <a:grpSpLocks/>
              </p:cNvGrpSpPr>
              <p:nvPr/>
            </p:nvGrpSpPr>
            <p:grpSpPr bwMode="auto">
              <a:xfrm>
                <a:off x="80" y="80"/>
                <a:ext cx="360" cy="360"/>
                <a:chOff x="0" y="0"/>
                <a:chExt cx="360" cy="360"/>
              </a:xfrm>
            </p:grpSpPr>
            <p:sp>
              <p:nvSpPr>
                <p:cNvPr id="25615" name="Rectangle 15"/>
                <p:cNvSpPr>
                  <a:spLocks/>
                </p:cNvSpPr>
                <p:nvPr/>
              </p:nvSpPr>
              <p:spPr bwMode="auto">
                <a:xfrm>
                  <a:off x="0" y="200"/>
                  <a:ext cx="160" cy="160"/>
                </a:xfrm>
                <a:prstGeom prst="rect">
                  <a:avLst/>
                </a:prstGeom>
                <a:solidFill>
                  <a:srgbClr val="FCBD00"/>
                </a:solidFill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pPr>
                    <a:spcBef>
                      <a:spcPct val="0"/>
                    </a:spcBef>
                  </a:pPr>
                  <a:endParaRPr lang="en-US" sz="3000">
                    <a:solidFill>
                      <a:srgbClr val="000000"/>
                    </a:solidFill>
                    <a:latin typeface="Gill Sans" charset="0"/>
                    <a:sym typeface="Gill Sans" charset="0"/>
                  </a:endParaRPr>
                </a:p>
              </p:txBody>
            </p:sp>
            <p:sp>
              <p:nvSpPr>
                <p:cNvPr id="25616" name="Rectangle 16"/>
                <p:cNvSpPr>
                  <a:spLocks/>
                </p:cNvSpPr>
                <p:nvPr/>
              </p:nvSpPr>
              <p:spPr bwMode="auto">
                <a:xfrm>
                  <a:off x="0" y="0"/>
                  <a:ext cx="160" cy="160"/>
                </a:xfrm>
                <a:prstGeom prst="rect">
                  <a:avLst/>
                </a:prstGeom>
                <a:solidFill>
                  <a:srgbClr val="FCBD00"/>
                </a:solidFill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pPr>
                    <a:spcBef>
                      <a:spcPct val="0"/>
                    </a:spcBef>
                  </a:pPr>
                  <a:endParaRPr lang="en-US" sz="3000">
                    <a:solidFill>
                      <a:srgbClr val="000000"/>
                    </a:solidFill>
                    <a:latin typeface="Gill Sans" charset="0"/>
                    <a:sym typeface="Gill Sans" charset="0"/>
                  </a:endParaRPr>
                </a:p>
              </p:txBody>
            </p:sp>
            <p:sp>
              <p:nvSpPr>
                <p:cNvPr id="25617" name="Rectangle 17"/>
                <p:cNvSpPr>
                  <a:spLocks/>
                </p:cNvSpPr>
                <p:nvPr/>
              </p:nvSpPr>
              <p:spPr bwMode="auto">
                <a:xfrm>
                  <a:off x="200" y="0"/>
                  <a:ext cx="160" cy="160"/>
                </a:xfrm>
                <a:prstGeom prst="rect">
                  <a:avLst/>
                </a:prstGeom>
                <a:solidFill>
                  <a:srgbClr val="FCBD00"/>
                </a:solidFill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pPr>
                    <a:spcBef>
                      <a:spcPct val="0"/>
                    </a:spcBef>
                  </a:pPr>
                  <a:endParaRPr lang="en-US" sz="3000">
                    <a:solidFill>
                      <a:srgbClr val="000000"/>
                    </a:solidFill>
                    <a:latin typeface="Gill Sans" charset="0"/>
                    <a:sym typeface="Gill Sans" charset="0"/>
                  </a:endParaRPr>
                </a:p>
              </p:txBody>
            </p:sp>
            <p:sp>
              <p:nvSpPr>
                <p:cNvPr id="25618" name="Rectangle 18"/>
                <p:cNvSpPr>
                  <a:spLocks/>
                </p:cNvSpPr>
                <p:nvPr/>
              </p:nvSpPr>
              <p:spPr bwMode="auto">
                <a:xfrm>
                  <a:off x="200" y="200"/>
                  <a:ext cx="160" cy="160"/>
                </a:xfrm>
                <a:prstGeom prst="rect">
                  <a:avLst/>
                </a:prstGeom>
                <a:solidFill>
                  <a:srgbClr val="FCBD00"/>
                </a:solidFill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pPr>
                    <a:spcBef>
                      <a:spcPct val="0"/>
                    </a:spcBef>
                  </a:pPr>
                  <a:endParaRPr lang="en-US" sz="3000">
                    <a:solidFill>
                      <a:srgbClr val="000000"/>
                    </a:solidFill>
                    <a:latin typeface="Gill Sans" charset="0"/>
                    <a:sym typeface="Gill Sans" charset="0"/>
                  </a:endParaRPr>
                </a:p>
              </p:txBody>
            </p:sp>
          </p:grpSp>
        </p:grpSp>
        <p:grpSp>
          <p:nvGrpSpPr>
            <p:cNvPr id="25619" name="Group 19"/>
            <p:cNvGrpSpPr>
              <a:grpSpLocks/>
            </p:cNvGrpSpPr>
            <p:nvPr/>
          </p:nvGrpSpPr>
          <p:grpSpPr bwMode="auto">
            <a:xfrm>
              <a:off x="80" y="680"/>
              <a:ext cx="520" cy="520"/>
              <a:chOff x="0" y="0"/>
              <a:chExt cx="520" cy="520"/>
            </a:xfrm>
          </p:grpSpPr>
          <p:sp>
            <p:nvSpPr>
              <p:cNvPr id="25620" name="AutoShape 20"/>
              <p:cNvSpPr>
                <a:spLocks/>
              </p:cNvSpPr>
              <p:nvPr/>
            </p:nvSpPr>
            <p:spPr bwMode="auto">
              <a:xfrm>
                <a:off x="0" y="0"/>
                <a:ext cx="520" cy="520"/>
              </a:xfrm>
              <a:prstGeom prst="roundRect">
                <a:avLst>
                  <a:gd name="adj" fmla="val 23074"/>
                </a:avLst>
              </a:prstGeom>
              <a:solidFill>
                <a:srgbClr val="C0EDFE"/>
              </a:solidFill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>
                  <a:spcBef>
                    <a:spcPct val="0"/>
                  </a:spcBef>
                </a:pPr>
                <a:endParaRPr lang="en-US" sz="30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grpSp>
            <p:nvGrpSpPr>
              <p:cNvPr id="25621" name="Group 21"/>
              <p:cNvGrpSpPr>
                <a:grpSpLocks/>
              </p:cNvGrpSpPr>
              <p:nvPr/>
            </p:nvGrpSpPr>
            <p:grpSpPr bwMode="auto">
              <a:xfrm>
                <a:off x="80" y="80"/>
                <a:ext cx="360" cy="360"/>
                <a:chOff x="0" y="0"/>
                <a:chExt cx="360" cy="360"/>
              </a:xfrm>
            </p:grpSpPr>
            <p:sp>
              <p:nvSpPr>
                <p:cNvPr id="25622" name="Rectangle 22"/>
                <p:cNvSpPr>
                  <a:spLocks/>
                </p:cNvSpPr>
                <p:nvPr/>
              </p:nvSpPr>
              <p:spPr bwMode="auto">
                <a:xfrm>
                  <a:off x="0" y="200"/>
                  <a:ext cx="160" cy="160"/>
                </a:xfrm>
                <a:prstGeom prst="rect">
                  <a:avLst/>
                </a:prstGeom>
                <a:solidFill>
                  <a:srgbClr val="FCBD00"/>
                </a:solidFill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pPr>
                    <a:spcBef>
                      <a:spcPct val="0"/>
                    </a:spcBef>
                  </a:pPr>
                  <a:endParaRPr lang="en-US" sz="3000">
                    <a:solidFill>
                      <a:srgbClr val="000000"/>
                    </a:solidFill>
                    <a:latin typeface="Gill Sans" charset="0"/>
                    <a:sym typeface="Gill Sans" charset="0"/>
                  </a:endParaRPr>
                </a:p>
              </p:txBody>
            </p:sp>
            <p:sp>
              <p:nvSpPr>
                <p:cNvPr id="25623" name="Rectangle 23"/>
                <p:cNvSpPr>
                  <a:spLocks/>
                </p:cNvSpPr>
                <p:nvPr/>
              </p:nvSpPr>
              <p:spPr bwMode="auto">
                <a:xfrm>
                  <a:off x="0" y="0"/>
                  <a:ext cx="160" cy="160"/>
                </a:xfrm>
                <a:prstGeom prst="rect">
                  <a:avLst/>
                </a:prstGeom>
                <a:solidFill>
                  <a:srgbClr val="FCBD00"/>
                </a:solidFill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pPr>
                    <a:spcBef>
                      <a:spcPct val="0"/>
                    </a:spcBef>
                  </a:pPr>
                  <a:endParaRPr lang="en-US" sz="3000">
                    <a:solidFill>
                      <a:srgbClr val="000000"/>
                    </a:solidFill>
                    <a:latin typeface="Gill Sans" charset="0"/>
                    <a:sym typeface="Gill Sans" charset="0"/>
                  </a:endParaRPr>
                </a:p>
              </p:txBody>
            </p:sp>
            <p:sp>
              <p:nvSpPr>
                <p:cNvPr id="25624" name="Rectangle 24"/>
                <p:cNvSpPr>
                  <a:spLocks/>
                </p:cNvSpPr>
                <p:nvPr/>
              </p:nvSpPr>
              <p:spPr bwMode="auto">
                <a:xfrm>
                  <a:off x="200" y="0"/>
                  <a:ext cx="160" cy="160"/>
                </a:xfrm>
                <a:prstGeom prst="rect">
                  <a:avLst/>
                </a:prstGeom>
                <a:solidFill>
                  <a:srgbClr val="FCBD00"/>
                </a:solidFill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pPr>
                    <a:spcBef>
                      <a:spcPct val="0"/>
                    </a:spcBef>
                  </a:pPr>
                  <a:endParaRPr lang="en-US" sz="3000">
                    <a:solidFill>
                      <a:srgbClr val="000000"/>
                    </a:solidFill>
                    <a:latin typeface="Gill Sans" charset="0"/>
                    <a:sym typeface="Gill Sans" charset="0"/>
                  </a:endParaRPr>
                </a:p>
              </p:txBody>
            </p:sp>
            <p:sp>
              <p:nvSpPr>
                <p:cNvPr id="25625" name="Rectangle 25"/>
                <p:cNvSpPr>
                  <a:spLocks/>
                </p:cNvSpPr>
                <p:nvPr/>
              </p:nvSpPr>
              <p:spPr bwMode="auto">
                <a:xfrm>
                  <a:off x="200" y="200"/>
                  <a:ext cx="160" cy="160"/>
                </a:xfrm>
                <a:prstGeom prst="rect">
                  <a:avLst/>
                </a:prstGeom>
                <a:solidFill>
                  <a:srgbClr val="FCBD00"/>
                </a:solidFill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pPr>
                    <a:spcBef>
                      <a:spcPct val="0"/>
                    </a:spcBef>
                  </a:pPr>
                  <a:endParaRPr lang="en-US" sz="3000">
                    <a:solidFill>
                      <a:srgbClr val="000000"/>
                    </a:solidFill>
                    <a:latin typeface="Gill Sans" charset="0"/>
                    <a:sym typeface="Gill Sans" charset="0"/>
                  </a:endParaRPr>
                </a:p>
              </p:txBody>
            </p:sp>
          </p:grpSp>
        </p:grpSp>
        <p:grpSp>
          <p:nvGrpSpPr>
            <p:cNvPr id="25626" name="Group 26"/>
            <p:cNvGrpSpPr>
              <a:grpSpLocks/>
            </p:cNvGrpSpPr>
            <p:nvPr/>
          </p:nvGrpSpPr>
          <p:grpSpPr bwMode="auto">
            <a:xfrm>
              <a:off x="680" y="680"/>
              <a:ext cx="520" cy="520"/>
              <a:chOff x="0" y="0"/>
              <a:chExt cx="520" cy="520"/>
            </a:xfrm>
          </p:grpSpPr>
          <p:sp>
            <p:nvSpPr>
              <p:cNvPr id="25627" name="AutoShape 27"/>
              <p:cNvSpPr>
                <a:spLocks/>
              </p:cNvSpPr>
              <p:nvPr/>
            </p:nvSpPr>
            <p:spPr bwMode="auto">
              <a:xfrm>
                <a:off x="0" y="0"/>
                <a:ext cx="520" cy="520"/>
              </a:xfrm>
              <a:prstGeom prst="roundRect">
                <a:avLst>
                  <a:gd name="adj" fmla="val 23074"/>
                </a:avLst>
              </a:prstGeom>
              <a:solidFill>
                <a:srgbClr val="C0EDFE"/>
              </a:solidFill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>
                  <a:spcBef>
                    <a:spcPct val="0"/>
                  </a:spcBef>
                </a:pPr>
                <a:endParaRPr lang="en-US" sz="30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grpSp>
            <p:nvGrpSpPr>
              <p:cNvPr id="25628" name="Group 28"/>
              <p:cNvGrpSpPr>
                <a:grpSpLocks/>
              </p:cNvGrpSpPr>
              <p:nvPr/>
            </p:nvGrpSpPr>
            <p:grpSpPr bwMode="auto">
              <a:xfrm>
                <a:off x="80" y="80"/>
                <a:ext cx="360" cy="360"/>
                <a:chOff x="0" y="0"/>
                <a:chExt cx="360" cy="360"/>
              </a:xfrm>
            </p:grpSpPr>
            <p:sp>
              <p:nvSpPr>
                <p:cNvPr id="25629" name="Rectangle 29"/>
                <p:cNvSpPr>
                  <a:spLocks/>
                </p:cNvSpPr>
                <p:nvPr/>
              </p:nvSpPr>
              <p:spPr bwMode="auto">
                <a:xfrm>
                  <a:off x="0" y="200"/>
                  <a:ext cx="160" cy="160"/>
                </a:xfrm>
                <a:prstGeom prst="rect">
                  <a:avLst/>
                </a:prstGeom>
                <a:solidFill>
                  <a:srgbClr val="FCBD00"/>
                </a:solidFill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pPr>
                    <a:spcBef>
                      <a:spcPct val="0"/>
                    </a:spcBef>
                  </a:pPr>
                  <a:endParaRPr lang="en-US" sz="3000">
                    <a:solidFill>
                      <a:srgbClr val="000000"/>
                    </a:solidFill>
                    <a:latin typeface="Gill Sans" charset="0"/>
                    <a:sym typeface="Gill Sans" charset="0"/>
                  </a:endParaRPr>
                </a:p>
              </p:txBody>
            </p:sp>
            <p:sp>
              <p:nvSpPr>
                <p:cNvPr id="25630" name="Rectangle 30"/>
                <p:cNvSpPr>
                  <a:spLocks/>
                </p:cNvSpPr>
                <p:nvPr/>
              </p:nvSpPr>
              <p:spPr bwMode="auto">
                <a:xfrm>
                  <a:off x="0" y="0"/>
                  <a:ext cx="160" cy="160"/>
                </a:xfrm>
                <a:prstGeom prst="rect">
                  <a:avLst/>
                </a:prstGeom>
                <a:solidFill>
                  <a:srgbClr val="FCBD00"/>
                </a:solidFill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pPr>
                    <a:spcBef>
                      <a:spcPct val="0"/>
                    </a:spcBef>
                  </a:pPr>
                  <a:endParaRPr lang="en-US" sz="3000">
                    <a:solidFill>
                      <a:srgbClr val="000000"/>
                    </a:solidFill>
                    <a:latin typeface="Gill Sans" charset="0"/>
                    <a:sym typeface="Gill Sans" charset="0"/>
                  </a:endParaRPr>
                </a:p>
              </p:txBody>
            </p:sp>
            <p:sp>
              <p:nvSpPr>
                <p:cNvPr id="25631" name="Rectangle 31"/>
                <p:cNvSpPr>
                  <a:spLocks/>
                </p:cNvSpPr>
                <p:nvPr/>
              </p:nvSpPr>
              <p:spPr bwMode="auto">
                <a:xfrm>
                  <a:off x="200" y="0"/>
                  <a:ext cx="160" cy="160"/>
                </a:xfrm>
                <a:prstGeom prst="rect">
                  <a:avLst/>
                </a:prstGeom>
                <a:solidFill>
                  <a:srgbClr val="FCBD00"/>
                </a:solidFill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pPr>
                    <a:spcBef>
                      <a:spcPct val="0"/>
                    </a:spcBef>
                  </a:pPr>
                  <a:endParaRPr lang="en-US" sz="3000">
                    <a:solidFill>
                      <a:srgbClr val="000000"/>
                    </a:solidFill>
                    <a:latin typeface="Gill Sans" charset="0"/>
                    <a:sym typeface="Gill Sans" charset="0"/>
                  </a:endParaRPr>
                </a:p>
              </p:txBody>
            </p:sp>
            <p:sp>
              <p:nvSpPr>
                <p:cNvPr id="25632" name="Rectangle 32"/>
                <p:cNvSpPr>
                  <a:spLocks/>
                </p:cNvSpPr>
                <p:nvPr/>
              </p:nvSpPr>
              <p:spPr bwMode="auto">
                <a:xfrm>
                  <a:off x="200" y="200"/>
                  <a:ext cx="160" cy="160"/>
                </a:xfrm>
                <a:prstGeom prst="rect">
                  <a:avLst/>
                </a:prstGeom>
                <a:solidFill>
                  <a:srgbClr val="FCBD00"/>
                </a:solidFill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pPr>
                    <a:spcBef>
                      <a:spcPct val="0"/>
                    </a:spcBef>
                  </a:pPr>
                  <a:endParaRPr lang="en-US" sz="3000">
                    <a:solidFill>
                      <a:srgbClr val="000000"/>
                    </a:solidFill>
                    <a:latin typeface="Gill Sans" charset="0"/>
                    <a:sym typeface="Gill Sans" charset="0"/>
                  </a:endParaRPr>
                </a:p>
              </p:txBody>
            </p:sp>
          </p:grpSp>
        </p:grpSp>
        <p:sp>
          <p:nvSpPr>
            <p:cNvPr id="25633" name="Rectangle 33"/>
            <p:cNvSpPr>
              <a:spLocks/>
            </p:cNvSpPr>
            <p:nvPr/>
          </p:nvSpPr>
          <p:spPr bwMode="auto">
            <a:xfrm>
              <a:off x="0" y="0"/>
              <a:ext cx="1280" cy="1280"/>
            </a:xfrm>
            <a:prstGeom prst="rect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>
                <a:spcBef>
                  <a:spcPct val="0"/>
                </a:spcBef>
              </a:pPr>
              <a:endParaRPr lang="en-US" sz="30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grpSp>
          <p:nvGrpSpPr>
            <p:cNvPr id="25634" name="Group 34"/>
            <p:cNvGrpSpPr>
              <a:grpSpLocks/>
            </p:cNvGrpSpPr>
            <p:nvPr/>
          </p:nvGrpSpPr>
          <p:grpSpPr bwMode="auto">
            <a:xfrm>
              <a:off x="319" y="1376"/>
              <a:ext cx="641" cy="896"/>
              <a:chOff x="0" y="0"/>
              <a:chExt cx="640" cy="896"/>
            </a:xfrm>
          </p:grpSpPr>
          <p:grpSp>
            <p:nvGrpSpPr>
              <p:cNvPr id="25635" name="Group 35"/>
              <p:cNvGrpSpPr>
                <a:grpSpLocks/>
              </p:cNvGrpSpPr>
              <p:nvPr/>
            </p:nvGrpSpPr>
            <p:grpSpPr bwMode="auto">
              <a:xfrm>
                <a:off x="0" y="248"/>
                <a:ext cx="640" cy="648"/>
                <a:chOff x="0" y="0"/>
                <a:chExt cx="640" cy="648"/>
              </a:xfrm>
            </p:grpSpPr>
            <p:sp>
              <p:nvSpPr>
                <p:cNvPr id="25636" name="Oval 36"/>
                <p:cNvSpPr>
                  <a:spLocks/>
                </p:cNvSpPr>
                <p:nvPr/>
              </p:nvSpPr>
              <p:spPr bwMode="auto">
                <a:xfrm>
                  <a:off x="0" y="480"/>
                  <a:ext cx="640" cy="168"/>
                </a:xfrm>
                <a:prstGeom prst="ellipse">
                  <a:avLst/>
                </a:prstGeom>
                <a:noFill/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pPr>
                    <a:spcBef>
                      <a:spcPct val="0"/>
                    </a:spcBef>
                  </a:pPr>
                  <a:endParaRPr lang="en-US" sz="3000">
                    <a:solidFill>
                      <a:srgbClr val="000000"/>
                    </a:solidFill>
                    <a:latin typeface="Gill Sans" charset="0"/>
                    <a:sym typeface="Gill Sans" charset="0"/>
                  </a:endParaRPr>
                </a:p>
              </p:txBody>
            </p:sp>
            <p:sp>
              <p:nvSpPr>
                <p:cNvPr id="25637" name="Rectangle 37"/>
                <p:cNvSpPr>
                  <a:spLocks/>
                </p:cNvSpPr>
                <p:nvPr/>
              </p:nvSpPr>
              <p:spPr bwMode="auto">
                <a:xfrm>
                  <a:off x="0" y="104"/>
                  <a:ext cx="640" cy="448"/>
                </a:xfrm>
                <a:prstGeom prst="rect">
                  <a:avLst/>
                </a:prstGeom>
                <a:solidFill>
                  <a:schemeClr val="accent1">
                    <a:alpha val="7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25400" cap="flat">
                      <a:solidFill>
                        <a:schemeClr val="tx1">
                          <a:alpha val="70000"/>
                        </a:schemeClr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pPr>
                    <a:spcBef>
                      <a:spcPct val="0"/>
                    </a:spcBef>
                  </a:pPr>
                  <a:endParaRPr lang="en-US" sz="3000">
                    <a:solidFill>
                      <a:srgbClr val="000000"/>
                    </a:solidFill>
                    <a:latin typeface="Gill Sans" charset="0"/>
                    <a:sym typeface="Gill Sans" charset="0"/>
                  </a:endParaRPr>
                </a:p>
              </p:txBody>
            </p:sp>
            <p:sp>
              <p:nvSpPr>
                <p:cNvPr id="25638" name="Oval 38"/>
                <p:cNvSpPr>
                  <a:spLocks/>
                </p:cNvSpPr>
                <p:nvPr/>
              </p:nvSpPr>
              <p:spPr bwMode="auto">
                <a:xfrm>
                  <a:off x="0" y="0"/>
                  <a:ext cx="640" cy="168"/>
                </a:xfrm>
                <a:prstGeom prst="ellipse">
                  <a:avLst/>
                </a:prstGeom>
                <a:noFill/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pPr>
                    <a:spcBef>
                      <a:spcPct val="0"/>
                    </a:spcBef>
                  </a:pPr>
                  <a:endParaRPr lang="en-US" sz="3000">
                    <a:solidFill>
                      <a:srgbClr val="000000"/>
                    </a:solidFill>
                    <a:latin typeface="Gill Sans" charset="0"/>
                    <a:sym typeface="Gill Sans" charset="0"/>
                  </a:endParaRPr>
                </a:p>
              </p:txBody>
            </p:sp>
            <p:sp>
              <p:nvSpPr>
                <p:cNvPr id="25639" name="Line 39"/>
                <p:cNvSpPr>
                  <a:spLocks noChangeShapeType="1"/>
                </p:cNvSpPr>
                <p:nvPr/>
              </p:nvSpPr>
              <p:spPr bwMode="auto">
                <a:xfrm flipH="1">
                  <a:off x="0" y="96"/>
                  <a:ext cx="0" cy="480"/>
                </a:xfrm>
                <a:prstGeom prst="line">
                  <a:avLst/>
                </a:prstGeom>
                <a:noFill/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pPr>
                    <a:spcBef>
                      <a:spcPct val="0"/>
                    </a:spcBef>
                  </a:pPr>
                  <a:endParaRPr lang="en-US" sz="3000">
                    <a:solidFill>
                      <a:srgbClr val="000000"/>
                    </a:solidFill>
                    <a:latin typeface="Gill Sans" charset="0"/>
                    <a:sym typeface="Gill Sans" charset="0"/>
                  </a:endParaRPr>
                </a:p>
              </p:txBody>
            </p:sp>
            <p:sp>
              <p:nvSpPr>
                <p:cNvPr id="25640" name="Line 40"/>
                <p:cNvSpPr>
                  <a:spLocks noChangeShapeType="1"/>
                </p:cNvSpPr>
                <p:nvPr/>
              </p:nvSpPr>
              <p:spPr bwMode="auto">
                <a:xfrm flipH="1">
                  <a:off x="640" y="96"/>
                  <a:ext cx="0" cy="480"/>
                </a:xfrm>
                <a:prstGeom prst="line">
                  <a:avLst/>
                </a:prstGeom>
                <a:noFill/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pPr>
                    <a:spcBef>
                      <a:spcPct val="0"/>
                    </a:spcBef>
                  </a:pPr>
                  <a:endParaRPr lang="en-US" sz="3000">
                    <a:solidFill>
                      <a:srgbClr val="000000"/>
                    </a:solidFill>
                    <a:latin typeface="Gill Sans" charset="0"/>
                    <a:sym typeface="Gill Sans" charset="0"/>
                  </a:endParaRPr>
                </a:p>
              </p:txBody>
            </p:sp>
          </p:grpSp>
          <p:sp>
            <p:nvSpPr>
              <p:cNvPr id="25641" name="Line 41"/>
              <p:cNvSpPr>
                <a:spLocks noChangeShapeType="1"/>
              </p:cNvSpPr>
              <p:nvPr/>
            </p:nvSpPr>
            <p:spPr bwMode="auto">
              <a:xfrm flipH="1">
                <a:off x="320" y="0"/>
                <a:ext cx="0" cy="320"/>
              </a:xfrm>
              <a:prstGeom prst="line">
                <a:avLst/>
              </a:prstGeom>
              <a:noFill/>
              <a:ln w="38100" cap="flat">
                <a:solidFill>
                  <a:schemeClr val="tx1"/>
                </a:solidFill>
                <a:prstDash val="solid"/>
                <a:miter lim="800000"/>
                <a:headEnd type="stealth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>
                  <a:spcBef>
                    <a:spcPct val="0"/>
                  </a:spcBef>
                </a:pPr>
                <a:endParaRPr lang="en-US" sz="30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</p:grpSp>
      </p:grpSp>
      <p:sp>
        <p:nvSpPr>
          <p:cNvPr id="25642" name="Rectangle 42"/>
          <p:cNvSpPr>
            <a:spLocks/>
          </p:cNvSpPr>
          <p:nvPr/>
        </p:nvSpPr>
        <p:spPr bwMode="auto">
          <a:xfrm>
            <a:off x="131714" y="3728144"/>
            <a:ext cx="1446609" cy="8036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>
              <a:spcBef>
                <a:spcPct val="0"/>
              </a:spcBef>
            </a:pPr>
            <a:r>
              <a:rPr lang="en-US" sz="2500">
                <a:solidFill>
                  <a:srgbClr val="000000"/>
                </a:solidFill>
                <a:latin typeface="Gill Sans" charset="0"/>
                <a:ea typeface="ＭＳ Ｐゴシック" charset="0"/>
                <a:cs typeface="Gill Sans" charset="0"/>
                <a:sym typeface="Gill Sans" charset="0"/>
              </a:rPr>
              <a:t>Model</a:t>
            </a:r>
          </a:p>
          <a:p>
            <a:pPr>
              <a:spcBef>
                <a:spcPct val="0"/>
              </a:spcBef>
            </a:pPr>
            <a:endParaRPr lang="en-US" sz="2500">
              <a:solidFill>
                <a:srgbClr val="000000"/>
              </a:solidFill>
              <a:latin typeface="Gill Sans" charset="0"/>
              <a:ea typeface="ＭＳ Ｐゴシック" charset="0"/>
              <a:cs typeface="Gill Sans" charset="0"/>
              <a:sym typeface="Gill Sans" charset="0"/>
            </a:endParaRPr>
          </a:p>
        </p:txBody>
      </p:sp>
      <p:sp>
        <p:nvSpPr>
          <p:cNvPr id="25643" name="Rectangle 43"/>
          <p:cNvSpPr>
            <a:spLocks/>
          </p:cNvSpPr>
          <p:nvPr/>
        </p:nvSpPr>
        <p:spPr bwMode="auto">
          <a:xfrm>
            <a:off x="823799" y="5222779"/>
            <a:ext cx="685285" cy="7790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>
              <a:spcBef>
                <a:spcPct val="0"/>
              </a:spcBef>
            </a:pPr>
            <a:r>
              <a:rPr lang="en-US" sz="2500">
                <a:solidFill>
                  <a:srgbClr val="000000"/>
                </a:solidFill>
                <a:latin typeface="Gill Sans" charset="0"/>
                <a:ea typeface="ＭＳ Ｐゴシック" charset="0"/>
                <a:cs typeface="Gill Sans" charset="0"/>
                <a:sym typeface="Gill Sans" charset="0"/>
              </a:rPr>
              <a:t>Data</a:t>
            </a:r>
          </a:p>
          <a:p>
            <a:pPr>
              <a:spcBef>
                <a:spcPct val="0"/>
              </a:spcBef>
            </a:pPr>
            <a:endParaRPr lang="en-US" sz="2500">
              <a:solidFill>
                <a:srgbClr val="000000"/>
              </a:solidFill>
              <a:latin typeface="Gill Sans" charset="0"/>
              <a:ea typeface="ＭＳ Ｐゴシック" charset="0"/>
              <a:cs typeface="Gill Sans" charset="0"/>
              <a:sym typeface="Gill Sans" charset="0"/>
            </a:endParaRPr>
          </a:p>
        </p:txBody>
      </p:sp>
      <p:grpSp>
        <p:nvGrpSpPr>
          <p:cNvPr id="25644" name="Group 44"/>
          <p:cNvGrpSpPr>
            <a:grpSpLocks/>
          </p:cNvGrpSpPr>
          <p:nvPr/>
        </p:nvGrpSpPr>
        <p:grpSpPr bwMode="auto">
          <a:xfrm>
            <a:off x="1777008" y="2348508"/>
            <a:ext cx="982266" cy="1035844"/>
            <a:chOff x="0" y="0"/>
            <a:chExt cx="880" cy="928"/>
          </a:xfrm>
        </p:grpSpPr>
        <p:sp>
          <p:nvSpPr>
            <p:cNvPr id="25645" name="Line 45"/>
            <p:cNvSpPr>
              <a:spLocks noChangeShapeType="1"/>
            </p:cNvSpPr>
            <p:nvPr/>
          </p:nvSpPr>
          <p:spPr bwMode="auto">
            <a:xfrm flipH="1">
              <a:off x="480" y="0"/>
              <a:ext cx="400" cy="928"/>
            </a:xfrm>
            <a:prstGeom prst="line">
              <a:avLst/>
            </a:prstGeom>
            <a:noFill/>
            <a:ln w="38100" cap="flat">
              <a:solidFill>
                <a:schemeClr val="tx1"/>
              </a:solidFill>
              <a:prstDash val="solid"/>
              <a:miter lim="800000"/>
              <a:headEnd type="stealth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>
                <a:spcBef>
                  <a:spcPct val="0"/>
                </a:spcBef>
              </a:pPr>
              <a:endParaRPr lang="en-US" sz="30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25646" name="Rectangle 46"/>
            <p:cNvSpPr>
              <a:spLocks/>
            </p:cNvSpPr>
            <p:nvPr/>
          </p:nvSpPr>
          <p:spPr bwMode="auto">
            <a:xfrm>
              <a:off x="0" y="248"/>
              <a:ext cx="664" cy="4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>
                <a:spcBef>
                  <a:spcPct val="0"/>
                </a:spcBef>
              </a:pPr>
              <a:r>
                <a:rPr lang="en-US" sz="2500">
                  <a:solidFill>
                    <a:srgbClr val="000000"/>
                  </a:solidFill>
                  <a:latin typeface="Gill Sans" charset="0"/>
                  <a:ea typeface="ＭＳ Ｐゴシック" charset="0"/>
                  <a:cs typeface="Lucida Grande" charset="0"/>
                  <a:sym typeface="Gill Sans" charset="0"/>
                </a:rPr>
                <a:t>∆</a:t>
              </a:r>
              <a:r>
                <a:rPr lang="en-US" sz="2500" i="1">
                  <a:solidFill>
                    <a:srgbClr val="000000"/>
                  </a:solidFill>
                  <a:latin typeface="Gill Sans" charset="0"/>
                  <a:ea typeface="ＭＳ Ｐゴシック" charset="0"/>
                  <a:cs typeface="Gill Sans" charset="0"/>
                  <a:sym typeface="Gill Sans" charset="0"/>
                </a:rPr>
                <a:t>p</a:t>
              </a:r>
            </a:p>
          </p:txBody>
        </p:sp>
      </p:grpSp>
      <p:grpSp>
        <p:nvGrpSpPr>
          <p:cNvPr id="25647" name="Group 47"/>
          <p:cNvGrpSpPr>
            <a:grpSpLocks/>
          </p:cNvGrpSpPr>
          <p:nvPr/>
        </p:nvGrpSpPr>
        <p:grpSpPr bwMode="auto">
          <a:xfrm>
            <a:off x="2580680" y="2348508"/>
            <a:ext cx="937617" cy="1035844"/>
            <a:chOff x="0" y="0"/>
            <a:chExt cx="840" cy="928"/>
          </a:xfrm>
        </p:grpSpPr>
        <p:sp>
          <p:nvSpPr>
            <p:cNvPr id="25648" name="Line 48"/>
            <p:cNvSpPr>
              <a:spLocks noChangeShapeType="1"/>
            </p:cNvSpPr>
            <p:nvPr/>
          </p:nvSpPr>
          <p:spPr bwMode="auto">
            <a:xfrm flipH="1">
              <a:off x="0" y="0"/>
              <a:ext cx="400" cy="928"/>
            </a:xfrm>
            <a:prstGeom prst="line">
              <a:avLst/>
            </a:prstGeom>
            <a:noFill/>
            <a:ln w="38100" cap="flat">
              <a:solidFill>
                <a:srgbClr val="002D99"/>
              </a:solidFill>
              <a:prstDash val="solid"/>
              <a:miter lim="800000"/>
              <a:headEnd type="none" w="med" len="med"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>
                <a:spcBef>
                  <a:spcPct val="0"/>
                </a:spcBef>
              </a:pPr>
              <a:endParaRPr lang="en-US" sz="30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25649" name="Rectangle 49"/>
            <p:cNvSpPr>
              <a:spLocks/>
            </p:cNvSpPr>
            <p:nvPr/>
          </p:nvSpPr>
          <p:spPr bwMode="auto">
            <a:xfrm>
              <a:off x="176" y="248"/>
              <a:ext cx="664" cy="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>
                <a:spcBef>
                  <a:spcPct val="0"/>
                </a:spcBef>
              </a:pPr>
              <a:r>
                <a:rPr lang="en-US" sz="2500" i="1">
                  <a:solidFill>
                    <a:srgbClr val="001F67"/>
                  </a:solidFill>
                  <a:latin typeface="Gill Sans" charset="0"/>
                  <a:ea typeface="ＭＳ Ｐゴシック" charset="0"/>
                  <a:cs typeface="Gill Sans" charset="0"/>
                  <a:sym typeface="Gill Sans" charset="0"/>
                </a:rPr>
                <a:t>p</a:t>
              </a:r>
              <a:r>
                <a:rPr lang="ja-JP" altLang="en-US" sz="2500">
                  <a:solidFill>
                    <a:srgbClr val="001F67"/>
                  </a:solidFill>
                  <a:latin typeface="Arial"/>
                  <a:ea typeface="ＭＳ Ｐゴシック" charset="0"/>
                  <a:cs typeface="Gill Sans" charset="0"/>
                  <a:sym typeface="Gill Sans" charset="0"/>
                </a:rPr>
                <a:t>’</a:t>
              </a:r>
              <a:endParaRPr lang="en-US" sz="2500">
                <a:solidFill>
                  <a:srgbClr val="001F67"/>
                </a:solidFill>
                <a:latin typeface="Gill Sans" charset="0"/>
                <a:ea typeface="ＭＳ Ｐゴシック" charset="0"/>
                <a:cs typeface="Gill Sans" charset="0"/>
                <a:sym typeface="Gill Sans" charset="0"/>
              </a:endParaRPr>
            </a:p>
          </p:txBody>
        </p:sp>
      </p:grpSp>
      <p:sp>
        <p:nvSpPr>
          <p:cNvPr id="25650" name="Rectangle 50"/>
          <p:cNvSpPr>
            <a:spLocks/>
          </p:cNvSpPr>
          <p:nvPr/>
        </p:nvSpPr>
        <p:spPr bwMode="auto">
          <a:xfrm>
            <a:off x="4670227" y="977801"/>
            <a:ext cx="2044898" cy="464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>
              <a:spcBef>
                <a:spcPct val="0"/>
              </a:spcBef>
            </a:pPr>
            <a:r>
              <a:rPr lang="en-US" sz="2500" i="1">
                <a:solidFill>
                  <a:srgbClr val="001F67"/>
                </a:solidFill>
                <a:latin typeface="Gill Sans" charset="0"/>
                <a:ea typeface="ＭＳ Ｐゴシック" charset="0"/>
                <a:cs typeface="Gill Sans" charset="0"/>
                <a:sym typeface="Gill Sans" charset="0"/>
              </a:rPr>
              <a:t>p</a:t>
            </a:r>
            <a:r>
              <a:rPr lang="ja-JP" altLang="en-US" sz="2500">
                <a:solidFill>
                  <a:srgbClr val="001F67"/>
                </a:solidFill>
                <a:latin typeface="Arial"/>
                <a:ea typeface="ＭＳ Ｐゴシック" charset="0"/>
                <a:cs typeface="Gill Sans" charset="0"/>
                <a:sym typeface="Gill Sans" charset="0"/>
              </a:rPr>
              <a:t>’</a:t>
            </a:r>
            <a:r>
              <a:rPr lang="en-US" sz="2500">
                <a:solidFill>
                  <a:srgbClr val="000000"/>
                </a:solidFill>
                <a:latin typeface="Gill Sans" charset="0"/>
                <a:ea typeface="ＭＳ Ｐゴシック" charset="0"/>
                <a:cs typeface="Gill Sans" charset="0"/>
                <a:sym typeface="Gill Sans" charset="0"/>
              </a:rPr>
              <a:t> = </a:t>
            </a:r>
            <a:r>
              <a:rPr lang="en-US" sz="2500" i="1">
                <a:solidFill>
                  <a:srgbClr val="000000"/>
                </a:solidFill>
                <a:latin typeface="Gill Sans" charset="0"/>
                <a:ea typeface="ＭＳ Ｐゴシック" charset="0"/>
                <a:cs typeface="Gill Sans" charset="0"/>
                <a:sym typeface="Gill Sans" charset="0"/>
              </a:rPr>
              <a:t>p</a:t>
            </a:r>
            <a:r>
              <a:rPr lang="en-US" sz="2500">
                <a:solidFill>
                  <a:srgbClr val="000000"/>
                </a:solidFill>
                <a:latin typeface="Gill Sans" charset="0"/>
                <a:ea typeface="ＭＳ Ｐゴシック" charset="0"/>
                <a:cs typeface="Lucida Grande" charset="0"/>
                <a:sym typeface="Gill Sans" charset="0"/>
              </a:rPr>
              <a:t> + ∆</a:t>
            </a:r>
            <a:r>
              <a:rPr lang="en-US" sz="2500" i="1">
                <a:solidFill>
                  <a:srgbClr val="000000"/>
                </a:solidFill>
                <a:latin typeface="Gill Sans" charset="0"/>
                <a:ea typeface="ＭＳ Ｐゴシック" charset="0"/>
                <a:cs typeface="Gill Sans" charset="0"/>
                <a:sym typeface="Gill Sans" charset="0"/>
              </a:rPr>
              <a:t>p</a:t>
            </a:r>
          </a:p>
        </p:txBody>
      </p:sp>
      <p:sp>
        <p:nvSpPr>
          <p:cNvPr id="25651" name="Rectangle 51"/>
          <p:cNvSpPr>
            <a:spLocks/>
          </p:cNvSpPr>
          <p:nvPr/>
        </p:nvSpPr>
        <p:spPr bwMode="auto">
          <a:xfrm>
            <a:off x="64741" y="214313"/>
            <a:ext cx="9010055" cy="50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>
              <a:spcBef>
                <a:spcPct val="0"/>
              </a:spcBef>
            </a:pPr>
            <a:r>
              <a:rPr lang="en-US" sz="3000" u="sng">
                <a:solidFill>
                  <a:srgbClr val="000000"/>
                </a:solidFill>
                <a:latin typeface="Gill Sans" charset="0"/>
                <a:ea typeface="ＭＳ Ｐゴシック" charset="0"/>
                <a:cs typeface="Gill Sans" charset="0"/>
                <a:sym typeface="Gill Sans" charset="0"/>
              </a:rPr>
              <a:t>Asynchronous Distributed Stochastic Gradient Descent</a:t>
            </a:r>
          </a:p>
        </p:txBody>
      </p:sp>
      <p:grpSp>
        <p:nvGrpSpPr>
          <p:cNvPr id="25652" name="Group 52"/>
          <p:cNvGrpSpPr>
            <a:grpSpLocks/>
          </p:cNvGrpSpPr>
          <p:nvPr/>
        </p:nvGrpSpPr>
        <p:grpSpPr bwMode="auto">
          <a:xfrm>
            <a:off x="2178844" y="1518048"/>
            <a:ext cx="4777383" cy="759023"/>
            <a:chOff x="0" y="0"/>
            <a:chExt cx="4280" cy="680"/>
          </a:xfrm>
        </p:grpSpPr>
        <p:sp>
          <p:nvSpPr>
            <p:cNvPr id="25653" name="AutoShape 53"/>
            <p:cNvSpPr>
              <a:spLocks/>
            </p:cNvSpPr>
            <p:nvPr/>
          </p:nvSpPr>
          <p:spPr bwMode="auto">
            <a:xfrm>
              <a:off x="80" y="80"/>
              <a:ext cx="520" cy="520"/>
            </a:xfrm>
            <a:prstGeom prst="roundRect">
              <a:avLst>
                <a:gd name="adj" fmla="val 23074"/>
              </a:avLst>
            </a:prstGeom>
            <a:solidFill>
              <a:srgbClr val="A3D979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>
                <a:spcBef>
                  <a:spcPct val="0"/>
                </a:spcBef>
              </a:pPr>
              <a:endParaRPr lang="en-US" sz="30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25654" name="Rectangle 54"/>
            <p:cNvSpPr>
              <a:spLocks/>
            </p:cNvSpPr>
            <p:nvPr/>
          </p:nvSpPr>
          <p:spPr bwMode="auto">
            <a:xfrm>
              <a:off x="0" y="0"/>
              <a:ext cx="4280" cy="680"/>
            </a:xfrm>
            <a:prstGeom prst="rect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>
                <a:spcBef>
                  <a:spcPct val="0"/>
                </a:spcBef>
              </a:pPr>
              <a:endParaRPr lang="en-US" sz="30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25655" name="AutoShape 55"/>
            <p:cNvSpPr>
              <a:spLocks/>
            </p:cNvSpPr>
            <p:nvPr/>
          </p:nvSpPr>
          <p:spPr bwMode="auto">
            <a:xfrm>
              <a:off x="680" y="80"/>
              <a:ext cx="520" cy="520"/>
            </a:xfrm>
            <a:prstGeom prst="roundRect">
              <a:avLst>
                <a:gd name="adj" fmla="val 23074"/>
              </a:avLst>
            </a:prstGeom>
            <a:solidFill>
              <a:srgbClr val="A3D979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>
                <a:spcBef>
                  <a:spcPct val="0"/>
                </a:spcBef>
              </a:pPr>
              <a:endParaRPr lang="en-US" sz="30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25656" name="AutoShape 56"/>
            <p:cNvSpPr>
              <a:spLocks/>
            </p:cNvSpPr>
            <p:nvPr/>
          </p:nvSpPr>
          <p:spPr bwMode="auto">
            <a:xfrm>
              <a:off x="1280" y="80"/>
              <a:ext cx="520" cy="520"/>
            </a:xfrm>
            <a:prstGeom prst="roundRect">
              <a:avLst>
                <a:gd name="adj" fmla="val 23074"/>
              </a:avLst>
            </a:prstGeom>
            <a:solidFill>
              <a:srgbClr val="A3D979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>
                <a:spcBef>
                  <a:spcPct val="0"/>
                </a:spcBef>
              </a:pPr>
              <a:endParaRPr lang="en-US" sz="30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25657" name="AutoShape 57"/>
            <p:cNvSpPr>
              <a:spLocks/>
            </p:cNvSpPr>
            <p:nvPr/>
          </p:nvSpPr>
          <p:spPr bwMode="auto">
            <a:xfrm>
              <a:off x="1880" y="80"/>
              <a:ext cx="520" cy="520"/>
            </a:xfrm>
            <a:prstGeom prst="roundRect">
              <a:avLst>
                <a:gd name="adj" fmla="val 23074"/>
              </a:avLst>
            </a:prstGeom>
            <a:solidFill>
              <a:srgbClr val="A3D979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>
                <a:spcBef>
                  <a:spcPct val="0"/>
                </a:spcBef>
              </a:pPr>
              <a:endParaRPr lang="en-US" sz="30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25658" name="AutoShape 58"/>
            <p:cNvSpPr>
              <a:spLocks/>
            </p:cNvSpPr>
            <p:nvPr/>
          </p:nvSpPr>
          <p:spPr bwMode="auto">
            <a:xfrm>
              <a:off x="2480" y="80"/>
              <a:ext cx="520" cy="520"/>
            </a:xfrm>
            <a:prstGeom prst="roundRect">
              <a:avLst>
                <a:gd name="adj" fmla="val 23074"/>
              </a:avLst>
            </a:prstGeom>
            <a:solidFill>
              <a:srgbClr val="A3D979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>
                <a:spcBef>
                  <a:spcPct val="0"/>
                </a:spcBef>
              </a:pPr>
              <a:endParaRPr lang="en-US" sz="30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25659" name="AutoShape 59"/>
            <p:cNvSpPr>
              <a:spLocks/>
            </p:cNvSpPr>
            <p:nvPr/>
          </p:nvSpPr>
          <p:spPr bwMode="auto">
            <a:xfrm>
              <a:off x="3080" y="80"/>
              <a:ext cx="520" cy="520"/>
            </a:xfrm>
            <a:prstGeom prst="roundRect">
              <a:avLst>
                <a:gd name="adj" fmla="val 23074"/>
              </a:avLst>
            </a:prstGeom>
            <a:solidFill>
              <a:srgbClr val="A3D979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>
                <a:spcBef>
                  <a:spcPct val="0"/>
                </a:spcBef>
              </a:pPr>
              <a:endParaRPr lang="en-US" sz="30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25660" name="AutoShape 60"/>
            <p:cNvSpPr>
              <a:spLocks/>
            </p:cNvSpPr>
            <p:nvPr/>
          </p:nvSpPr>
          <p:spPr bwMode="auto">
            <a:xfrm>
              <a:off x="3680" y="80"/>
              <a:ext cx="520" cy="520"/>
            </a:xfrm>
            <a:prstGeom prst="roundRect">
              <a:avLst>
                <a:gd name="adj" fmla="val 23074"/>
              </a:avLst>
            </a:prstGeom>
            <a:solidFill>
              <a:srgbClr val="A3D979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>
                <a:spcBef>
                  <a:spcPct val="0"/>
                </a:spcBef>
              </a:pPr>
              <a:endParaRPr lang="en-US" sz="30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</p:grpSp>
      <p:sp>
        <p:nvSpPr>
          <p:cNvPr id="25661" name="Rectangle 61"/>
          <p:cNvSpPr>
            <a:spLocks/>
          </p:cNvSpPr>
          <p:nvPr/>
        </p:nvSpPr>
        <p:spPr bwMode="auto">
          <a:xfrm>
            <a:off x="2190006" y="1086647"/>
            <a:ext cx="2560797" cy="3895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>
              <a:spcBef>
                <a:spcPct val="0"/>
              </a:spcBef>
            </a:pPr>
            <a:r>
              <a:rPr lang="en-US" sz="2500">
                <a:solidFill>
                  <a:srgbClr val="000000"/>
                </a:solidFill>
                <a:latin typeface="Gill Sans" charset="0"/>
                <a:ea typeface="ＭＳ Ｐゴシック" charset="0"/>
                <a:cs typeface="Gill Sans" charset="0"/>
                <a:sym typeface="Gill Sans" charset="0"/>
              </a:rPr>
              <a:t>Parameter Server</a:t>
            </a:r>
          </a:p>
        </p:txBody>
      </p:sp>
      <p:grpSp>
        <p:nvGrpSpPr>
          <p:cNvPr id="25662" name="Group 62"/>
          <p:cNvGrpSpPr>
            <a:grpSpLocks/>
          </p:cNvGrpSpPr>
          <p:nvPr/>
        </p:nvGrpSpPr>
        <p:grpSpPr bwMode="auto">
          <a:xfrm>
            <a:off x="1777008" y="2348508"/>
            <a:ext cx="982266" cy="1035844"/>
            <a:chOff x="0" y="0"/>
            <a:chExt cx="880" cy="928"/>
          </a:xfrm>
        </p:grpSpPr>
        <p:sp>
          <p:nvSpPr>
            <p:cNvPr id="25663" name="Line 63"/>
            <p:cNvSpPr>
              <a:spLocks noChangeShapeType="1"/>
            </p:cNvSpPr>
            <p:nvPr/>
          </p:nvSpPr>
          <p:spPr bwMode="auto">
            <a:xfrm flipH="1">
              <a:off x="480" y="0"/>
              <a:ext cx="400" cy="928"/>
            </a:xfrm>
            <a:prstGeom prst="line">
              <a:avLst/>
            </a:prstGeom>
            <a:noFill/>
            <a:ln w="38100" cap="flat">
              <a:solidFill>
                <a:schemeClr val="tx1"/>
              </a:solidFill>
              <a:prstDash val="solid"/>
              <a:miter lim="800000"/>
              <a:headEnd type="stealth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>
                <a:spcBef>
                  <a:spcPct val="0"/>
                </a:spcBef>
              </a:pPr>
              <a:endParaRPr lang="en-US" sz="30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25664" name="Rectangle 64"/>
            <p:cNvSpPr>
              <a:spLocks/>
            </p:cNvSpPr>
            <p:nvPr/>
          </p:nvSpPr>
          <p:spPr bwMode="auto">
            <a:xfrm>
              <a:off x="0" y="248"/>
              <a:ext cx="664" cy="4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>
                <a:spcBef>
                  <a:spcPct val="0"/>
                </a:spcBef>
              </a:pPr>
              <a:r>
                <a:rPr lang="en-US" sz="2500">
                  <a:solidFill>
                    <a:srgbClr val="000000"/>
                  </a:solidFill>
                  <a:latin typeface="Gill Sans" charset="0"/>
                  <a:ea typeface="ＭＳ Ｐゴシック" charset="0"/>
                  <a:cs typeface="Lucida Grande" charset="0"/>
                  <a:sym typeface="Gill Sans" charset="0"/>
                </a:rPr>
                <a:t>∆</a:t>
              </a:r>
              <a:r>
                <a:rPr lang="en-US" sz="2500" i="1">
                  <a:solidFill>
                    <a:srgbClr val="000000"/>
                  </a:solidFill>
                  <a:latin typeface="Gill Sans" charset="0"/>
                  <a:ea typeface="ＭＳ Ｐゴシック" charset="0"/>
                  <a:cs typeface="Gill Sans" charset="0"/>
                  <a:sym typeface="Gill Sans" charset="0"/>
                </a:rPr>
                <a:t>p</a:t>
              </a:r>
              <a:r>
                <a:rPr lang="ja-JP" altLang="en-US" sz="2500" i="1">
                  <a:solidFill>
                    <a:srgbClr val="000000"/>
                  </a:solidFill>
                  <a:latin typeface="Arial"/>
                  <a:ea typeface="ＭＳ Ｐゴシック" charset="0"/>
                  <a:cs typeface="Gill Sans" charset="0"/>
                  <a:sym typeface="Gill Sans" charset="0"/>
                </a:rPr>
                <a:t>’</a:t>
              </a:r>
              <a:endParaRPr lang="en-US" sz="2500" i="1">
                <a:solidFill>
                  <a:srgbClr val="000000"/>
                </a:solidFill>
                <a:latin typeface="Gill Sans" charset="0"/>
                <a:ea typeface="ＭＳ Ｐゴシック" charset="0"/>
                <a:cs typeface="Gill Sans" charset="0"/>
                <a:sym typeface="Gill Sans" charset="0"/>
              </a:endParaRPr>
            </a:p>
          </p:txBody>
        </p:sp>
      </p:grpSp>
      <p:sp>
        <p:nvSpPr>
          <p:cNvPr id="25665" name="Rectangle 65"/>
          <p:cNvSpPr>
            <a:spLocks/>
          </p:cNvSpPr>
          <p:nvPr/>
        </p:nvSpPr>
        <p:spPr bwMode="auto">
          <a:xfrm>
            <a:off x="4670227" y="982266"/>
            <a:ext cx="3012578" cy="464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>
              <a:spcBef>
                <a:spcPct val="0"/>
              </a:spcBef>
            </a:pPr>
            <a:r>
              <a:rPr lang="en-US" sz="2500" i="1" dirty="0">
                <a:solidFill>
                  <a:srgbClr val="001F67"/>
                </a:solidFill>
                <a:latin typeface="Gill Sans" charset="0"/>
                <a:ea typeface="ＭＳ Ｐゴシック" charset="0"/>
                <a:cs typeface="Gill Sans" charset="0"/>
                <a:sym typeface="Gill Sans" charset="0"/>
              </a:rPr>
              <a:t>p</a:t>
            </a:r>
            <a:r>
              <a:rPr lang="ja-JP" altLang="en-US" sz="2500" dirty="0">
                <a:solidFill>
                  <a:srgbClr val="001F67"/>
                </a:solidFill>
                <a:latin typeface="Arial"/>
                <a:ea typeface="ＭＳ Ｐゴシック" charset="0"/>
                <a:cs typeface="Gill Sans" charset="0"/>
                <a:sym typeface="Gill Sans" charset="0"/>
              </a:rPr>
              <a:t>’’</a:t>
            </a:r>
            <a:r>
              <a:rPr lang="en-US" sz="2500" dirty="0">
                <a:solidFill>
                  <a:srgbClr val="000000"/>
                </a:solidFill>
                <a:latin typeface="Gill Sans" charset="0"/>
                <a:ea typeface="ＭＳ Ｐゴシック" charset="0"/>
                <a:cs typeface="Gill Sans" charset="0"/>
                <a:sym typeface="Gill Sans" charset="0"/>
              </a:rPr>
              <a:t> = </a:t>
            </a:r>
            <a:r>
              <a:rPr lang="en-US" sz="2500" i="1" dirty="0">
                <a:solidFill>
                  <a:srgbClr val="000000"/>
                </a:solidFill>
                <a:latin typeface="Gill Sans" charset="0"/>
                <a:ea typeface="ＭＳ Ｐゴシック" charset="0"/>
                <a:cs typeface="Gill Sans" charset="0"/>
                <a:sym typeface="Gill Sans" charset="0"/>
              </a:rPr>
              <a:t>p</a:t>
            </a:r>
            <a:r>
              <a:rPr lang="ja-JP" altLang="en-US" sz="2500" i="1" dirty="0">
                <a:solidFill>
                  <a:srgbClr val="000000"/>
                </a:solidFill>
                <a:latin typeface="Arial"/>
                <a:ea typeface="ＭＳ Ｐゴシック" charset="0"/>
                <a:cs typeface="Gill Sans" charset="0"/>
                <a:sym typeface="Gill Sans" charset="0"/>
              </a:rPr>
              <a:t>’</a:t>
            </a:r>
            <a:r>
              <a:rPr lang="en-US" sz="2500" dirty="0">
                <a:solidFill>
                  <a:srgbClr val="000000"/>
                </a:solidFill>
                <a:latin typeface="Gill Sans" charset="0"/>
                <a:ea typeface="ＭＳ Ｐゴシック" charset="0"/>
                <a:cs typeface="Lucida Grande" charset="0"/>
                <a:sym typeface="Gill Sans" charset="0"/>
              </a:rPr>
              <a:t> + ∆</a:t>
            </a:r>
            <a:r>
              <a:rPr lang="en-US" sz="2500" i="1" dirty="0">
                <a:solidFill>
                  <a:srgbClr val="000000"/>
                </a:solidFill>
                <a:latin typeface="Gill Sans" charset="0"/>
                <a:ea typeface="ＭＳ Ｐゴシック" charset="0"/>
                <a:cs typeface="Gill Sans" charset="0"/>
                <a:sym typeface="Gill Sans" charset="0"/>
              </a:rPr>
              <a:t>p</a:t>
            </a:r>
            <a:r>
              <a:rPr lang="ja-JP" altLang="en-US" sz="2500" i="1" dirty="0">
                <a:solidFill>
                  <a:srgbClr val="000000"/>
                </a:solidFill>
                <a:latin typeface="Arial"/>
                <a:ea typeface="ＭＳ Ｐゴシック" charset="0"/>
                <a:cs typeface="Gill Sans" charset="0"/>
                <a:sym typeface="Gill Sans" charset="0"/>
              </a:rPr>
              <a:t>’</a:t>
            </a:r>
            <a:endParaRPr lang="en-US" sz="2500" i="1" dirty="0">
              <a:solidFill>
                <a:srgbClr val="000000"/>
              </a:solidFill>
              <a:latin typeface="Gill Sans" charset="0"/>
              <a:ea typeface="ＭＳ Ｐゴシック" charset="0"/>
              <a:cs typeface="Gill Sans" charset="0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630688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9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50" grpId="0" autoUpdateAnimBg="0"/>
      <p:bldP spid="25650" grpId="1" autoUpdateAnimBg="0"/>
      <p:bldP spid="25665" grpId="0" autoUpdateAnimBg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625" name="Group 1"/>
          <p:cNvGrpSpPr>
            <a:grpSpLocks/>
          </p:cNvGrpSpPr>
          <p:nvPr/>
        </p:nvGrpSpPr>
        <p:grpSpPr bwMode="auto">
          <a:xfrm>
            <a:off x="1741289" y="3446860"/>
            <a:ext cx="1428750" cy="2536031"/>
            <a:chOff x="0" y="0"/>
            <a:chExt cx="1280" cy="2272"/>
          </a:xfrm>
        </p:grpSpPr>
        <p:grpSp>
          <p:nvGrpSpPr>
            <p:cNvPr id="26626" name="Group 2"/>
            <p:cNvGrpSpPr>
              <a:grpSpLocks/>
            </p:cNvGrpSpPr>
            <p:nvPr/>
          </p:nvGrpSpPr>
          <p:grpSpPr bwMode="auto">
            <a:xfrm>
              <a:off x="80" y="80"/>
              <a:ext cx="520" cy="520"/>
              <a:chOff x="0" y="0"/>
              <a:chExt cx="520" cy="520"/>
            </a:xfrm>
          </p:grpSpPr>
          <p:sp>
            <p:nvSpPr>
              <p:cNvPr id="26627" name="AutoShape 3"/>
              <p:cNvSpPr>
                <a:spLocks/>
              </p:cNvSpPr>
              <p:nvPr/>
            </p:nvSpPr>
            <p:spPr bwMode="auto">
              <a:xfrm>
                <a:off x="0" y="0"/>
                <a:ext cx="520" cy="520"/>
              </a:xfrm>
              <a:prstGeom prst="roundRect">
                <a:avLst>
                  <a:gd name="adj" fmla="val 23074"/>
                </a:avLst>
              </a:prstGeom>
              <a:solidFill>
                <a:srgbClr val="C0EDFE"/>
              </a:solidFill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>
                  <a:spcBef>
                    <a:spcPct val="0"/>
                  </a:spcBef>
                </a:pPr>
                <a:endParaRPr lang="en-US" sz="30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grpSp>
            <p:nvGrpSpPr>
              <p:cNvPr id="26628" name="Group 4"/>
              <p:cNvGrpSpPr>
                <a:grpSpLocks/>
              </p:cNvGrpSpPr>
              <p:nvPr/>
            </p:nvGrpSpPr>
            <p:grpSpPr bwMode="auto">
              <a:xfrm>
                <a:off x="80" y="80"/>
                <a:ext cx="360" cy="360"/>
                <a:chOff x="0" y="0"/>
                <a:chExt cx="360" cy="360"/>
              </a:xfrm>
            </p:grpSpPr>
            <p:sp>
              <p:nvSpPr>
                <p:cNvPr id="26629" name="Rectangle 5"/>
                <p:cNvSpPr>
                  <a:spLocks/>
                </p:cNvSpPr>
                <p:nvPr/>
              </p:nvSpPr>
              <p:spPr bwMode="auto">
                <a:xfrm>
                  <a:off x="0" y="200"/>
                  <a:ext cx="160" cy="160"/>
                </a:xfrm>
                <a:prstGeom prst="rect">
                  <a:avLst/>
                </a:prstGeom>
                <a:solidFill>
                  <a:srgbClr val="FCBD00"/>
                </a:solidFill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pPr>
                    <a:spcBef>
                      <a:spcPct val="0"/>
                    </a:spcBef>
                  </a:pPr>
                  <a:endParaRPr lang="en-US" sz="3000">
                    <a:solidFill>
                      <a:srgbClr val="000000"/>
                    </a:solidFill>
                    <a:latin typeface="Gill Sans" charset="0"/>
                    <a:sym typeface="Gill Sans" charset="0"/>
                  </a:endParaRPr>
                </a:p>
              </p:txBody>
            </p:sp>
            <p:sp>
              <p:nvSpPr>
                <p:cNvPr id="26630" name="Rectangle 6"/>
                <p:cNvSpPr>
                  <a:spLocks/>
                </p:cNvSpPr>
                <p:nvPr/>
              </p:nvSpPr>
              <p:spPr bwMode="auto">
                <a:xfrm>
                  <a:off x="0" y="0"/>
                  <a:ext cx="160" cy="160"/>
                </a:xfrm>
                <a:prstGeom prst="rect">
                  <a:avLst/>
                </a:prstGeom>
                <a:solidFill>
                  <a:srgbClr val="FCBD00"/>
                </a:solidFill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pPr>
                    <a:spcBef>
                      <a:spcPct val="0"/>
                    </a:spcBef>
                  </a:pPr>
                  <a:endParaRPr lang="en-US" sz="3000">
                    <a:solidFill>
                      <a:srgbClr val="000000"/>
                    </a:solidFill>
                    <a:latin typeface="Gill Sans" charset="0"/>
                    <a:sym typeface="Gill Sans" charset="0"/>
                  </a:endParaRPr>
                </a:p>
              </p:txBody>
            </p:sp>
            <p:sp>
              <p:nvSpPr>
                <p:cNvPr id="26631" name="Rectangle 7"/>
                <p:cNvSpPr>
                  <a:spLocks/>
                </p:cNvSpPr>
                <p:nvPr/>
              </p:nvSpPr>
              <p:spPr bwMode="auto">
                <a:xfrm>
                  <a:off x="200" y="0"/>
                  <a:ext cx="160" cy="160"/>
                </a:xfrm>
                <a:prstGeom prst="rect">
                  <a:avLst/>
                </a:prstGeom>
                <a:solidFill>
                  <a:srgbClr val="FCBD00"/>
                </a:solidFill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pPr>
                    <a:spcBef>
                      <a:spcPct val="0"/>
                    </a:spcBef>
                  </a:pPr>
                  <a:endParaRPr lang="en-US" sz="3000">
                    <a:solidFill>
                      <a:srgbClr val="000000"/>
                    </a:solidFill>
                    <a:latin typeface="Gill Sans" charset="0"/>
                    <a:sym typeface="Gill Sans" charset="0"/>
                  </a:endParaRPr>
                </a:p>
              </p:txBody>
            </p:sp>
            <p:sp>
              <p:nvSpPr>
                <p:cNvPr id="26632" name="Rectangle 8"/>
                <p:cNvSpPr>
                  <a:spLocks/>
                </p:cNvSpPr>
                <p:nvPr/>
              </p:nvSpPr>
              <p:spPr bwMode="auto">
                <a:xfrm>
                  <a:off x="200" y="200"/>
                  <a:ext cx="160" cy="160"/>
                </a:xfrm>
                <a:prstGeom prst="rect">
                  <a:avLst/>
                </a:prstGeom>
                <a:solidFill>
                  <a:srgbClr val="FCBD00"/>
                </a:solidFill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pPr>
                    <a:spcBef>
                      <a:spcPct val="0"/>
                    </a:spcBef>
                  </a:pPr>
                  <a:endParaRPr lang="en-US" sz="3000">
                    <a:solidFill>
                      <a:srgbClr val="000000"/>
                    </a:solidFill>
                    <a:latin typeface="Gill Sans" charset="0"/>
                    <a:sym typeface="Gill Sans" charset="0"/>
                  </a:endParaRPr>
                </a:p>
              </p:txBody>
            </p:sp>
          </p:grpSp>
        </p:grpSp>
        <p:grpSp>
          <p:nvGrpSpPr>
            <p:cNvPr id="26633" name="Group 9"/>
            <p:cNvGrpSpPr>
              <a:grpSpLocks/>
            </p:cNvGrpSpPr>
            <p:nvPr/>
          </p:nvGrpSpPr>
          <p:grpSpPr bwMode="auto">
            <a:xfrm>
              <a:off x="680" y="80"/>
              <a:ext cx="520" cy="520"/>
              <a:chOff x="0" y="0"/>
              <a:chExt cx="520" cy="520"/>
            </a:xfrm>
          </p:grpSpPr>
          <p:sp>
            <p:nvSpPr>
              <p:cNvPr id="26634" name="AutoShape 10"/>
              <p:cNvSpPr>
                <a:spLocks/>
              </p:cNvSpPr>
              <p:nvPr/>
            </p:nvSpPr>
            <p:spPr bwMode="auto">
              <a:xfrm>
                <a:off x="0" y="0"/>
                <a:ext cx="520" cy="520"/>
              </a:xfrm>
              <a:prstGeom prst="roundRect">
                <a:avLst>
                  <a:gd name="adj" fmla="val 23074"/>
                </a:avLst>
              </a:prstGeom>
              <a:solidFill>
                <a:srgbClr val="C0EDFE"/>
              </a:solidFill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>
                  <a:spcBef>
                    <a:spcPct val="0"/>
                  </a:spcBef>
                </a:pPr>
                <a:endParaRPr lang="en-US" sz="30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grpSp>
            <p:nvGrpSpPr>
              <p:cNvPr id="26635" name="Group 11"/>
              <p:cNvGrpSpPr>
                <a:grpSpLocks/>
              </p:cNvGrpSpPr>
              <p:nvPr/>
            </p:nvGrpSpPr>
            <p:grpSpPr bwMode="auto">
              <a:xfrm>
                <a:off x="80" y="80"/>
                <a:ext cx="360" cy="360"/>
                <a:chOff x="0" y="0"/>
                <a:chExt cx="360" cy="360"/>
              </a:xfrm>
            </p:grpSpPr>
            <p:sp>
              <p:nvSpPr>
                <p:cNvPr id="26636" name="Rectangle 12"/>
                <p:cNvSpPr>
                  <a:spLocks/>
                </p:cNvSpPr>
                <p:nvPr/>
              </p:nvSpPr>
              <p:spPr bwMode="auto">
                <a:xfrm>
                  <a:off x="0" y="200"/>
                  <a:ext cx="160" cy="160"/>
                </a:xfrm>
                <a:prstGeom prst="rect">
                  <a:avLst/>
                </a:prstGeom>
                <a:solidFill>
                  <a:srgbClr val="FCBD00"/>
                </a:solidFill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pPr>
                    <a:spcBef>
                      <a:spcPct val="0"/>
                    </a:spcBef>
                  </a:pPr>
                  <a:endParaRPr lang="en-US" sz="3000">
                    <a:solidFill>
                      <a:srgbClr val="000000"/>
                    </a:solidFill>
                    <a:latin typeface="Gill Sans" charset="0"/>
                    <a:sym typeface="Gill Sans" charset="0"/>
                  </a:endParaRPr>
                </a:p>
              </p:txBody>
            </p:sp>
            <p:sp>
              <p:nvSpPr>
                <p:cNvPr id="26637" name="Rectangle 13"/>
                <p:cNvSpPr>
                  <a:spLocks/>
                </p:cNvSpPr>
                <p:nvPr/>
              </p:nvSpPr>
              <p:spPr bwMode="auto">
                <a:xfrm>
                  <a:off x="0" y="0"/>
                  <a:ext cx="160" cy="160"/>
                </a:xfrm>
                <a:prstGeom prst="rect">
                  <a:avLst/>
                </a:prstGeom>
                <a:solidFill>
                  <a:srgbClr val="FCBD00"/>
                </a:solidFill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pPr>
                    <a:spcBef>
                      <a:spcPct val="0"/>
                    </a:spcBef>
                  </a:pPr>
                  <a:endParaRPr lang="en-US" sz="3000">
                    <a:solidFill>
                      <a:srgbClr val="000000"/>
                    </a:solidFill>
                    <a:latin typeface="Gill Sans" charset="0"/>
                    <a:sym typeface="Gill Sans" charset="0"/>
                  </a:endParaRPr>
                </a:p>
              </p:txBody>
            </p:sp>
            <p:sp>
              <p:nvSpPr>
                <p:cNvPr id="26638" name="Rectangle 14"/>
                <p:cNvSpPr>
                  <a:spLocks/>
                </p:cNvSpPr>
                <p:nvPr/>
              </p:nvSpPr>
              <p:spPr bwMode="auto">
                <a:xfrm>
                  <a:off x="200" y="0"/>
                  <a:ext cx="160" cy="160"/>
                </a:xfrm>
                <a:prstGeom prst="rect">
                  <a:avLst/>
                </a:prstGeom>
                <a:solidFill>
                  <a:srgbClr val="FCBD00"/>
                </a:solidFill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pPr>
                    <a:spcBef>
                      <a:spcPct val="0"/>
                    </a:spcBef>
                  </a:pPr>
                  <a:endParaRPr lang="en-US" sz="3000">
                    <a:solidFill>
                      <a:srgbClr val="000000"/>
                    </a:solidFill>
                    <a:latin typeface="Gill Sans" charset="0"/>
                    <a:sym typeface="Gill Sans" charset="0"/>
                  </a:endParaRPr>
                </a:p>
              </p:txBody>
            </p:sp>
            <p:sp>
              <p:nvSpPr>
                <p:cNvPr id="26639" name="Rectangle 15"/>
                <p:cNvSpPr>
                  <a:spLocks/>
                </p:cNvSpPr>
                <p:nvPr/>
              </p:nvSpPr>
              <p:spPr bwMode="auto">
                <a:xfrm>
                  <a:off x="200" y="200"/>
                  <a:ext cx="160" cy="160"/>
                </a:xfrm>
                <a:prstGeom prst="rect">
                  <a:avLst/>
                </a:prstGeom>
                <a:solidFill>
                  <a:srgbClr val="FCBD00"/>
                </a:solidFill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pPr>
                    <a:spcBef>
                      <a:spcPct val="0"/>
                    </a:spcBef>
                  </a:pPr>
                  <a:endParaRPr lang="en-US" sz="3000">
                    <a:solidFill>
                      <a:srgbClr val="000000"/>
                    </a:solidFill>
                    <a:latin typeface="Gill Sans" charset="0"/>
                    <a:sym typeface="Gill Sans" charset="0"/>
                  </a:endParaRPr>
                </a:p>
              </p:txBody>
            </p:sp>
          </p:grpSp>
        </p:grpSp>
        <p:grpSp>
          <p:nvGrpSpPr>
            <p:cNvPr id="26640" name="Group 16"/>
            <p:cNvGrpSpPr>
              <a:grpSpLocks/>
            </p:cNvGrpSpPr>
            <p:nvPr/>
          </p:nvGrpSpPr>
          <p:grpSpPr bwMode="auto">
            <a:xfrm>
              <a:off x="80" y="680"/>
              <a:ext cx="520" cy="520"/>
              <a:chOff x="0" y="0"/>
              <a:chExt cx="520" cy="520"/>
            </a:xfrm>
          </p:grpSpPr>
          <p:sp>
            <p:nvSpPr>
              <p:cNvPr id="26641" name="AutoShape 17"/>
              <p:cNvSpPr>
                <a:spLocks/>
              </p:cNvSpPr>
              <p:nvPr/>
            </p:nvSpPr>
            <p:spPr bwMode="auto">
              <a:xfrm>
                <a:off x="0" y="0"/>
                <a:ext cx="520" cy="520"/>
              </a:xfrm>
              <a:prstGeom prst="roundRect">
                <a:avLst>
                  <a:gd name="adj" fmla="val 23074"/>
                </a:avLst>
              </a:prstGeom>
              <a:solidFill>
                <a:srgbClr val="C0EDFE"/>
              </a:solidFill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>
                  <a:spcBef>
                    <a:spcPct val="0"/>
                  </a:spcBef>
                </a:pPr>
                <a:endParaRPr lang="en-US" sz="30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grpSp>
            <p:nvGrpSpPr>
              <p:cNvPr id="26642" name="Group 18"/>
              <p:cNvGrpSpPr>
                <a:grpSpLocks/>
              </p:cNvGrpSpPr>
              <p:nvPr/>
            </p:nvGrpSpPr>
            <p:grpSpPr bwMode="auto">
              <a:xfrm>
                <a:off x="80" y="80"/>
                <a:ext cx="360" cy="360"/>
                <a:chOff x="0" y="0"/>
                <a:chExt cx="360" cy="360"/>
              </a:xfrm>
            </p:grpSpPr>
            <p:sp>
              <p:nvSpPr>
                <p:cNvPr id="26643" name="Rectangle 19"/>
                <p:cNvSpPr>
                  <a:spLocks/>
                </p:cNvSpPr>
                <p:nvPr/>
              </p:nvSpPr>
              <p:spPr bwMode="auto">
                <a:xfrm>
                  <a:off x="0" y="200"/>
                  <a:ext cx="160" cy="160"/>
                </a:xfrm>
                <a:prstGeom prst="rect">
                  <a:avLst/>
                </a:prstGeom>
                <a:solidFill>
                  <a:srgbClr val="FCBD00"/>
                </a:solidFill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pPr>
                    <a:spcBef>
                      <a:spcPct val="0"/>
                    </a:spcBef>
                  </a:pPr>
                  <a:endParaRPr lang="en-US" sz="3000">
                    <a:solidFill>
                      <a:srgbClr val="000000"/>
                    </a:solidFill>
                    <a:latin typeface="Gill Sans" charset="0"/>
                    <a:sym typeface="Gill Sans" charset="0"/>
                  </a:endParaRPr>
                </a:p>
              </p:txBody>
            </p:sp>
            <p:sp>
              <p:nvSpPr>
                <p:cNvPr id="26644" name="Rectangle 20"/>
                <p:cNvSpPr>
                  <a:spLocks/>
                </p:cNvSpPr>
                <p:nvPr/>
              </p:nvSpPr>
              <p:spPr bwMode="auto">
                <a:xfrm>
                  <a:off x="0" y="0"/>
                  <a:ext cx="160" cy="160"/>
                </a:xfrm>
                <a:prstGeom prst="rect">
                  <a:avLst/>
                </a:prstGeom>
                <a:solidFill>
                  <a:srgbClr val="FCBD00"/>
                </a:solidFill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pPr>
                    <a:spcBef>
                      <a:spcPct val="0"/>
                    </a:spcBef>
                  </a:pPr>
                  <a:endParaRPr lang="en-US" sz="3000">
                    <a:solidFill>
                      <a:srgbClr val="000000"/>
                    </a:solidFill>
                    <a:latin typeface="Gill Sans" charset="0"/>
                    <a:sym typeface="Gill Sans" charset="0"/>
                  </a:endParaRPr>
                </a:p>
              </p:txBody>
            </p:sp>
            <p:sp>
              <p:nvSpPr>
                <p:cNvPr id="26645" name="Rectangle 21"/>
                <p:cNvSpPr>
                  <a:spLocks/>
                </p:cNvSpPr>
                <p:nvPr/>
              </p:nvSpPr>
              <p:spPr bwMode="auto">
                <a:xfrm>
                  <a:off x="200" y="0"/>
                  <a:ext cx="160" cy="160"/>
                </a:xfrm>
                <a:prstGeom prst="rect">
                  <a:avLst/>
                </a:prstGeom>
                <a:solidFill>
                  <a:srgbClr val="FCBD00"/>
                </a:solidFill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pPr>
                    <a:spcBef>
                      <a:spcPct val="0"/>
                    </a:spcBef>
                  </a:pPr>
                  <a:endParaRPr lang="en-US" sz="3000">
                    <a:solidFill>
                      <a:srgbClr val="000000"/>
                    </a:solidFill>
                    <a:latin typeface="Gill Sans" charset="0"/>
                    <a:sym typeface="Gill Sans" charset="0"/>
                  </a:endParaRPr>
                </a:p>
              </p:txBody>
            </p:sp>
            <p:sp>
              <p:nvSpPr>
                <p:cNvPr id="26646" name="Rectangle 22"/>
                <p:cNvSpPr>
                  <a:spLocks/>
                </p:cNvSpPr>
                <p:nvPr/>
              </p:nvSpPr>
              <p:spPr bwMode="auto">
                <a:xfrm>
                  <a:off x="200" y="200"/>
                  <a:ext cx="160" cy="160"/>
                </a:xfrm>
                <a:prstGeom prst="rect">
                  <a:avLst/>
                </a:prstGeom>
                <a:solidFill>
                  <a:srgbClr val="FCBD00"/>
                </a:solidFill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pPr>
                    <a:spcBef>
                      <a:spcPct val="0"/>
                    </a:spcBef>
                  </a:pPr>
                  <a:endParaRPr lang="en-US" sz="3000">
                    <a:solidFill>
                      <a:srgbClr val="000000"/>
                    </a:solidFill>
                    <a:latin typeface="Gill Sans" charset="0"/>
                    <a:sym typeface="Gill Sans" charset="0"/>
                  </a:endParaRPr>
                </a:p>
              </p:txBody>
            </p:sp>
          </p:grpSp>
        </p:grpSp>
        <p:grpSp>
          <p:nvGrpSpPr>
            <p:cNvPr id="26647" name="Group 23"/>
            <p:cNvGrpSpPr>
              <a:grpSpLocks/>
            </p:cNvGrpSpPr>
            <p:nvPr/>
          </p:nvGrpSpPr>
          <p:grpSpPr bwMode="auto">
            <a:xfrm>
              <a:off x="680" y="680"/>
              <a:ext cx="520" cy="520"/>
              <a:chOff x="0" y="0"/>
              <a:chExt cx="520" cy="520"/>
            </a:xfrm>
          </p:grpSpPr>
          <p:sp>
            <p:nvSpPr>
              <p:cNvPr id="26648" name="AutoShape 24"/>
              <p:cNvSpPr>
                <a:spLocks/>
              </p:cNvSpPr>
              <p:nvPr/>
            </p:nvSpPr>
            <p:spPr bwMode="auto">
              <a:xfrm>
                <a:off x="0" y="0"/>
                <a:ext cx="520" cy="520"/>
              </a:xfrm>
              <a:prstGeom prst="roundRect">
                <a:avLst>
                  <a:gd name="adj" fmla="val 23074"/>
                </a:avLst>
              </a:prstGeom>
              <a:solidFill>
                <a:srgbClr val="C0EDFE"/>
              </a:solidFill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>
                  <a:spcBef>
                    <a:spcPct val="0"/>
                  </a:spcBef>
                </a:pPr>
                <a:endParaRPr lang="en-US" sz="30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grpSp>
            <p:nvGrpSpPr>
              <p:cNvPr id="26649" name="Group 25"/>
              <p:cNvGrpSpPr>
                <a:grpSpLocks/>
              </p:cNvGrpSpPr>
              <p:nvPr/>
            </p:nvGrpSpPr>
            <p:grpSpPr bwMode="auto">
              <a:xfrm>
                <a:off x="80" y="80"/>
                <a:ext cx="360" cy="360"/>
                <a:chOff x="0" y="0"/>
                <a:chExt cx="360" cy="360"/>
              </a:xfrm>
            </p:grpSpPr>
            <p:sp>
              <p:nvSpPr>
                <p:cNvPr id="26650" name="Rectangle 26"/>
                <p:cNvSpPr>
                  <a:spLocks/>
                </p:cNvSpPr>
                <p:nvPr/>
              </p:nvSpPr>
              <p:spPr bwMode="auto">
                <a:xfrm>
                  <a:off x="0" y="200"/>
                  <a:ext cx="160" cy="160"/>
                </a:xfrm>
                <a:prstGeom prst="rect">
                  <a:avLst/>
                </a:prstGeom>
                <a:solidFill>
                  <a:srgbClr val="FCBD00"/>
                </a:solidFill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pPr>
                    <a:spcBef>
                      <a:spcPct val="0"/>
                    </a:spcBef>
                  </a:pPr>
                  <a:endParaRPr lang="en-US" sz="3000">
                    <a:solidFill>
                      <a:srgbClr val="000000"/>
                    </a:solidFill>
                    <a:latin typeface="Gill Sans" charset="0"/>
                    <a:sym typeface="Gill Sans" charset="0"/>
                  </a:endParaRPr>
                </a:p>
              </p:txBody>
            </p:sp>
            <p:sp>
              <p:nvSpPr>
                <p:cNvPr id="26651" name="Rectangle 27"/>
                <p:cNvSpPr>
                  <a:spLocks/>
                </p:cNvSpPr>
                <p:nvPr/>
              </p:nvSpPr>
              <p:spPr bwMode="auto">
                <a:xfrm>
                  <a:off x="0" y="0"/>
                  <a:ext cx="160" cy="160"/>
                </a:xfrm>
                <a:prstGeom prst="rect">
                  <a:avLst/>
                </a:prstGeom>
                <a:solidFill>
                  <a:srgbClr val="FCBD00"/>
                </a:solidFill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pPr>
                    <a:spcBef>
                      <a:spcPct val="0"/>
                    </a:spcBef>
                  </a:pPr>
                  <a:endParaRPr lang="en-US" sz="3000">
                    <a:solidFill>
                      <a:srgbClr val="000000"/>
                    </a:solidFill>
                    <a:latin typeface="Gill Sans" charset="0"/>
                    <a:sym typeface="Gill Sans" charset="0"/>
                  </a:endParaRPr>
                </a:p>
              </p:txBody>
            </p:sp>
            <p:sp>
              <p:nvSpPr>
                <p:cNvPr id="26652" name="Rectangle 28"/>
                <p:cNvSpPr>
                  <a:spLocks/>
                </p:cNvSpPr>
                <p:nvPr/>
              </p:nvSpPr>
              <p:spPr bwMode="auto">
                <a:xfrm>
                  <a:off x="200" y="0"/>
                  <a:ext cx="160" cy="160"/>
                </a:xfrm>
                <a:prstGeom prst="rect">
                  <a:avLst/>
                </a:prstGeom>
                <a:solidFill>
                  <a:srgbClr val="FCBD00"/>
                </a:solidFill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pPr>
                    <a:spcBef>
                      <a:spcPct val="0"/>
                    </a:spcBef>
                  </a:pPr>
                  <a:endParaRPr lang="en-US" sz="3000">
                    <a:solidFill>
                      <a:srgbClr val="000000"/>
                    </a:solidFill>
                    <a:latin typeface="Gill Sans" charset="0"/>
                    <a:sym typeface="Gill Sans" charset="0"/>
                  </a:endParaRPr>
                </a:p>
              </p:txBody>
            </p:sp>
            <p:sp>
              <p:nvSpPr>
                <p:cNvPr id="26653" name="Rectangle 29"/>
                <p:cNvSpPr>
                  <a:spLocks/>
                </p:cNvSpPr>
                <p:nvPr/>
              </p:nvSpPr>
              <p:spPr bwMode="auto">
                <a:xfrm>
                  <a:off x="200" y="200"/>
                  <a:ext cx="160" cy="160"/>
                </a:xfrm>
                <a:prstGeom prst="rect">
                  <a:avLst/>
                </a:prstGeom>
                <a:solidFill>
                  <a:srgbClr val="FCBD00"/>
                </a:solidFill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pPr>
                    <a:spcBef>
                      <a:spcPct val="0"/>
                    </a:spcBef>
                  </a:pPr>
                  <a:endParaRPr lang="en-US" sz="3000">
                    <a:solidFill>
                      <a:srgbClr val="000000"/>
                    </a:solidFill>
                    <a:latin typeface="Gill Sans" charset="0"/>
                    <a:sym typeface="Gill Sans" charset="0"/>
                  </a:endParaRPr>
                </a:p>
              </p:txBody>
            </p:sp>
          </p:grpSp>
        </p:grpSp>
        <p:sp>
          <p:nvSpPr>
            <p:cNvPr id="26654" name="Rectangle 30"/>
            <p:cNvSpPr>
              <a:spLocks/>
            </p:cNvSpPr>
            <p:nvPr/>
          </p:nvSpPr>
          <p:spPr bwMode="auto">
            <a:xfrm>
              <a:off x="0" y="0"/>
              <a:ext cx="1280" cy="1280"/>
            </a:xfrm>
            <a:prstGeom prst="rect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>
                <a:spcBef>
                  <a:spcPct val="0"/>
                </a:spcBef>
              </a:pPr>
              <a:endParaRPr lang="en-US" sz="30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grpSp>
          <p:nvGrpSpPr>
            <p:cNvPr id="26655" name="Group 31"/>
            <p:cNvGrpSpPr>
              <a:grpSpLocks/>
            </p:cNvGrpSpPr>
            <p:nvPr/>
          </p:nvGrpSpPr>
          <p:grpSpPr bwMode="auto">
            <a:xfrm>
              <a:off x="319" y="1376"/>
              <a:ext cx="641" cy="896"/>
              <a:chOff x="0" y="0"/>
              <a:chExt cx="640" cy="896"/>
            </a:xfrm>
          </p:grpSpPr>
          <p:grpSp>
            <p:nvGrpSpPr>
              <p:cNvPr id="26656" name="Group 32"/>
              <p:cNvGrpSpPr>
                <a:grpSpLocks/>
              </p:cNvGrpSpPr>
              <p:nvPr/>
            </p:nvGrpSpPr>
            <p:grpSpPr bwMode="auto">
              <a:xfrm>
                <a:off x="0" y="248"/>
                <a:ext cx="640" cy="648"/>
                <a:chOff x="0" y="0"/>
                <a:chExt cx="640" cy="648"/>
              </a:xfrm>
            </p:grpSpPr>
            <p:sp>
              <p:nvSpPr>
                <p:cNvPr id="26657" name="Oval 33"/>
                <p:cNvSpPr>
                  <a:spLocks/>
                </p:cNvSpPr>
                <p:nvPr/>
              </p:nvSpPr>
              <p:spPr bwMode="auto">
                <a:xfrm>
                  <a:off x="0" y="480"/>
                  <a:ext cx="640" cy="168"/>
                </a:xfrm>
                <a:prstGeom prst="ellipse">
                  <a:avLst/>
                </a:prstGeom>
                <a:noFill/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pPr>
                    <a:spcBef>
                      <a:spcPct val="0"/>
                    </a:spcBef>
                  </a:pPr>
                  <a:endParaRPr lang="en-US" sz="3000">
                    <a:solidFill>
                      <a:srgbClr val="000000"/>
                    </a:solidFill>
                    <a:latin typeface="Gill Sans" charset="0"/>
                    <a:sym typeface="Gill Sans" charset="0"/>
                  </a:endParaRPr>
                </a:p>
              </p:txBody>
            </p:sp>
            <p:sp>
              <p:nvSpPr>
                <p:cNvPr id="26658" name="Rectangle 34"/>
                <p:cNvSpPr>
                  <a:spLocks/>
                </p:cNvSpPr>
                <p:nvPr/>
              </p:nvSpPr>
              <p:spPr bwMode="auto">
                <a:xfrm>
                  <a:off x="0" y="104"/>
                  <a:ext cx="640" cy="448"/>
                </a:xfrm>
                <a:prstGeom prst="rect">
                  <a:avLst/>
                </a:prstGeom>
                <a:solidFill>
                  <a:schemeClr val="accent1">
                    <a:alpha val="7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25400" cap="flat">
                      <a:solidFill>
                        <a:schemeClr val="tx1">
                          <a:alpha val="70000"/>
                        </a:schemeClr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pPr>
                    <a:spcBef>
                      <a:spcPct val="0"/>
                    </a:spcBef>
                  </a:pPr>
                  <a:endParaRPr lang="en-US" sz="3000">
                    <a:solidFill>
                      <a:srgbClr val="000000"/>
                    </a:solidFill>
                    <a:latin typeface="Gill Sans" charset="0"/>
                    <a:sym typeface="Gill Sans" charset="0"/>
                  </a:endParaRPr>
                </a:p>
              </p:txBody>
            </p:sp>
            <p:sp>
              <p:nvSpPr>
                <p:cNvPr id="26659" name="Oval 35"/>
                <p:cNvSpPr>
                  <a:spLocks/>
                </p:cNvSpPr>
                <p:nvPr/>
              </p:nvSpPr>
              <p:spPr bwMode="auto">
                <a:xfrm>
                  <a:off x="0" y="0"/>
                  <a:ext cx="640" cy="168"/>
                </a:xfrm>
                <a:prstGeom prst="ellipse">
                  <a:avLst/>
                </a:prstGeom>
                <a:noFill/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pPr>
                    <a:spcBef>
                      <a:spcPct val="0"/>
                    </a:spcBef>
                  </a:pPr>
                  <a:endParaRPr lang="en-US" sz="3000">
                    <a:solidFill>
                      <a:srgbClr val="000000"/>
                    </a:solidFill>
                    <a:latin typeface="Gill Sans" charset="0"/>
                    <a:sym typeface="Gill Sans" charset="0"/>
                  </a:endParaRPr>
                </a:p>
              </p:txBody>
            </p:sp>
            <p:sp>
              <p:nvSpPr>
                <p:cNvPr id="26660" name="Line 36"/>
                <p:cNvSpPr>
                  <a:spLocks noChangeShapeType="1"/>
                </p:cNvSpPr>
                <p:nvPr/>
              </p:nvSpPr>
              <p:spPr bwMode="auto">
                <a:xfrm flipH="1">
                  <a:off x="0" y="96"/>
                  <a:ext cx="0" cy="480"/>
                </a:xfrm>
                <a:prstGeom prst="line">
                  <a:avLst/>
                </a:prstGeom>
                <a:noFill/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pPr>
                    <a:spcBef>
                      <a:spcPct val="0"/>
                    </a:spcBef>
                  </a:pPr>
                  <a:endParaRPr lang="en-US" sz="3000">
                    <a:solidFill>
                      <a:srgbClr val="000000"/>
                    </a:solidFill>
                    <a:latin typeface="Gill Sans" charset="0"/>
                    <a:sym typeface="Gill Sans" charset="0"/>
                  </a:endParaRPr>
                </a:p>
              </p:txBody>
            </p:sp>
            <p:sp>
              <p:nvSpPr>
                <p:cNvPr id="26661" name="Line 37"/>
                <p:cNvSpPr>
                  <a:spLocks noChangeShapeType="1"/>
                </p:cNvSpPr>
                <p:nvPr/>
              </p:nvSpPr>
              <p:spPr bwMode="auto">
                <a:xfrm flipH="1">
                  <a:off x="640" y="96"/>
                  <a:ext cx="0" cy="480"/>
                </a:xfrm>
                <a:prstGeom prst="line">
                  <a:avLst/>
                </a:prstGeom>
                <a:noFill/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pPr>
                    <a:spcBef>
                      <a:spcPct val="0"/>
                    </a:spcBef>
                  </a:pPr>
                  <a:endParaRPr lang="en-US" sz="3000">
                    <a:solidFill>
                      <a:srgbClr val="000000"/>
                    </a:solidFill>
                    <a:latin typeface="Gill Sans" charset="0"/>
                    <a:sym typeface="Gill Sans" charset="0"/>
                  </a:endParaRPr>
                </a:p>
              </p:txBody>
            </p:sp>
          </p:grpSp>
          <p:sp>
            <p:nvSpPr>
              <p:cNvPr id="26662" name="Line 38"/>
              <p:cNvSpPr>
                <a:spLocks noChangeShapeType="1"/>
              </p:cNvSpPr>
              <p:nvPr/>
            </p:nvSpPr>
            <p:spPr bwMode="auto">
              <a:xfrm flipH="1">
                <a:off x="320" y="0"/>
                <a:ext cx="0" cy="320"/>
              </a:xfrm>
              <a:prstGeom prst="line">
                <a:avLst/>
              </a:prstGeom>
              <a:noFill/>
              <a:ln w="38100" cap="flat">
                <a:solidFill>
                  <a:schemeClr val="tx1"/>
                </a:solidFill>
                <a:prstDash val="solid"/>
                <a:miter lim="800000"/>
                <a:headEnd type="stealth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>
                  <a:spcBef>
                    <a:spcPct val="0"/>
                  </a:spcBef>
                </a:pPr>
                <a:endParaRPr lang="en-US" sz="30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</p:grpSp>
      </p:grpSp>
      <p:grpSp>
        <p:nvGrpSpPr>
          <p:cNvPr id="26663" name="Group 39"/>
          <p:cNvGrpSpPr>
            <a:grpSpLocks/>
          </p:cNvGrpSpPr>
          <p:nvPr/>
        </p:nvGrpSpPr>
        <p:grpSpPr bwMode="auto">
          <a:xfrm>
            <a:off x="3857625" y="3446860"/>
            <a:ext cx="1428750" cy="2536031"/>
            <a:chOff x="0" y="0"/>
            <a:chExt cx="1280" cy="2272"/>
          </a:xfrm>
        </p:grpSpPr>
        <p:grpSp>
          <p:nvGrpSpPr>
            <p:cNvPr id="26664" name="Group 40"/>
            <p:cNvGrpSpPr>
              <a:grpSpLocks/>
            </p:cNvGrpSpPr>
            <p:nvPr/>
          </p:nvGrpSpPr>
          <p:grpSpPr bwMode="auto">
            <a:xfrm>
              <a:off x="80" y="80"/>
              <a:ext cx="520" cy="520"/>
              <a:chOff x="0" y="0"/>
              <a:chExt cx="520" cy="520"/>
            </a:xfrm>
          </p:grpSpPr>
          <p:sp>
            <p:nvSpPr>
              <p:cNvPr id="26665" name="AutoShape 41"/>
              <p:cNvSpPr>
                <a:spLocks/>
              </p:cNvSpPr>
              <p:nvPr/>
            </p:nvSpPr>
            <p:spPr bwMode="auto">
              <a:xfrm>
                <a:off x="0" y="0"/>
                <a:ext cx="520" cy="520"/>
              </a:xfrm>
              <a:prstGeom prst="roundRect">
                <a:avLst>
                  <a:gd name="adj" fmla="val 23074"/>
                </a:avLst>
              </a:prstGeom>
              <a:solidFill>
                <a:srgbClr val="C0EDFE"/>
              </a:solidFill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>
                  <a:spcBef>
                    <a:spcPct val="0"/>
                  </a:spcBef>
                </a:pPr>
                <a:endParaRPr lang="en-US" sz="30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grpSp>
            <p:nvGrpSpPr>
              <p:cNvPr id="26666" name="Group 42"/>
              <p:cNvGrpSpPr>
                <a:grpSpLocks/>
              </p:cNvGrpSpPr>
              <p:nvPr/>
            </p:nvGrpSpPr>
            <p:grpSpPr bwMode="auto">
              <a:xfrm>
                <a:off x="80" y="80"/>
                <a:ext cx="360" cy="360"/>
                <a:chOff x="0" y="0"/>
                <a:chExt cx="360" cy="360"/>
              </a:xfrm>
            </p:grpSpPr>
            <p:sp>
              <p:nvSpPr>
                <p:cNvPr id="26667" name="Rectangle 43"/>
                <p:cNvSpPr>
                  <a:spLocks/>
                </p:cNvSpPr>
                <p:nvPr/>
              </p:nvSpPr>
              <p:spPr bwMode="auto">
                <a:xfrm>
                  <a:off x="0" y="200"/>
                  <a:ext cx="160" cy="160"/>
                </a:xfrm>
                <a:prstGeom prst="rect">
                  <a:avLst/>
                </a:prstGeom>
                <a:solidFill>
                  <a:srgbClr val="FCBD00"/>
                </a:solidFill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pPr>
                    <a:spcBef>
                      <a:spcPct val="0"/>
                    </a:spcBef>
                  </a:pPr>
                  <a:endParaRPr lang="en-US" sz="3000">
                    <a:solidFill>
                      <a:srgbClr val="000000"/>
                    </a:solidFill>
                    <a:latin typeface="Gill Sans" charset="0"/>
                    <a:sym typeface="Gill Sans" charset="0"/>
                  </a:endParaRPr>
                </a:p>
              </p:txBody>
            </p:sp>
            <p:sp>
              <p:nvSpPr>
                <p:cNvPr id="26668" name="Rectangle 44"/>
                <p:cNvSpPr>
                  <a:spLocks/>
                </p:cNvSpPr>
                <p:nvPr/>
              </p:nvSpPr>
              <p:spPr bwMode="auto">
                <a:xfrm>
                  <a:off x="0" y="0"/>
                  <a:ext cx="160" cy="160"/>
                </a:xfrm>
                <a:prstGeom prst="rect">
                  <a:avLst/>
                </a:prstGeom>
                <a:solidFill>
                  <a:srgbClr val="FCBD00"/>
                </a:solidFill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pPr>
                    <a:spcBef>
                      <a:spcPct val="0"/>
                    </a:spcBef>
                  </a:pPr>
                  <a:endParaRPr lang="en-US" sz="3000">
                    <a:solidFill>
                      <a:srgbClr val="000000"/>
                    </a:solidFill>
                    <a:latin typeface="Gill Sans" charset="0"/>
                    <a:sym typeface="Gill Sans" charset="0"/>
                  </a:endParaRPr>
                </a:p>
              </p:txBody>
            </p:sp>
            <p:sp>
              <p:nvSpPr>
                <p:cNvPr id="26669" name="Rectangle 45"/>
                <p:cNvSpPr>
                  <a:spLocks/>
                </p:cNvSpPr>
                <p:nvPr/>
              </p:nvSpPr>
              <p:spPr bwMode="auto">
                <a:xfrm>
                  <a:off x="200" y="0"/>
                  <a:ext cx="160" cy="160"/>
                </a:xfrm>
                <a:prstGeom prst="rect">
                  <a:avLst/>
                </a:prstGeom>
                <a:solidFill>
                  <a:srgbClr val="FCBD00"/>
                </a:solidFill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pPr>
                    <a:spcBef>
                      <a:spcPct val="0"/>
                    </a:spcBef>
                  </a:pPr>
                  <a:endParaRPr lang="en-US" sz="3000">
                    <a:solidFill>
                      <a:srgbClr val="000000"/>
                    </a:solidFill>
                    <a:latin typeface="Gill Sans" charset="0"/>
                    <a:sym typeface="Gill Sans" charset="0"/>
                  </a:endParaRPr>
                </a:p>
              </p:txBody>
            </p:sp>
            <p:sp>
              <p:nvSpPr>
                <p:cNvPr id="26670" name="Rectangle 46"/>
                <p:cNvSpPr>
                  <a:spLocks/>
                </p:cNvSpPr>
                <p:nvPr/>
              </p:nvSpPr>
              <p:spPr bwMode="auto">
                <a:xfrm>
                  <a:off x="200" y="200"/>
                  <a:ext cx="160" cy="160"/>
                </a:xfrm>
                <a:prstGeom prst="rect">
                  <a:avLst/>
                </a:prstGeom>
                <a:solidFill>
                  <a:srgbClr val="FCBD00"/>
                </a:solidFill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pPr>
                    <a:spcBef>
                      <a:spcPct val="0"/>
                    </a:spcBef>
                  </a:pPr>
                  <a:endParaRPr lang="en-US" sz="3000">
                    <a:solidFill>
                      <a:srgbClr val="000000"/>
                    </a:solidFill>
                    <a:latin typeface="Gill Sans" charset="0"/>
                    <a:sym typeface="Gill Sans" charset="0"/>
                  </a:endParaRPr>
                </a:p>
              </p:txBody>
            </p:sp>
          </p:grpSp>
        </p:grpSp>
        <p:grpSp>
          <p:nvGrpSpPr>
            <p:cNvPr id="26671" name="Group 47"/>
            <p:cNvGrpSpPr>
              <a:grpSpLocks/>
            </p:cNvGrpSpPr>
            <p:nvPr/>
          </p:nvGrpSpPr>
          <p:grpSpPr bwMode="auto">
            <a:xfrm>
              <a:off x="680" y="80"/>
              <a:ext cx="520" cy="520"/>
              <a:chOff x="0" y="0"/>
              <a:chExt cx="520" cy="520"/>
            </a:xfrm>
          </p:grpSpPr>
          <p:sp>
            <p:nvSpPr>
              <p:cNvPr id="26672" name="AutoShape 48"/>
              <p:cNvSpPr>
                <a:spLocks/>
              </p:cNvSpPr>
              <p:nvPr/>
            </p:nvSpPr>
            <p:spPr bwMode="auto">
              <a:xfrm>
                <a:off x="0" y="0"/>
                <a:ext cx="520" cy="520"/>
              </a:xfrm>
              <a:prstGeom prst="roundRect">
                <a:avLst>
                  <a:gd name="adj" fmla="val 23074"/>
                </a:avLst>
              </a:prstGeom>
              <a:solidFill>
                <a:srgbClr val="C0EDFE"/>
              </a:solidFill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>
                  <a:spcBef>
                    <a:spcPct val="0"/>
                  </a:spcBef>
                </a:pPr>
                <a:endParaRPr lang="en-US" sz="30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grpSp>
            <p:nvGrpSpPr>
              <p:cNvPr id="26673" name="Group 49"/>
              <p:cNvGrpSpPr>
                <a:grpSpLocks/>
              </p:cNvGrpSpPr>
              <p:nvPr/>
            </p:nvGrpSpPr>
            <p:grpSpPr bwMode="auto">
              <a:xfrm>
                <a:off x="80" y="80"/>
                <a:ext cx="360" cy="360"/>
                <a:chOff x="0" y="0"/>
                <a:chExt cx="360" cy="360"/>
              </a:xfrm>
            </p:grpSpPr>
            <p:sp>
              <p:nvSpPr>
                <p:cNvPr id="26674" name="Rectangle 50"/>
                <p:cNvSpPr>
                  <a:spLocks/>
                </p:cNvSpPr>
                <p:nvPr/>
              </p:nvSpPr>
              <p:spPr bwMode="auto">
                <a:xfrm>
                  <a:off x="0" y="200"/>
                  <a:ext cx="160" cy="160"/>
                </a:xfrm>
                <a:prstGeom prst="rect">
                  <a:avLst/>
                </a:prstGeom>
                <a:solidFill>
                  <a:srgbClr val="FCBD00"/>
                </a:solidFill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pPr>
                    <a:spcBef>
                      <a:spcPct val="0"/>
                    </a:spcBef>
                  </a:pPr>
                  <a:endParaRPr lang="en-US" sz="3000">
                    <a:solidFill>
                      <a:srgbClr val="000000"/>
                    </a:solidFill>
                    <a:latin typeface="Gill Sans" charset="0"/>
                    <a:sym typeface="Gill Sans" charset="0"/>
                  </a:endParaRPr>
                </a:p>
              </p:txBody>
            </p:sp>
            <p:sp>
              <p:nvSpPr>
                <p:cNvPr id="26675" name="Rectangle 51"/>
                <p:cNvSpPr>
                  <a:spLocks/>
                </p:cNvSpPr>
                <p:nvPr/>
              </p:nvSpPr>
              <p:spPr bwMode="auto">
                <a:xfrm>
                  <a:off x="0" y="0"/>
                  <a:ext cx="160" cy="160"/>
                </a:xfrm>
                <a:prstGeom prst="rect">
                  <a:avLst/>
                </a:prstGeom>
                <a:solidFill>
                  <a:srgbClr val="FCBD00"/>
                </a:solidFill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pPr>
                    <a:spcBef>
                      <a:spcPct val="0"/>
                    </a:spcBef>
                  </a:pPr>
                  <a:endParaRPr lang="en-US" sz="3000">
                    <a:solidFill>
                      <a:srgbClr val="000000"/>
                    </a:solidFill>
                    <a:latin typeface="Gill Sans" charset="0"/>
                    <a:sym typeface="Gill Sans" charset="0"/>
                  </a:endParaRPr>
                </a:p>
              </p:txBody>
            </p:sp>
            <p:sp>
              <p:nvSpPr>
                <p:cNvPr id="26676" name="Rectangle 52"/>
                <p:cNvSpPr>
                  <a:spLocks/>
                </p:cNvSpPr>
                <p:nvPr/>
              </p:nvSpPr>
              <p:spPr bwMode="auto">
                <a:xfrm>
                  <a:off x="200" y="0"/>
                  <a:ext cx="160" cy="160"/>
                </a:xfrm>
                <a:prstGeom prst="rect">
                  <a:avLst/>
                </a:prstGeom>
                <a:solidFill>
                  <a:srgbClr val="FCBD00"/>
                </a:solidFill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pPr>
                    <a:spcBef>
                      <a:spcPct val="0"/>
                    </a:spcBef>
                  </a:pPr>
                  <a:endParaRPr lang="en-US" sz="3000">
                    <a:solidFill>
                      <a:srgbClr val="000000"/>
                    </a:solidFill>
                    <a:latin typeface="Gill Sans" charset="0"/>
                    <a:sym typeface="Gill Sans" charset="0"/>
                  </a:endParaRPr>
                </a:p>
              </p:txBody>
            </p:sp>
            <p:sp>
              <p:nvSpPr>
                <p:cNvPr id="26677" name="Rectangle 53"/>
                <p:cNvSpPr>
                  <a:spLocks/>
                </p:cNvSpPr>
                <p:nvPr/>
              </p:nvSpPr>
              <p:spPr bwMode="auto">
                <a:xfrm>
                  <a:off x="200" y="200"/>
                  <a:ext cx="160" cy="160"/>
                </a:xfrm>
                <a:prstGeom prst="rect">
                  <a:avLst/>
                </a:prstGeom>
                <a:solidFill>
                  <a:srgbClr val="FCBD00"/>
                </a:solidFill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pPr>
                    <a:spcBef>
                      <a:spcPct val="0"/>
                    </a:spcBef>
                  </a:pPr>
                  <a:endParaRPr lang="en-US" sz="3000">
                    <a:solidFill>
                      <a:srgbClr val="000000"/>
                    </a:solidFill>
                    <a:latin typeface="Gill Sans" charset="0"/>
                    <a:sym typeface="Gill Sans" charset="0"/>
                  </a:endParaRPr>
                </a:p>
              </p:txBody>
            </p:sp>
          </p:grpSp>
        </p:grpSp>
        <p:grpSp>
          <p:nvGrpSpPr>
            <p:cNvPr id="26678" name="Group 54"/>
            <p:cNvGrpSpPr>
              <a:grpSpLocks/>
            </p:cNvGrpSpPr>
            <p:nvPr/>
          </p:nvGrpSpPr>
          <p:grpSpPr bwMode="auto">
            <a:xfrm>
              <a:off x="80" y="680"/>
              <a:ext cx="520" cy="520"/>
              <a:chOff x="0" y="0"/>
              <a:chExt cx="520" cy="520"/>
            </a:xfrm>
          </p:grpSpPr>
          <p:sp>
            <p:nvSpPr>
              <p:cNvPr id="26679" name="AutoShape 55"/>
              <p:cNvSpPr>
                <a:spLocks/>
              </p:cNvSpPr>
              <p:nvPr/>
            </p:nvSpPr>
            <p:spPr bwMode="auto">
              <a:xfrm>
                <a:off x="0" y="0"/>
                <a:ext cx="520" cy="520"/>
              </a:xfrm>
              <a:prstGeom prst="roundRect">
                <a:avLst>
                  <a:gd name="adj" fmla="val 23074"/>
                </a:avLst>
              </a:prstGeom>
              <a:solidFill>
                <a:srgbClr val="C0EDFE"/>
              </a:solidFill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>
                  <a:spcBef>
                    <a:spcPct val="0"/>
                  </a:spcBef>
                </a:pPr>
                <a:endParaRPr lang="en-US" sz="30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grpSp>
            <p:nvGrpSpPr>
              <p:cNvPr id="26680" name="Group 56"/>
              <p:cNvGrpSpPr>
                <a:grpSpLocks/>
              </p:cNvGrpSpPr>
              <p:nvPr/>
            </p:nvGrpSpPr>
            <p:grpSpPr bwMode="auto">
              <a:xfrm>
                <a:off x="80" y="80"/>
                <a:ext cx="360" cy="360"/>
                <a:chOff x="0" y="0"/>
                <a:chExt cx="360" cy="360"/>
              </a:xfrm>
            </p:grpSpPr>
            <p:sp>
              <p:nvSpPr>
                <p:cNvPr id="26681" name="Rectangle 57"/>
                <p:cNvSpPr>
                  <a:spLocks/>
                </p:cNvSpPr>
                <p:nvPr/>
              </p:nvSpPr>
              <p:spPr bwMode="auto">
                <a:xfrm>
                  <a:off x="0" y="200"/>
                  <a:ext cx="160" cy="160"/>
                </a:xfrm>
                <a:prstGeom prst="rect">
                  <a:avLst/>
                </a:prstGeom>
                <a:solidFill>
                  <a:srgbClr val="FCBD00"/>
                </a:solidFill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pPr>
                    <a:spcBef>
                      <a:spcPct val="0"/>
                    </a:spcBef>
                  </a:pPr>
                  <a:endParaRPr lang="en-US" sz="3000">
                    <a:solidFill>
                      <a:srgbClr val="000000"/>
                    </a:solidFill>
                    <a:latin typeface="Gill Sans" charset="0"/>
                    <a:sym typeface="Gill Sans" charset="0"/>
                  </a:endParaRPr>
                </a:p>
              </p:txBody>
            </p:sp>
            <p:sp>
              <p:nvSpPr>
                <p:cNvPr id="26682" name="Rectangle 58"/>
                <p:cNvSpPr>
                  <a:spLocks/>
                </p:cNvSpPr>
                <p:nvPr/>
              </p:nvSpPr>
              <p:spPr bwMode="auto">
                <a:xfrm>
                  <a:off x="0" y="0"/>
                  <a:ext cx="160" cy="160"/>
                </a:xfrm>
                <a:prstGeom prst="rect">
                  <a:avLst/>
                </a:prstGeom>
                <a:solidFill>
                  <a:srgbClr val="FCBD00"/>
                </a:solidFill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pPr>
                    <a:spcBef>
                      <a:spcPct val="0"/>
                    </a:spcBef>
                  </a:pPr>
                  <a:endParaRPr lang="en-US" sz="3000">
                    <a:solidFill>
                      <a:srgbClr val="000000"/>
                    </a:solidFill>
                    <a:latin typeface="Gill Sans" charset="0"/>
                    <a:sym typeface="Gill Sans" charset="0"/>
                  </a:endParaRPr>
                </a:p>
              </p:txBody>
            </p:sp>
            <p:sp>
              <p:nvSpPr>
                <p:cNvPr id="26683" name="Rectangle 59"/>
                <p:cNvSpPr>
                  <a:spLocks/>
                </p:cNvSpPr>
                <p:nvPr/>
              </p:nvSpPr>
              <p:spPr bwMode="auto">
                <a:xfrm>
                  <a:off x="200" y="0"/>
                  <a:ext cx="160" cy="160"/>
                </a:xfrm>
                <a:prstGeom prst="rect">
                  <a:avLst/>
                </a:prstGeom>
                <a:solidFill>
                  <a:srgbClr val="FCBD00"/>
                </a:solidFill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pPr>
                    <a:spcBef>
                      <a:spcPct val="0"/>
                    </a:spcBef>
                  </a:pPr>
                  <a:endParaRPr lang="en-US" sz="3000">
                    <a:solidFill>
                      <a:srgbClr val="000000"/>
                    </a:solidFill>
                    <a:latin typeface="Gill Sans" charset="0"/>
                    <a:sym typeface="Gill Sans" charset="0"/>
                  </a:endParaRPr>
                </a:p>
              </p:txBody>
            </p:sp>
            <p:sp>
              <p:nvSpPr>
                <p:cNvPr id="26684" name="Rectangle 60"/>
                <p:cNvSpPr>
                  <a:spLocks/>
                </p:cNvSpPr>
                <p:nvPr/>
              </p:nvSpPr>
              <p:spPr bwMode="auto">
                <a:xfrm>
                  <a:off x="200" y="200"/>
                  <a:ext cx="160" cy="160"/>
                </a:xfrm>
                <a:prstGeom prst="rect">
                  <a:avLst/>
                </a:prstGeom>
                <a:solidFill>
                  <a:srgbClr val="FCBD00"/>
                </a:solidFill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pPr>
                    <a:spcBef>
                      <a:spcPct val="0"/>
                    </a:spcBef>
                  </a:pPr>
                  <a:endParaRPr lang="en-US" sz="3000">
                    <a:solidFill>
                      <a:srgbClr val="000000"/>
                    </a:solidFill>
                    <a:latin typeface="Gill Sans" charset="0"/>
                    <a:sym typeface="Gill Sans" charset="0"/>
                  </a:endParaRPr>
                </a:p>
              </p:txBody>
            </p:sp>
          </p:grpSp>
        </p:grpSp>
        <p:grpSp>
          <p:nvGrpSpPr>
            <p:cNvPr id="26685" name="Group 61"/>
            <p:cNvGrpSpPr>
              <a:grpSpLocks/>
            </p:cNvGrpSpPr>
            <p:nvPr/>
          </p:nvGrpSpPr>
          <p:grpSpPr bwMode="auto">
            <a:xfrm>
              <a:off x="680" y="680"/>
              <a:ext cx="520" cy="520"/>
              <a:chOff x="0" y="0"/>
              <a:chExt cx="520" cy="520"/>
            </a:xfrm>
          </p:grpSpPr>
          <p:sp>
            <p:nvSpPr>
              <p:cNvPr id="26686" name="AutoShape 62"/>
              <p:cNvSpPr>
                <a:spLocks/>
              </p:cNvSpPr>
              <p:nvPr/>
            </p:nvSpPr>
            <p:spPr bwMode="auto">
              <a:xfrm>
                <a:off x="0" y="0"/>
                <a:ext cx="520" cy="520"/>
              </a:xfrm>
              <a:prstGeom prst="roundRect">
                <a:avLst>
                  <a:gd name="adj" fmla="val 23074"/>
                </a:avLst>
              </a:prstGeom>
              <a:solidFill>
                <a:srgbClr val="C0EDFE"/>
              </a:solidFill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>
                  <a:spcBef>
                    <a:spcPct val="0"/>
                  </a:spcBef>
                </a:pPr>
                <a:endParaRPr lang="en-US" sz="30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grpSp>
            <p:nvGrpSpPr>
              <p:cNvPr id="26687" name="Group 63"/>
              <p:cNvGrpSpPr>
                <a:grpSpLocks/>
              </p:cNvGrpSpPr>
              <p:nvPr/>
            </p:nvGrpSpPr>
            <p:grpSpPr bwMode="auto">
              <a:xfrm>
                <a:off x="80" y="80"/>
                <a:ext cx="360" cy="360"/>
                <a:chOff x="0" y="0"/>
                <a:chExt cx="360" cy="360"/>
              </a:xfrm>
            </p:grpSpPr>
            <p:sp>
              <p:nvSpPr>
                <p:cNvPr id="26688" name="Rectangle 64"/>
                <p:cNvSpPr>
                  <a:spLocks/>
                </p:cNvSpPr>
                <p:nvPr/>
              </p:nvSpPr>
              <p:spPr bwMode="auto">
                <a:xfrm>
                  <a:off x="0" y="200"/>
                  <a:ext cx="160" cy="160"/>
                </a:xfrm>
                <a:prstGeom prst="rect">
                  <a:avLst/>
                </a:prstGeom>
                <a:solidFill>
                  <a:srgbClr val="FCBD00"/>
                </a:solidFill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pPr>
                    <a:spcBef>
                      <a:spcPct val="0"/>
                    </a:spcBef>
                  </a:pPr>
                  <a:endParaRPr lang="en-US" sz="3000">
                    <a:solidFill>
                      <a:srgbClr val="000000"/>
                    </a:solidFill>
                    <a:latin typeface="Gill Sans" charset="0"/>
                    <a:sym typeface="Gill Sans" charset="0"/>
                  </a:endParaRPr>
                </a:p>
              </p:txBody>
            </p:sp>
            <p:sp>
              <p:nvSpPr>
                <p:cNvPr id="26689" name="Rectangle 65"/>
                <p:cNvSpPr>
                  <a:spLocks/>
                </p:cNvSpPr>
                <p:nvPr/>
              </p:nvSpPr>
              <p:spPr bwMode="auto">
                <a:xfrm>
                  <a:off x="0" y="0"/>
                  <a:ext cx="160" cy="160"/>
                </a:xfrm>
                <a:prstGeom prst="rect">
                  <a:avLst/>
                </a:prstGeom>
                <a:solidFill>
                  <a:srgbClr val="FCBD00"/>
                </a:solidFill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pPr>
                    <a:spcBef>
                      <a:spcPct val="0"/>
                    </a:spcBef>
                  </a:pPr>
                  <a:endParaRPr lang="en-US" sz="3000">
                    <a:solidFill>
                      <a:srgbClr val="000000"/>
                    </a:solidFill>
                    <a:latin typeface="Gill Sans" charset="0"/>
                    <a:sym typeface="Gill Sans" charset="0"/>
                  </a:endParaRPr>
                </a:p>
              </p:txBody>
            </p:sp>
            <p:sp>
              <p:nvSpPr>
                <p:cNvPr id="26690" name="Rectangle 66"/>
                <p:cNvSpPr>
                  <a:spLocks/>
                </p:cNvSpPr>
                <p:nvPr/>
              </p:nvSpPr>
              <p:spPr bwMode="auto">
                <a:xfrm>
                  <a:off x="200" y="0"/>
                  <a:ext cx="160" cy="160"/>
                </a:xfrm>
                <a:prstGeom prst="rect">
                  <a:avLst/>
                </a:prstGeom>
                <a:solidFill>
                  <a:srgbClr val="FCBD00"/>
                </a:solidFill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pPr>
                    <a:spcBef>
                      <a:spcPct val="0"/>
                    </a:spcBef>
                  </a:pPr>
                  <a:endParaRPr lang="en-US" sz="3000">
                    <a:solidFill>
                      <a:srgbClr val="000000"/>
                    </a:solidFill>
                    <a:latin typeface="Gill Sans" charset="0"/>
                    <a:sym typeface="Gill Sans" charset="0"/>
                  </a:endParaRPr>
                </a:p>
              </p:txBody>
            </p:sp>
            <p:sp>
              <p:nvSpPr>
                <p:cNvPr id="26691" name="Rectangle 67"/>
                <p:cNvSpPr>
                  <a:spLocks/>
                </p:cNvSpPr>
                <p:nvPr/>
              </p:nvSpPr>
              <p:spPr bwMode="auto">
                <a:xfrm>
                  <a:off x="200" y="200"/>
                  <a:ext cx="160" cy="160"/>
                </a:xfrm>
                <a:prstGeom prst="rect">
                  <a:avLst/>
                </a:prstGeom>
                <a:solidFill>
                  <a:srgbClr val="FCBD00"/>
                </a:solidFill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pPr>
                    <a:spcBef>
                      <a:spcPct val="0"/>
                    </a:spcBef>
                  </a:pPr>
                  <a:endParaRPr lang="en-US" sz="3000">
                    <a:solidFill>
                      <a:srgbClr val="000000"/>
                    </a:solidFill>
                    <a:latin typeface="Gill Sans" charset="0"/>
                    <a:sym typeface="Gill Sans" charset="0"/>
                  </a:endParaRPr>
                </a:p>
              </p:txBody>
            </p:sp>
          </p:grpSp>
        </p:grpSp>
        <p:sp>
          <p:nvSpPr>
            <p:cNvPr id="26692" name="Rectangle 68"/>
            <p:cNvSpPr>
              <a:spLocks/>
            </p:cNvSpPr>
            <p:nvPr/>
          </p:nvSpPr>
          <p:spPr bwMode="auto">
            <a:xfrm>
              <a:off x="0" y="0"/>
              <a:ext cx="1280" cy="1280"/>
            </a:xfrm>
            <a:prstGeom prst="rect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>
                <a:spcBef>
                  <a:spcPct val="0"/>
                </a:spcBef>
              </a:pPr>
              <a:endParaRPr lang="en-US" sz="30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grpSp>
          <p:nvGrpSpPr>
            <p:cNvPr id="26693" name="Group 69"/>
            <p:cNvGrpSpPr>
              <a:grpSpLocks/>
            </p:cNvGrpSpPr>
            <p:nvPr/>
          </p:nvGrpSpPr>
          <p:grpSpPr bwMode="auto">
            <a:xfrm>
              <a:off x="319" y="1376"/>
              <a:ext cx="641" cy="896"/>
              <a:chOff x="0" y="0"/>
              <a:chExt cx="640" cy="896"/>
            </a:xfrm>
          </p:grpSpPr>
          <p:grpSp>
            <p:nvGrpSpPr>
              <p:cNvPr id="26694" name="Group 70"/>
              <p:cNvGrpSpPr>
                <a:grpSpLocks/>
              </p:cNvGrpSpPr>
              <p:nvPr/>
            </p:nvGrpSpPr>
            <p:grpSpPr bwMode="auto">
              <a:xfrm>
                <a:off x="0" y="248"/>
                <a:ext cx="640" cy="648"/>
                <a:chOff x="0" y="0"/>
                <a:chExt cx="640" cy="648"/>
              </a:xfrm>
            </p:grpSpPr>
            <p:sp>
              <p:nvSpPr>
                <p:cNvPr id="26695" name="Oval 71"/>
                <p:cNvSpPr>
                  <a:spLocks/>
                </p:cNvSpPr>
                <p:nvPr/>
              </p:nvSpPr>
              <p:spPr bwMode="auto">
                <a:xfrm>
                  <a:off x="0" y="480"/>
                  <a:ext cx="640" cy="168"/>
                </a:xfrm>
                <a:prstGeom prst="ellipse">
                  <a:avLst/>
                </a:prstGeom>
                <a:noFill/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pPr>
                    <a:spcBef>
                      <a:spcPct val="0"/>
                    </a:spcBef>
                  </a:pPr>
                  <a:endParaRPr lang="en-US" sz="3000">
                    <a:solidFill>
                      <a:srgbClr val="000000"/>
                    </a:solidFill>
                    <a:latin typeface="Gill Sans" charset="0"/>
                    <a:sym typeface="Gill Sans" charset="0"/>
                  </a:endParaRPr>
                </a:p>
              </p:txBody>
            </p:sp>
            <p:sp>
              <p:nvSpPr>
                <p:cNvPr id="26696" name="Rectangle 72"/>
                <p:cNvSpPr>
                  <a:spLocks/>
                </p:cNvSpPr>
                <p:nvPr/>
              </p:nvSpPr>
              <p:spPr bwMode="auto">
                <a:xfrm>
                  <a:off x="0" y="104"/>
                  <a:ext cx="640" cy="448"/>
                </a:xfrm>
                <a:prstGeom prst="rect">
                  <a:avLst/>
                </a:prstGeom>
                <a:solidFill>
                  <a:schemeClr val="accent1">
                    <a:alpha val="7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25400" cap="flat">
                      <a:solidFill>
                        <a:schemeClr val="tx1">
                          <a:alpha val="70000"/>
                        </a:schemeClr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pPr>
                    <a:spcBef>
                      <a:spcPct val="0"/>
                    </a:spcBef>
                  </a:pPr>
                  <a:endParaRPr lang="en-US" sz="3000">
                    <a:solidFill>
                      <a:srgbClr val="000000"/>
                    </a:solidFill>
                    <a:latin typeface="Gill Sans" charset="0"/>
                    <a:sym typeface="Gill Sans" charset="0"/>
                  </a:endParaRPr>
                </a:p>
              </p:txBody>
            </p:sp>
            <p:sp>
              <p:nvSpPr>
                <p:cNvPr id="26697" name="Oval 73"/>
                <p:cNvSpPr>
                  <a:spLocks/>
                </p:cNvSpPr>
                <p:nvPr/>
              </p:nvSpPr>
              <p:spPr bwMode="auto">
                <a:xfrm>
                  <a:off x="0" y="0"/>
                  <a:ext cx="640" cy="168"/>
                </a:xfrm>
                <a:prstGeom prst="ellipse">
                  <a:avLst/>
                </a:prstGeom>
                <a:noFill/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pPr>
                    <a:spcBef>
                      <a:spcPct val="0"/>
                    </a:spcBef>
                  </a:pPr>
                  <a:endParaRPr lang="en-US" sz="3000">
                    <a:solidFill>
                      <a:srgbClr val="000000"/>
                    </a:solidFill>
                    <a:latin typeface="Gill Sans" charset="0"/>
                    <a:sym typeface="Gill Sans" charset="0"/>
                  </a:endParaRPr>
                </a:p>
              </p:txBody>
            </p:sp>
            <p:sp>
              <p:nvSpPr>
                <p:cNvPr id="26698" name="Line 74"/>
                <p:cNvSpPr>
                  <a:spLocks noChangeShapeType="1"/>
                </p:cNvSpPr>
                <p:nvPr/>
              </p:nvSpPr>
              <p:spPr bwMode="auto">
                <a:xfrm flipH="1">
                  <a:off x="0" y="96"/>
                  <a:ext cx="0" cy="480"/>
                </a:xfrm>
                <a:prstGeom prst="line">
                  <a:avLst/>
                </a:prstGeom>
                <a:noFill/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pPr>
                    <a:spcBef>
                      <a:spcPct val="0"/>
                    </a:spcBef>
                  </a:pPr>
                  <a:endParaRPr lang="en-US" sz="3000">
                    <a:solidFill>
                      <a:srgbClr val="000000"/>
                    </a:solidFill>
                    <a:latin typeface="Gill Sans" charset="0"/>
                    <a:sym typeface="Gill Sans" charset="0"/>
                  </a:endParaRPr>
                </a:p>
              </p:txBody>
            </p:sp>
            <p:sp>
              <p:nvSpPr>
                <p:cNvPr id="26699" name="Line 75"/>
                <p:cNvSpPr>
                  <a:spLocks noChangeShapeType="1"/>
                </p:cNvSpPr>
                <p:nvPr/>
              </p:nvSpPr>
              <p:spPr bwMode="auto">
                <a:xfrm flipH="1">
                  <a:off x="640" y="96"/>
                  <a:ext cx="0" cy="480"/>
                </a:xfrm>
                <a:prstGeom prst="line">
                  <a:avLst/>
                </a:prstGeom>
                <a:noFill/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pPr>
                    <a:spcBef>
                      <a:spcPct val="0"/>
                    </a:spcBef>
                  </a:pPr>
                  <a:endParaRPr lang="en-US" sz="3000">
                    <a:solidFill>
                      <a:srgbClr val="000000"/>
                    </a:solidFill>
                    <a:latin typeface="Gill Sans" charset="0"/>
                    <a:sym typeface="Gill Sans" charset="0"/>
                  </a:endParaRPr>
                </a:p>
              </p:txBody>
            </p:sp>
          </p:grpSp>
          <p:sp>
            <p:nvSpPr>
              <p:cNvPr id="26700" name="Line 76"/>
              <p:cNvSpPr>
                <a:spLocks noChangeShapeType="1"/>
              </p:cNvSpPr>
              <p:nvPr/>
            </p:nvSpPr>
            <p:spPr bwMode="auto">
              <a:xfrm flipH="1">
                <a:off x="320" y="0"/>
                <a:ext cx="0" cy="320"/>
              </a:xfrm>
              <a:prstGeom prst="line">
                <a:avLst/>
              </a:prstGeom>
              <a:noFill/>
              <a:ln w="38100" cap="flat">
                <a:solidFill>
                  <a:schemeClr val="tx1"/>
                </a:solidFill>
                <a:prstDash val="solid"/>
                <a:miter lim="800000"/>
                <a:headEnd type="stealth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>
                  <a:spcBef>
                    <a:spcPct val="0"/>
                  </a:spcBef>
                </a:pPr>
                <a:endParaRPr lang="en-US" sz="30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</p:grpSp>
      </p:grpSp>
      <p:grpSp>
        <p:nvGrpSpPr>
          <p:cNvPr id="26701" name="Group 77"/>
          <p:cNvGrpSpPr>
            <a:grpSpLocks/>
          </p:cNvGrpSpPr>
          <p:nvPr/>
        </p:nvGrpSpPr>
        <p:grpSpPr bwMode="auto">
          <a:xfrm>
            <a:off x="5973961" y="3446860"/>
            <a:ext cx="1428750" cy="2536031"/>
            <a:chOff x="0" y="0"/>
            <a:chExt cx="1280" cy="2272"/>
          </a:xfrm>
        </p:grpSpPr>
        <p:grpSp>
          <p:nvGrpSpPr>
            <p:cNvPr id="26702" name="Group 78"/>
            <p:cNvGrpSpPr>
              <a:grpSpLocks/>
            </p:cNvGrpSpPr>
            <p:nvPr/>
          </p:nvGrpSpPr>
          <p:grpSpPr bwMode="auto">
            <a:xfrm>
              <a:off x="80" y="80"/>
              <a:ext cx="520" cy="520"/>
              <a:chOff x="0" y="0"/>
              <a:chExt cx="520" cy="520"/>
            </a:xfrm>
          </p:grpSpPr>
          <p:sp>
            <p:nvSpPr>
              <p:cNvPr id="26703" name="AutoShape 79"/>
              <p:cNvSpPr>
                <a:spLocks/>
              </p:cNvSpPr>
              <p:nvPr/>
            </p:nvSpPr>
            <p:spPr bwMode="auto">
              <a:xfrm>
                <a:off x="0" y="0"/>
                <a:ext cx="520" cy="520"/>
              </a:xfrm>
              <a:prstGeom prst="roundRect">
                <a:avLst>
                  <a:gd name="adj" fmla="val 23074"/>
                </a:avLst>
              </a:prstGeom>
              <a:solidFill>
                <a:srgbClr val="C0EDFE"/>
              </a:solidFill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>
                  <a:spcBef>
                    <a:spcPct val="0"/>
                  </a:spcBef>
                </a:pPr>
                <a:endParaRPr lang="en-US" sz="30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grpSp>
            <p:nvGrpSpPr>
              <p:cNvPr id="26704" name="Group 80"/>
              <p:cNvGrpSpPr>
                <a:grpSpLocks/>
              </p:cNvGrpSpPr>
              <p:nvPr/>
            </p:nvGrpSpPr>
            <p:grpSpPr bwMode="auto">
              <a:xfrm>
                <a:off x="80" y="80"/>
                <a:ext cx="360" cy="360"/>
                <a:chOff x="0" y="0"/>
                <a:chExt cx="360" cy="360"/>
              </a:xfrm>
            </p:grpSpPr>
            <p:sp>
              <p:nvSpPr>
                <p:cNvPr id="26705" name="Rectangle 81"/>
                <p:cNvSpPr>
                  <a:spLocks/>
                </p:cNvSpPr>
                <p:nvPr/>
              </p:nvSpPr>
              <p:spPr bwMode="auto">
                <a:xfrm>
                  <a:off x="0" y="200"/>
                  <a:ext cx="160" cy="160"/>
                </a:xfrm>
                <a:prstGeom prst="rect">
                  <a:avLst/>
                </a:prstGeom>
                <a:solidFill>
                  <a:srgbClr val="FCBD00"/>
                </a:solidFill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pPr>
                    <a:spcBef>
                      <a:spcPct val="0"/>
                    </a:spcBef>
                  </a:pPr>
                  <a:endParaRPr lang="en-US" sz="3000">
                    <a:solidFill>
                      <a:srgbClr val="000000"/>
                    </a:solidFill>
                    <a:latin typeface="Gill Sans" charset="0"/>
                    <a:sym typeface="Gill Sans" charset="0"/>
                  </a:endParaRPr>
                </a:p>
              </p:txBody>
            </p:sp>
            <p:sp>
              <p:nvSpPr>
                <p:cNvPr id="26706" name="Rectangle 82"/>
                <p:cNvSpPr>
                  <a:spLocks/>
                </p:cNvSpPr>
                <p:nvPr/>
              </p:nvSpPr>
              <p:spPr bwMode="auto">
                <a:xfrm>
                  <a:off x="0" y="0"/>
                  <a:ext cx="160" cy="160"/>
                </a:xfrm>
                <a:prstGeom prst="rect">
                  <a:avLst/>
                </a:prstGeom>
                <a:solidFill>
                  <a:srgbClr val="FCBD00"/>
                </a:solidFill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pPr>
                    <a:spcBef>
                      <a:spcPct val="0"/>
                    </a:spcBef>
                  </a:pPr>
                  <a:endParaRPr lang="en-US" sz="3000">
                    <a:solidFill>
                      <a:srgbClr val="000000"/>
                    </a:solidFill>
                    <a:latin typeface="Gill Sans" charset="0"/>
                    <a:sym typeface="Gill Sans" charset="0"/>
                  </a:endParaRPr>
                </a:p>
              </p:txBody>
            </p:sp>
            <p:sp>
              <p:nvSpPr>
                <p:cNvPr id="26707" name="Rectangle 83"/>
                <p:cNvSpPr>
                  <a:spLocks/>
                </p:cNvSpPr>
                <p:nvPr/>
              </p:nvSpPr>
              <p:spPr bwMode="auto">
                <a:xfrm>
                  <a:off x="200" y="0"/>
                  <a:ext cx="160" cy="160"/>
                </a:xfrm>
                <a:prstGeom prst="rect">
                  <a:avLst/>
                </a:prstGeom>
                <a:solidFill>
                  <a:srgbClr val="FCBD00"/>
                </a:solidFill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pPr>
                    <a:spcBef>
                      <a:spcPct val="0"/>
                    </a:spcBef>
                  </a:pPr>
                  <a:endParaRPr lang="en-US" sz="3000">
                    <a:solidFill>
                      <a:srgbClr val="000000"/>
                    </a:solidFill>
                    <a:latin typeface="Gill Sans" charset="0"/>
                    <a:sym typeface="Gill Sans" charset="0"/>
                  </a:endParaRPr>
                </a:p>
              </p:txBody>
            </p:sp>
            <p:sp>
              <p:nvSpPr>
                <p:cNvPr id="26708" name="Rectangle 84"/>
                <p:cNvSpPr>
                  <a:spLocks/>
                </p:cNvSpPr>
                <p:nvPr/>
              </p:nvSpPr>
              <p:spPr bwMode="auto">
                <a:xfrm>
                  <a:off x="200" y="200"/>
                  <a:ext cx="160" cy="160"/>
                </a:xfrm>
                <a:prstGeom prst="rect">
                  <a:avLst/>
                </a:prstGeom>
                <a:solidFill>
                  <a:srgbClr val="FCBD00"/>
                </a:solidFill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pPr>
                    <a:spcBef>
                      <a:spcPct val="0"/>
                    </a:spcBef>
                  </a:pPr>
                  <a:endParaRPr lang="en-US" sz="3000">
                    <a:solidFill>
                      <a:srgbClr val="000000"/>
                    </a:solidFill>
                    <a:latin typeface="Gill Sans" charset="0"/>
                    <a:sym typeface="Gill Sans" charset="0"/>
                  </a:endParaRPr>
                </a:p>
              </p:txBody>
            </p:sp>
          </p:grpSp>
        </p:grpSp>
        <p:grpSp>
          <p:nvGrpSpPr>
            <p:cNvPr id="26709" name="Group 85"/>
            <p:cNvGrpSpPr>
              <a:grpSpLocks/>
            </p:cNvGrpSpPr>
            <p:nvPr/>
          </p:nvGrpSpPr>
          <p:grpSpPr bwMode="auto">
            <a:xfrm>
              <a:off x="680" y="80"/>
              <a:ext cx="520" cy="520"/>
              <a:chOff x="0" y="0"/>
              <a:chExt cx="520" cy="520"/>
            </a:xfrm>
          </p:grpSpPr>
          <p:sp>
            <p:nvSpPr>
              <p:cNvPr id="26710" name="AutoShape 86"/>
              <p:cNvSpPr>
                <a:spLocks/>
              </p:cNvSpPr>
              <p:nvPr/>
            </p:nvSpPr>
            <p:spPr bwMode="auto">
              <a:xfrm>
                <a:off x="0" y="0"/>
                <a:ext cx="520" cy="520"/>
              </a:xfrm>
              <a:prstGeom prst="roundRect">
                <a:avLst>
                  <a:gd name="adj" fmla="val 23074"/>
                </a:avLst>
              </a:prstGeom>
              <a:solidFill>
                <a:srgbClr val="C0EDFE"/>
              </a:solidFill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>
                  <a:spcBef>
                    <a:spcPct val="0"/>
                  </a:spcBef>
                </a:pPr>
                <a:endParaRPr lang="en-US" sz="30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grpSp>
            <p:nvGrpSpPr>
              <p:cNvPr id="26711" name="Group 87"/>
              <p:cNvGrpSpPr>
                <a:grpSpLocks/>
              </p:cNvGrpSpPr>
              <p:nvPr/>
            </p:nvGrpSpPr>
            <p:grpSpPr bwMode="auto">
              <a:xfrm>
                <a:off x="80" y="80"/>
                <a:ext cx="360" cy="360"/>
                <a:chOff x="0" y="0"/>
                <a:chExt cx="360" cy="360"/>
              </a:xfrm>
            </p:grpSpPr>
            <p:sp>
              <p:nvSpPr>
                <p:cNvPr id="26712" name="Rectangle 88"/>
                <p:cNvSpPr>
                  <a:spLocks/>
                </p:cNvSpPr>
                <p:nvPr/>
              </p:nvSpPr>
              <p:spPr bwMode="auto">
                <a:xfrm>
                  <a:off x="0" y="200"/>
                  <a:ext cx="160" cy="160"/>
                </a:xfrm>
                <a:prstGeom prst="rect">
                  <a:avLst/>
                </a:prstGeom>
                <a:solidFill>
                  <a:srgbClr val="FCBD00"/>
                </a:solidFill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pPr>
                    <a:spcBef>
                      <a:spcPct val="0"/>
                    </a:spcBef>
                  </a:pPr>
                  <a:endParaRPr lang="en-US" sz="3000">
                    <a:solidFill>
                      <a:srgbClr val="000000"/>
                    </a:solidFill>
                    <a:latin typeface="Gill Sans" charset="0"/>
                    <a:sym typeface="Gill Sans" charset="0"/>
                  </a:endParaRPr>
                </a:p>
              </p:txBody>
            </p:sp>
            <p:sp>
              <p:nvSpPr>
                <p:cNvPr id="26713" name="Rectangle 89"/>
                <p:cNvSpPr>
                  <a:spLocks/>
                </p:cNvSpPr>
                <p:nvPr/>
              </p:nvSpPr>
              <p:spPr bwMode="auto">
                <a:xfrm>
                  <a:off x="0" y="0"/>
                  <a:ext cx="160" cy="160"/>
                </a:xfrm>
                <a:prstGeom prst="rect">
                  <a:avLst/>
                </a:prstGeom>
                <a:solidFill>
                  <a:srgbClr val="FCBD00"/>
                </a:solidFill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pPr>
                    <a:spcBef>
                      <a:spcPct val="0"/>
                    </a:spcBef>
                  </a:pPr>
                  <a:endParaRPr lang="en-US" sz="3000">
                    <a:solidFill>
                      <a:srgbClr val="000000"/>
                    </a:solidFill>
                    <a:latin typeface="Gill Sans" charset="0"/>
                    <a:sym typeface="Gill Sans" charset="0"/>
                  </a:endParaRPr>
                </a:p>
              </p:txBody>
            </p:sp>
            <p:sp>
              <p:nvSpPr>
                <p:cNvPr id="26714" name="Rectangle 90"/>
                <p:cNvSpPr>
                  <a:spLocks/>
                </p:cNvSpPr>
                <p:nvPr/>
              </p:nvSpPr>
              <p:spPr bwMode="auto">
                <a:xfrm>
                  <a:off x="200" y="0"/>
                  <a:ext cx="160" cy="160"/>
                </a:xfrm>
                <a:prstGeom prst="rect">
                  <a:avLst/>
                </a:prstGeom>
                <a:solidFill>
                  <a:srgbClr val="FCBD00"/>
                </a:solidFill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pPr>
                    <a:spcBef>
                      <a:spcPct val="0"/>
                    </a:spcBef>
                  </a:pPr>
                  <a:endParaRPr lang="en-US" sz="3000">
                    <a:solidFill>
                      <a:srgbClr val="000000"/>
                    </a:solidFill>
                    <a:latin typeface="Gill Sans" charset="0"/>
                    <a:sym typeface="Gill Sans" charset="0"/>
                  </a:endParaRPr>
                </a:p>
              </p:txBody>
            </p:sp>
            <p:sp>
              <p:nvSpPr>
                <p:cNvPr id="26715" name="Rectangle 91"/>
                <p:cNvSpPr>
                  <a:spLocks/>
                </p:cNvSpPr>
                <p:nvPr/>
              </p:nvSpPr>
              <p:spPr bwMode="auto">
                <a:xfrm>
                  <a:off x="200" y="200"/>
                  <a:ext cx="160" cy="160"/>
                </a:xfrm>
                <a:prstGeom prst="rect">
                  <a:avLst/>
                </a:prstGeom>
                <a:solidFill>
                  <a:srgbClr val="FCBD00"/>
                </a:solidFill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pPr>
                    <a:spcBef>
                      <a:spcPct val="0"/>
                    </a:spcBef>
                  </a:pPr>
                  <a:endParaRPr lang="en-US" sz="3000">
                    <a:solidFill>
                      <a:srgbClr val="000000"/>
                    </a:solidFill>
                    <a:latin typeface="Gill Sans" charset="0"/>
                    <a:sym typeface="Gill Sans" charset="0"/>
                  </a:endParaRPr>
                </a:p>
              </p:txBody>
            </p:sp>
          </p:grpSp>
        </p:grpSp>
        <p:grpSp>
          <p:nvGrpSpPr>
            <p:cNvPr id="26716" name="Group 92"/>
            <p:cNvGrpSpPr>
              <a:grpSpLocks/>
            </p:cNvGrpSpPr>
            <p:nvPr/>
          </p:nvGrpSpPr>
          <p:grpSpPr bwMode="auto">
            <a:xfrm>
              <a:off x="80" y="680"/>
              <a:ext cx="520" cy="520"/>
              <a:chOff x="0" y="0"/>
              <a:chExt cx="520" cy="520"/>
            </a:xfrm>
          </p:grpSpPr>
          <p:sp>
            <p:nvSpPr>
              <p:cNvPr id="26717" name="AutoShape 93"/>
              <p:cNvSpPr>
                <a:spLocks/>
              </p:cNvSpPr>
              <p:nvPr/>
            </p:nvSpPr>
            <p:spPr bwMode="auto">
              <a:xfrm>
                <a:off x="0" y="0"/>
                <a:ext cx="520" cy="520"/>
              </a:xfrm>
              <a:prstGeom prst="roundRect">
                <a:avLst>
                  <a:gd name="adj" fmla="val 23074"/>
                </a:avLst>
              </a:prstGeom>
              <a:solidFill>
                <a:srgbClr val="C0EDFE"/>
              </a:solidFill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>
                  <a:spcBef>
                    <a:spcPct val="0"/>
                  </a:spcBef>
                </a:pPr>
                <a:endParaRPr lang="en-US" sz="30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grpSp>
            <p:nvGrpSpPr>
              <p:cNvPr id="26718" name="Group 94"/>
              <p:cNvGrpSpPr>
                <a:grpSpLocks/>
              </p:cNvGrpSpPr>
              <p:nvPr/>
            </p:nvGrpSpPr>
            <p:grpSpPr bwMode="auto">
              <a:xfrm>
                <a:off x="80" y="80"/>
                <a:ext cx="360" cy="360"/>
                <a:chOff x="0" y="0"/>
                <a:chExt cx="360" cy="360"/>
              </a:xfrm>
            </p:grpSpPr>
            <p:sp>
              <p:nvSpPr>
                <p:cNvPr id="26719" name="Rectangle 95"/>
                <p:cNvSpPr>
                  <a:spLocks/>
                </p:cNvSpPr>
                <p:nvPr/>
              </p:nvSpPr>
              <p:spPr bwMode="auto">
                <a:xfrm>
                  <a:off x="0" y="200"/>
                  <a:ext cx="160" cy="160"/>
                </a:xfrm>
                <a:prstGeom prst="rect">
                  <a:avLst/>
                </a:prstGeom>
                <a:solidFill>
                  <a:srgbClr val="FCBD00"/>
                </a:solidFill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pPr>
                    <a:spcBef>
                      <a:spcPct val="0"/>
                    </a:spcBef>
                  </a:pPr>
                  <a:endParaRPr lang="en-US" sz="3000">
                    <a:solidFill>
                      <a:srgbClr val="000000"/>
                    </a:solidFill>
                    <a:latin typeface="Gill Sans" charset="0"/>
                    <a:sym typeface="Gill Sans" charset="0"/>
                  </a:endParaRPr>
                </a:p>
              </p:txBody>
            </p:sp>
            <p:sp>
              <p:nvSpPr>
                <p:cNvPr id="26720" name="Rectangle 96"/>
                <p:cNvSpPr>
                  <a:spLocks/>
                </p:cNvSpPr>
                <p:nvPr/>
              </p:nvSpPr>
              <p:spPr bwMode="auto">
                <a:xfrm>
                  <a:off x="0" y="0"/>
                  <a:ext cx="160" cy="160"/>
                </a:xfrm>
                <a:prstGeom prst="rect">
                  <a:avLst/>
                </a:prstGeom>
                <a:solidFill>
                  <a:srgbClr val="FCBD00"/>
                </a:solidFill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pPr>
                    <a:spcBef>
                      <a:spcPct val="0"/>
                    </a:spcBef>
                  </a:pPr>
                  <a:endParaRPr lang="en-US" sz="3000">
                    <a:solidFill>
                      <a:srgbClr val="000000"/>
                    </a:solidFill>
                    <a:latin typeface="Gill Sans" charset="0"/>
                    <a:sym typeface="Gill Sans" charset="0"/>
                  </a:endParaRPr>
                </a:p>
              </p:txBody>
            </p:sp>
            <p:sp>
              <p:nvSpPr>
                <p:cNvPr id="26721" name="Rectangle 97"/>
                <p:cNvSpPr>
                  <a:spLocks/>
                </p:cNvSpPr>
                <p:nvPr/>
              </p:nvSpPr>
              <p:spPr bwMode="auto">
                <a:xfrm>
                  <a:off x="200" y="0"/>
                  <a:ext cx="160" cy="160"/>
                </a:xfrm>
                <a:prstGeom prst="rect">
                  <a:avLst/>
                </a:prstGeom>
                <a:solidFill>
                  <a:srgbClr val="FCBD00"/>
                </a:solidFill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pPr>
                    <a:spcBef>
                      <a:spcPct val="0"/>
                    </a:spcBef>
                  </a:pPr>
                  <a:endParaRPr lang="en-US" sz="3000">
                    <a:solidFill>
                      <a:srgbClr val="000000"/>
                    </a:solidFill>
                    <a:latin typeface="Gill Sans" charset="0"/>
                    <a:sym typeface="Gill Sans" charset="0"/>
                  </a:endParaRPr>
                </a:p>
              </p:txBody>
            </p:sp>
            <p:sp>
              <p:nvSpPr>
                <p:cNvPr id="26722" name="Rectangle 98"/>
                <p:cNvSpPr>
                  <a:spLocks/>
                </p:cNvSpPr>
                <p:nvPr/>
              </p:nvSpPr>
              <p:spPr bwMode="auto">
                <a:xfrm>
                  <a:off x="200" y="200"/>
                  <a:ext cx="160" cy="160"/>
                </a:xfrm>
                <a:prstGeom prst="rect">
                  <a:avLst/>
                </a:prstGeom>
                <a:solidFill>
                  <a:srgbClr val="FCBD00"/>
                </a:solidFill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pPr>
                    <a:spcBef>
                      <a:spcPct val="0"/>
                    </a:spcBef>
                  </a:pPr>
                  <a:endParaRPr lang="en-US" sz="3000">
                    <a:solidFill>
                      <a:srgbClr val="000000"/>
                    </a:solidFill>
                    <a:latin typeface="Gill Sans" charset="0"/>
                    <a:sym typeface="Gill Sans" charset="0"/>
                  </a:endParaRPr>
                </a:p>
              </p:txBody>
            </p:sp>
          </p:grpSp>
        </p:grpSp>
        <p:grpSp>
          <p:nvGrpSpPr>
            <p:cNvPr id="26723" name="Group 99"/>
            <p:cNvGrpSpPr>
              <a:grpSpLocks/>
            </p:cNvGrpSpPr>
            <p:nvPr/>
          </p:nvGrpSpPr>
          <p:grpSpPr bwMode="auto">
            <a:xfrm>
              <a:off x="680" y="680"/>
              <a:ext cx="520" cy="520"/>
              <a:chOff x="0" y="0"/>
              <a:chExt cx="520" cy="520"/>
            </a:xfrm>
          </p:grpSpPr>
          <p:sp>
            <p:nvSpPr>
              <p:cNvPr id="26724" name="AutoShape 100"/>
              <p:cNvSpPr>
                <a:spLocks/>
              </p:cNvSpPr>
              <p:nvPr/>
            </p:nvSpPr>
            <p:spPr bwMode="auto">
              <a:xfrm>
                <a:off x="0" y="0"/>
                <a:ext cx="520" cy="520"/>
              </a:xfrm>
              <a:prstGeom prst="roundRect">
                <a:avLst>
                  <a:gd name="adj" fmla="val 23074"/>
                </a:avLst>
              </a:prstGeom>
              <a:solidFill>
                <a:srgbClr val="C0EDFE"/>
              </a:solidFill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>
                  <a:spcBef>
                    <a:spcPct val="0"/>
                  </a:spcBef>
                </a:pPr>
                <a:endParaRPr lang="en-US" sz="30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grpSp>
            <p:nvGrpSpPr>
              <p:cNvPr id="26725" name="Group 101"/>
              <p:cNvGrpSpPr>
                <a:grpSpLocks/>
              </p:cNvGrpSpPr>
              <p:nvPr/>
            </p:nvGrpSpPr>
            <p:grpSpPr bwMode="auto">
              <a:xfrm>
                <a:off x="80" y="80"/>
                <a:ext cx="360" cy="360"/>
                <a:chOff x="0" y="0"/>
                <a:chExt cx="360" cy="360"/>
              </a:xfrm>
            </p:grpSpPr>
            <p:sp>
              <p:nvSpPr>
                <p:cNvPr id="26726" name="Rectangle 102"/>
                <p:cNvSpPr>
                  <a:spLocks/>
                </p:cNvSpPr>
                <p:nvPr/>
              </p:nvSpPr>
              <p:spPr bwMode="auto">
                <a:xfrm>
                  <a:off x="0" y="200"/>
                  <a:ext cx="160" cy="160"/>
                </a:xfrm>
                <a:prstGeom prst="rect">
                  <a:avLst/>
                </a:prstGeom>
                <a:solidFill>
                  <a:srgbClr val="FCBD00"/>
                </a:solidFill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pPr>
                    <a:spcBef>
                      <a:spcPct val="0"/>
                    </a:spcBef>
                  </a:pPr>
                  <a:endParaRPr lang="en-US" sz="3000">
                    <a:solidFill>
                      <a:srgbClr val="000000"/>
                    </a:solidFill>
                    <a:latin typeface="Gill Sans" charset="0"/>
                    <a:sym typeface="Gill Sans" charset="0"/>
                  </a:endParaRPr>
                </a:p>
              </p:txBody>
            </p:sp>
            <p:sp>
              <p:nvSpPr>
                <p:cNvPr id="26727" name="Rectangle 103"/>
                <p:cNvSpPr>
                  <a:spLocks/>
                </p:cNvSpPr>
                <p:nvPr/>
              </p:nvSpPr>
              <p:spPr bwMode="auto">
                <a:xfrm>
                  <a:off x="0" y="0"/>
                  <a:ext cx="160" cy="160"/>
                </a:xfrm>
                <a:prstGeom prst="rect">
                  <a:avLst/>
                </a:prstGeom>
                <a:solidFill>
                  <a:srgbClr val="FCBD00"/>
                </a:solidFill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pPr>
                    <a:spcBef>
                      <a:spcPct val="0"/>
                    </a:spcBef>
                  </a:pPr>
                  <a:endParaRPr lang="en-US" sz="3000">
                    <a:solidFill>
                      <a:srgbClr val="000000"/>
                    </a:solidFill>
                    <a:latin typeface="Gill Sans" charset="0"/>
                    <a:sym typeface="Gill Sans" charset="0"/>
                  </a:endParaRPr>
                </a:p>
              </p:txBody>
            </p:sp>
            <p:sp>
              <p:nvSpPr>
                <p:cNvPr id="26728" name="Rectangle 104"/>
                <p:cNvSpPr>
                  <a:spLocks/>
                </p:cNvSpPr>
                <p:nvPr/>
              </p:nvSpPr>
              <p:spPr bwMode="auto">
                <a:xfrm>
                  <a:off x="200" y="0"/>
                  <a:ext cx="160" cy="160"/>
                </a:xfrm>
                <a:prstGeom prst="rect">
                  <a:avLst/>
                </a:prstGeom>
                <a:solidFill>
                  <a:srgbClr val="FCBD00"/>
                </a:solidFill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pPr>
                    <a:spcBef>
                      <a:spcPct val="0"/>
                    </a:spcBef>
                  </a:pPr>
                  <a:endParaRPr lang="en-US" sz="3000">
                    <a:solidFill>
                      <a:srgbClr val="000000"/>
                    </a:solidFill>
                    <a:latin typeface="Gill Sans" charset="0"/>
                    <a:sym typeface="Gill Sans" charset="0"/>
                  </a:endParaRPr>
                </a:p>
              </p:txBody>
            </p:sp>
            <p:sp>
              <p:nvSpPr>
                <p:cNvPr id="26729" name="Rectangle 105"/>
                <p:cNvSpPr>
                  <a:spLocks/>
                </p:cNvSpPr>
                <p:nvPr/>
              </p:nvSpPr>
              <p:spPr bwMode="auto">
                <a:xfrm>
                  <a:off x="200" y="200"/>
                  <a:ext cx="160" cy="160"/>
                </a:xfrm>
                <a:prstGeom prst="rect">
                  <a:avLst/>
                </a:prstGeom>
                <a:solidFill>
                  <a:srgbClr val="FCBD00"/>
                </a:solidFill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pPr>
                    <a:spcBef>
                      <a:spcPct val="0"/>
                    </a:spcBef>
                  </a:pPr>
                  <a:endParaRPr lang="en-US" sz="3000">
                    <a:solidFill>
                      <a:srgbClr val="000000"/>
                    </a:solidFill>
                    <a:latin typeface="Gill Sans" charset="0"/>
                    <a:sym typeface="Gill Sans" charset="0"/>
                  </a:endParaRPr>
                </a:p>
              </p:txBody>
            </p:sp>
          </p:grpSp>
        </p:grpSp>
        <p:sp>
          <p:nvSpPr>
            <p:cNvPr id="26730" name="Rectangle 106"/>
            <p:cNvSpPr>
              <a:spLocks/>
            </p:cNvSpPr>
            <p:nvPr/>
          </p:nvSpPr>
          <p:spPr bwMode="auto">
            <a:xfrm>
              <a:off x="0" y="0"/>
              <a:ext cx="1280" cy="1280"/>
            </a:xfrm>
            <a:prstGeom prst="rect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>
                <a:spcBef>
                  <a:spcPct val="0"/>
                </a:spcBef>
              </a:pPr>
              <a:endParaRPr lang="en-US" sz="30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grpSp>
          <p:nvGrpSpPr>
            <p:cNvPr id="26731" name="Group 107"/>
            <p:cNvGrpSpPr>
              <a:grpSpLocks/>
            </p:cNvGrpSpPr>
            <p:nvPr/>
          </p:nvGrpSpPr>
          <p:grpSpPr bwMode="auto">
            <a:xfrm>
              <a:off x="319" y="1376"/>
              <a:ext cx="641" cy="896"/>
              <a:chOff x="0" y="0"/>
              <a:chExt cx="640" cy="896"/>
            </a:xfrm>
          </p:grpSpPr>
          <p:grpSp>
            <p:nvGrpSpPr>
              <p:cNvPr id="26732" name="Group 108"/>
              <p:cNvGrpSpPr>
                <a:grpSpLocks/>
              </p:cNvGrpSpPr>
              <p:nvPr/>
            </p:nvGrpSpPr>
            <p:grpSpPr bwMode="auto">
              <a:xfrm>
                <a:off x="0" y="248"/>
                <a:ext cx="640" cy="648"/>
                <a:chOff x="0" y="0"/>
                <a:chExt cx="640" cy="648"/>
              </a:xfrm>
            </p:grpSpPr>
            <p:sp>
              <p:nvSpPr>
                <p:cNvPr id="26733" name="Oval 109"/>
                <p:cNvSpPr>
                  <a:spLocks/>
                </p:cNvSpPr>
                <p:nvPr/>
              </p:nvSpPr>
              <p:spPr bwMode="auto">
                <a:xfrm>
                  <a:off x="0" y="480"/>
                  <a:ext cx="640" cy="168"/>
                </a:xfrm>
                <a:prstGeom prst="ellipse">
                  <a:avLst/>
                </a:prstGeom>
                <a:noFill/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pPr>
                    <a:spcBef>
                      <a:spcPct val="0"/>
                    </a:spcBef>
                  </a:pPr>
                  <a:endParaRPr lang="en-US" sz="3000">
                    <a:solidFill>
                      <a:srgbClr val="000000"/>
                    </a:solidFill>
                    <a:latin typeface="Gill Sans" charset="0"/>
                    <a:sym typeface="Gill Sans" charset="0"/>
                  </a:endParaRPr>
                </a:p>
              </p:txBody>
            </p:sp>
            <p:sp>
              <p:nvSpPr>
                <p:cNvPr id="26734" name="Rectangle 110"/>
                <p:cNvSpPr>
                  <a:spLocks/>
                </p:cNvSpPr>
                <p:nvPr/>
              </p:nvSpPr>
              <p:spPr bwMode="auto">
                <a:xfrm>
                  <a:off x="0" y="104"/>
                  <a:ext cx="640" cy="448"/>
                </a:xfrm>
                <a:prstGeom prst="rect">
                  <a:avLst/>
                </a:prstGeom>
                <a:solidFill>
                  <a:schemeClr val="accent1">
                    <a:alpha val="7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25400" cap="flat">
                      <a:solidFill>
                        <a:schemeClr val="tx1">
                          <a:alpha val="70000"/>
                        </a:schemeClr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pPr>
                    <a:spcBef>
                      <a:spcPct val="0"/>
                    </a:spcBef>
                  </a:pPr>
                  <a:endParaRPr lang="en-US" sz="3000">
                    <a:solidFill>
                      <a:srgbClr val="000000"/>
                    </a:solidFill>
                    <a:latin typeface="Gill Sans" charset="0"/>
                    <a:sym typeface="Gill Sans" charset="0"/>
                  </a:endParaRPr>
                </a:p>
              </p:txBody>
            </p:sp>
            <p:sp>
              <p:nvSpPr>
                <p:cNvPr id="26735" name="Oval 111"/>
                <p:cNvSpPr>
                  <a:spLocks/>
                </p:cNvSpPr>
                <p:nvPr/>
              </p:nvSpPr>
              <p:spPr bwMode="auto">
                <a:xfrm>
                  <a:off x="0" y="0"/>
                  <a:ext cx="640" cy="168"/>
                </a:xfrm>
                <a:prstGeom prst="ellipse">
                  <a:avLst/>
                </a:prstGeom>
                <a:noFill/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pPr>
                    <a:spcBef>
                      <a:spcPct val="0"/>
                    </a:spcBef>
                  </a:pPr>
                  <a:endParaRPr lang="en-US" sz="3000">
                    <a:solidFill>
                      <a:srgbClr val="000000"/>
                    </a:solidFill>
                    <a:latin typeface="Gill Sans" charset="0"/>
                    <a:sym typeface="Gill Sans" charset="0"/>
                  </a:endParaRPr>
                </a:p>
              </p:txBody>
            </p:sp>
            <p:sp>
              <p:nvSpPr>
                <p:cNvPr id="26736" name="Line 112"/>
                <p:cNvSpPr>
                  <a:spLocks noChangeShapeType="1"/>
                </p:cNvSpPr>
                <p:nvPr/>
              </p:nvSpPr>
              <p:spPr bwMode="auto">
                <a:xfrm flipH="1">
                  <a:off x="0" y="96"/>
                  <a:ext cx="0" cy="480"/>
                </a:xfrm>
                <a:prstGeom prst="line">
                  <a:avLst/>
                </a:prstGeom>
                <a:noFill/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pPr>
                    <a:spcBef>
                      <a:spcPct val="0"/>
                    </a:spcBef>
                  </a:pPr>
                  <a:endParaRPr lang="en-US" sz="3000">
                    <a:solidFill>
                      <a:srgbClr val="000000"/>
                    </a:solidFill>
                    <a:latin typeface="Gill Sans" charset="0"/>
                    <a:sym typeface="Gill Sans" charset="0"/>
                  </a:endParaRPr>
                </a:p>
              </p:txBody>
            </p:sp>
            <p:sp>
              <p:nvSpPr>
                <p:cNvPr id="26737" name="Line 113"/>
                <p:cNvSpPr>
                  <a:spLocks noChangeShapeType="1"/>
                </p:cNvSpPr>
                <p:nvPr/>
              </p:nvSpPr>
              <p:spPr bwMode="auto">
                <a:xfrm flipH="1">
                  <a:off x="640" y="96"/>
                  <a:ext cx="0" cy="480"/>
                </a:xfrm>
                <a:prstGeom prst="line">
                  <a:avLst/>
                </a:prstGeom>
                <a:noFill/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pPr>
                    <a:spcBef>
                      <a:spcPct val="0"/>
                    </a:spcBef>
                  </a:pPr>
                  <a:endParaRPr lang="en-US" sz="3000">
                    <a:solidFill>
                      <a:srgbClr val="000000"/>
                    </a:solidFill>
                    <a:latin typeface="Gill Sans" charset="0"/>
                    <a:sym typeface="Gill Sans" charset="0"/>
                  </a:endParaRPr>
                </a:p>
              </p:txBody>
            </p:sp>
          </p:grpSp>
          <p:sp>
            <p:nvSpPr>
              <p:cNvPr id="26738" name="Line 114"/>
              <p:cNvSpPr>
                <a:spLocks noChangeShapeType="1"/>
              </p:cNvSpPr>
              <p:nvPr/>
            </p:nvSpPr>
            <p:spPr bwMode="auto">
              <a:xfrm flipH="1">
                <a:off x="320" y="0"/>
                <a:ext cx="0" cy="320"/>
              </a:xfrm>
              <a:prstGeom prst="line">
                <a:avLst/>
              </a:prstGeom>
              <a:noFill/>
              <a:ln w="38100" cap="flat">
                <a:solidFill>
                  <a:schemeClr val="tx1"/>
                </a:solidFill>
                <a:prstDash val="solid"/>
                <a:miter lim="800000"/>
                <a:headEnd type="stealth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>
                  <a:spcBef>
                    <a:spcPct val="0"/>
                  </a:spcBef>
                </a:pPr>
                <a:endParaRPr lang="en-US" sz="30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</p:grpSp>
      </p:grpSp>
      <p:grpSp>
        <p:nvGrpSpPr>
          <p:cNvPr id="26739" name="Group 115"/>
          <p:cNvGrpSpPr>
            <a:grpSpLocks/>
          </p:cNvGrpSpPr>
          <p:nvPr/>
        </p:nvGrpSpPr>
        <p:grpSpPr bwMode="auto">
          <a:xfrm>
            <a:off x="2178844" y="1518048"/>
            <a:ext cx="4777383" cy="759023"/>
            <a:chOff x="0" y="0"/>
            <a:chExt cx="4280" cy="680"/>
          </a:xfrm>
        </p:grpSpPr>
        <p:sp>
          <p:nvSpPr>
            <p:cNvPr id="26740" name="AutoShape 116"/>
            <p:cNvSpPr>
              <a:spLocks/>
            </p:cNvSpPr>
            <p:nvPr/>
          </p:nvSpPr>
          <p:spPr bwMode="auto">
            <a:xfrm>
              <a:off x="80" y="80"/>
              <a:ext cx="520" cy="520"/>
            </a:xfrm>
            <a:prstGeom prst="roundRect">
              <a:avLst>
                <a:gd name="adj" fmla="val 23074"/>
              </a:avLst>
            </a:prstGeom>
            <a:solidFill>
              <a:srgbClr val="A3D979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>
                <a:spcBef>
                  <a:spcPct val="0"/>
                </a:spcBef>
              </a:pPr>
              <a:endParaRPr lang="en-US" sz="30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26741" name="Rectangle 117"/>
            <p:cNvSpPr>
              <a:spLocks/>
            </p:cNvSpPr>
            <p:nvPr/>
          </p:nvSpPr>
          <p:spPr bwMode="auto">
            <a:xfrm>
              <a:off x="0" y="0"/>
              <a:ext cx="4280" cy="680"/>
            </a:xfrm>
            <a:prstGeom prst="rect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>
                <a:spcBef>
                  <a:spcPct val="0"/>
                </a:spcBef>
              </a:pPr>
              <a:endParaRPr lang="en-US" sz="30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26742" name="AutoShape 118"/>
            <p:cNvSpPr>
              <a:spLocks/>
            </p:cNvSpPr>
            <p:nvPr/>
          </p:nvSpPr>
          <p:spPr bwMode="auto">
            <a:xfrm>
              <a:off x="680" y="80"/>
              <a:ext cx="520" cy="520"/>
            </a:xfrm>
            <a:prstGeom prst="roundRect">
              <a:avLst>
                <a:gd name="adj" fmla="val 23074"/>
              </a:avLst>
            </a:prstGeom>
            <a:solidFill>
              <a:srgbClr val="A3D979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>
                <a:spcBef>
                  <a:spcPct val="0"/>
                </a:spcBef>
              </a:pPr>
              <a:endParaRPr lang="en-US" sz="30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26743" name="AutoShape 119"/>
            <p:cNvSpPr>
              <a:spLocks/>
            </p:cNvSpPr>
            <p:nvPr/>
          </p:nvSpPr>
          <p:spPr bwMode="auto">
            <a:xfrm>
              <a:off x="1280" y="80"/>
              <a:ext cx="520" cy="520"/>
            </a:xfrm>
            <a:prstGeom prst="roundRect">
              <a:avLst>
                <a:gd name="adj" fmla="val 23074"/>
              </a:avLst>
            </a:prstGeom>
            <a:solidFill>
              <a:srgbClr val="A3D979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>
                <a:spcBef>
                  <a:spcPct val="0"/>
                </a:spcBef>
              </a:pPr>
              <a:endParaRPr lang="en-US" sz="30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26744" name="AutoShape 120"/>
            <p:cNvSpPr>
              <a:spLocks/>
            </p:cNvSpPr>
            <p:nvPr/>
          </p:nvSpPr>
          <p:spPr bwMode="auto">
            <a:xfrm>
              <a:off x="1880" y="80"/>
              <a:ext cx="520" cy="520"/>
            </a:xfrm>
            <a:prstGeom prst="roundRect">
              <a:avLst>
                <a:gd name="adj" fmla="val 23074"/>
              </a:avLst>
            </a:prstGeom>
            <a:solidFill>
              <a:srgbClr val="A3D979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>
                <a:spcBef>
                  <a:spcPct val="0"/>
                </a:spcBef>
              </a:pPr>
              <a:endParaRPr lang="en-US" sz="30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26745" name="AutoShape 121"/>
            <p:cNvSpPr>
              <a:spLocks/>
            </p:cNvSpPr>
            <p:nvPr/>
          </p:nvSpPr>
          <p:spPr bwMode="auto">
            <a:xfrm>
              <a:off x="2480" y="80"/>
              <a:ext cx="520" cy="520"/>
            </a:xfrm>
            <a:prstGeom prst="roundRect">
              <a:avLst>
                <a:gd name="adj" fmla="val 23074"/>
              </a:avLst>
            </a:prstGeom>
            <a:solidFill>
              <a:srgbClr val="A3D979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>
                <a:spcBef>
                  <a:spcPct val="0"/>
                </a:spcBef>
              </a:pPr>
              <a:endParaRPr lang="en-US" sz="30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26746" name="AutoShape 122"/>
            <p:cNvSpPr>
              <a:spLocks/>
            </p:cNvSpPr>
            <p:nvPr/>
          </p:nvSpPr>
          <p:spPr bwMode="auto">
            <a:xfrm>
              <a:off x="3080" y="80"/>
              <a:ext cx="520" cy="520"/>
            </a:xfrm>
            <a:prstGeom prst="roundRect">
              <a:avLst>
                <a:gd name="adj" fmla="val 23074"/>
              </a:avLst>
            </a:prstGeom>
            <a:solidFill>
              <a:srgbClr val="A3D979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>
                <a:spcBef>
                  <a:spcPct val="0"/>
                </a:spcBef>
              </a:pPr>
              <a:endParaRPr lang="en-US" sz="30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26747" name="AutoShape 123"/>
            <p:cNvSpPr>
              <a:spLocks/>
            </p:cNvSpPr>
            <p:nvPr/>
          </p:nvSpPr>
          <p:spPr bwMode="auto">
            <a:xfrm>
              <a:off x="3680" y="80"/>
              <a:ext cx="520" cy="520"/>
            </a:xfrm>
            <a:prstGeom prst="roundRect">
              <a:avLst>
                <a:gd name="adj" fmla="val 23074"/>
              </a:avLst>
            </a:prstGeom>
            <a:solidFill>
              <a:srgbClr val="A3D979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>
                <a:spcBef>
                  <a:spcPct val="0"/>
                </a:spcBef>
              </a:pPr>
              <a:endParaRPr lang="en-US" sz="30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</p:grpSp>
      <p:sp>
        <p:nvSpPr>
          <p:cNvPr id="26748" name="Rectangle 124"/>
          <p:cNvSpPr>
            <a:spLocks/>
          </p:cNvSpPr>
          <p:nvPr/>
        </p:nvSpPr>
        <p:spPr bwMode="auto">
          <a:xfrm>
            <a:off x="2190006" y="1086647"/>
            <a:ext cx="2560797" cy="3895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>
              <a:spcBef>
                <a:spcPct val="0"/>
              </a:spcBef>
            </a:pPr>
            <a:r>
              <a:rPr lang="en-US" sz="2500">
                <a:solidFill>
                  <a:srgbClr val="000000"/>
                </a:solidFill>
                <a:latin typeface="Gill Sans" charset="0"/>
                <a:ea typeface="ＭＳ Ｐゴシック" charset="0"/>
                <a:cs typeface="Gill Sans" charset="0"/>
                <a:sym typeface="Gill Sans" charset="0"/>
              </a:rPr>
              <a:t>Parameter Server</a:t>
            </a:r>
          </a:p>
        </p:txBody>
      </p:sp>
      <p:sp>
        <p:nvSpPr>
          <p:cNvPr id="26749" name="Rectangle 125"/>
          <p:cNvSpPr>
            <a:spLocks/>
          </p:cNvSpPr>
          <p:nvPr/>
        </p:nvSpPr>
        <p:spPr bwMode="auto">
          <a:xfrm>
            <a:off x="131714" y="3728144"/>
            <a:ext cx="1446609" cy="8036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>
              <a:spcBef>
                <a:spcPct val="0"/>
              </a:spcBef>
            </a:pPr>
            <a:r>
              <a:rPr lang="en-US" sz="2500">
                <a:solidFill>
                  <a:srgbClr val="000000"/>
                </a:solidFill>
                <a:latin typeface="Gill Sans" charset="0"/>
                <a:ea typeface="ＭＳ Ｐゴシック" charset="0"/>
                <a:cs typeface="Gill Sans" charset="0"/>
                <a:sym typeface="Gill Sans" charset="0"/>
              </a:rPr>
              <a:t>Model</a:t>
            </a:r>
          </a:p>
          <a:p>
            <a:pPr>
              <a:spcBef>
                <a:spcPct val="0"/>
              </a:spcBef>
            </a:pPr>
            <a:r>
              <a:rPr lang="en-US" sz="2500">
                <a:solidFill>
                  <a:srgbClr val="000000"/>
                </a:solidFill>
                <a:latin typeface="Gill Sans" charset="0"/>
                <a:ea typeface="ＭＳ Ｐゴシック" charset="0"/>
                <a:cs typeface="Gill Sans" charset="0"/>
                <a:sym typeface="Gill Sans" charset="0"/>
              </a:rPr>
              <a:t>Workers</a:t>
            </a:r>
          </a:p>
        </p:txBody>
      </p:sp>
      <p:sp>
        <p:nvSpPr>
          <p:cNvPr id="26750" name="Rectangle 126"/>
          <p:cNvSpPr>
            <a:spLocks/>
          </p:cNvSpPr>
          <p:nvPr/>
        </p:nvSpPr>
        <p:spPr bwMode="auto">
          <a:xfrm>
            <a:off x="652477" y="5222779"/>
            <a:ext cx="1027927" cy="7790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>
              <a:spcBef>
                <a:spcPct val="0"/>
              </a:spcBef>
            </a:pPr>
            <a:r>
              <a:rPr lang="en-US" sz="2500">
                <a:solidFill>
                  <a:srgbClr val="000000"/>
                </a:solidFill>
                <a:latin typeface="Gill Sans" charset="0"/>
                <a:ea typeface="ＭＳ Ｐゴシック" charset="0"/>
                <a:cs typeface="Gill Sans" charset="0"/>
                <a:sym typeface="Gill Sans" charset="0"/>
              </a:rPr>
              <a:t>Data</a:t>
            </a:r>
          </a:p>
          <a:p>
            <a:pPr>
              <a:spcBef>
                <a:spcPct val="0"/>
              </a:spcBef>
            </a:pPr>
            <a:r>
              <a:rPr lang="en-US" sz="2500">
                <a:solidFill>
                  <a:srgbClr val="000000"/>
                </a:solidFill>
                <a:latin typeface="Gill Sans" charset="0"/>
                <a:ea typeface="ＭＳ Ｐゴシック" charset="0"/>
                <a:cs typeface="Gill Sans" charset="0"/>
                <a:sym typeface="Gill Sans" charset="0"/>
              </a:rPr>
              <a:t>Shards</a:t>
            </a:r>
          </a:p>
        </p:txBody>
      </p:sp>
      <p:sp>
        <p:nvSpPr>
          <p:cNvPr id="26751" name="Line 127"/>
          <p:cNvSpPr>
            <a:spLocks noChangeShapeType="1"/>
          </p:cNvSpPr>
          <p:nvPr/>
        </p:nvSpPr>
        <p:spPr bwMode="auto">
          <a:xfrm flipH="1">
            <a:off x="2312789" y="2348508"/>
            <a:ext cx="446484" cy="1035844"/>
          </a:xfrm>
          <a:prstGeom prst="line">
            <a:avLst/>
          </a:prstGeom>
          <a:noFill/>
          <a:ln w="38100" cap="flat">
            <a:solidFill>
              <a:schemeClr val="tx1"/>
            </a:solidFill>
            <a:prstDash val="solid"/>
            <a:miter lim="800000"/>
            <a:headEnd type="stealth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>
              <a:spcBef>
                <a:spcPct val="0"/>
              </a:spcBef>
            </a:pPr>
            <a:endParaRPr lang="en-US" sz="30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26752" name="Line 128"/>
          <p:cNvSpPr>
            <a:spLocks noChangeShapeType="1"/>
          </p:cNvSpPr>
          <p:nvPr/>
        </p:nvSpPr>
        <p:spPr bwMode="auto">
          <a:xfrm flipH="1">
            <a:off x="2580681" y="2348508"/>
            <a:ext cx="446484" cy="1035844"/>
          </a:xfrm>
          <a:prstGeom prst="line">
            <a:avLst/>
          </a:prstGeom>
          <a:noFill/>
          <a:ln w="38100" cap="flat">
            <a:solidFill>
              <a:srgbClr val="002D99"/>
            </a:solidFill>
            <a:prstDash val="solid"/>
            <a:miter lim="800000"/>
            <a:headEnd type="none" w="med" len="med"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>
              <a:spcBef>
                <a:spcPct val="0"/>
              </a:spcBef>
            </a:pPr>
            <a:endParaRPr lang="en-US" sz="30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26753" name="Line 129"/>
          <p:cNvSpPr>
            <a:spLocks noChangeShapeType="1"/>
          </p:cNvSpPr>
          <p:nvPr/>
        </p:nvSpPr>
        <p:spPr bwMode="auto">
          <a:xfrm>
            <a:off x="6134696" y="2357437"/>
            <a:ext cx="446484" cy="1035844"/>
          </a:xfrm>
          <a:prstGeom prst="line">
            <a:avLst/>
          </a:prstGeom>
          <a:noFill/>
          <a:ln w="38100" cap="flat">
            <a:solidFill>
              <a:schemeClr val="tx1"/>
            </a:solidFill>
            <a:prstDash val="solid"/>
            <a:miter lim="800000"/>
            <a:headEnd type="stealth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>
              <a:spcBef>
                <a:spcPct val="0"/>
              </a:spcBef>
            </a:pPr>
            <a:endParaRPr lang="en-US" sz="30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26754" name="Line 130"/>
          <p:cNvSpPr>
            <a:spLocks noChangeShapeType="1"/>
          </p:cNvSpPr>
          <p:nvPr/>
        </p:nvSpPr>
        <p:spPr bwMode="auto">
          <a:xfrm>
            <a:off x="6402586" y="2357437"/>
            <a:ext cx="446484" cy="1035844"/>
          </a:xfrm>
          <a:prstGeom prst="line">
            <a:avLst/>
          </a:prstGeom>
          <a:noFill/>
          <a:ln w="38100" cap="flat">
            <a:solidFill>
              <a:srgbClr val="002D99"/>
            </a:solidFill>
            <a:prstDash val="solid"/>
            <a:miter lim="800000"/>
            <a:headEnd type="none" w="med" len="med"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>
              <a:spcBef>
                <a:spcPct val="0"/>
              </a:spcBef>
            </a:pPr>
            <a:endParaRPr lang="en-US" sz="30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26755" name="Line 131"/>
          <p:cNvSpPr>
            <a:spLocks noChangeShapeType="1"/>
          </p:cNvSpPr>
          <p:nvPr/>
        </p:nvSpPr>
        <p:spPr bwMode="auto">
          <a:xfrm>
            <a:off x="4455914" y="2338462"/>
            <a:ext cx="0" cy="1035844"/>
          </a:xfrm>
          <a:prstGeom prst="line">
            <a:avLst/>
          </a:prstGeom>
          <a:noFill/>
          <a:ln w="38100" cap="flat">
            <a:solidFill>
              <a:schemeClr val="tx1"/>
            </a:solidFill>
            <a:prstDash val="solid"/>
            <a:miter lim="800000"/>
            <a:headEnd type="stealth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>
              <a:spcBef>
                <a:spcPct val="0"/>
              </a:spcBef>
            </a:pPr>
            <a:endParaRPr lang="en-US" sz="30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26756" name="Line 132"/>
          <p:cNvSpPr>
            <a:spLocks noChangeShapeType="1"/>
          </p:cNvSpPr>
          <p:nvPr/>
        </p:nvSpPr>
        <p:spPr bwMode="auto">
          <a:xfrm>
            <a:off x="4679156" y="2339578"/>
            <a:ext cx="0" cy="1035844"/>
          </a:xfrm>
          <a:prstGeom prst="line">
            <a:avLst/>
          </a:prstGeom>
          <a:noFill/>
          <a:ln w="38100" cap="flat">
            <a:solidFill>
              <a:srgbClr val="002D99"/>
            </a:solidFill>
            <a:prstDash val="solid"/>
            <a:miter lim="800000"/>
            <a:headEnd type="none" w="med" len="med"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>
              <a:spcBef>
                <a:spcPct val="0"/>
              </a:spcBef>
            </a:pPr>
            <a:endParaRPr lang="en-US" sz="30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26757" name="Rectangle 133"/>
          <p:cNvSpPr>
            <a:spLocks/>
          </p:cNvSpPr>
          <p:nvPr/>
        </p:nvSpPr>
        <p:spPr bwMode="auto">
          <a:xfrm>
            <a:off x="4670227" y="977801"/>
            <a:ext cx="2044898" cy="464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>
              <a:spcBef>
                <a:spcPct val="0"/>
              </a:spcBef>
            </a:pPr>
            <a:r>
              <a:rPr lang="en-US" sz="2500" i="1">
                <a:solidFill>
                  <a:srgbClr val="001F67"/>
                </a:solidFill>
                <a:latin typeface="Gill Sans" charset="0"/>
                <a:ea typeface="ＭＳ Ｐゴシック" charset="0"/>
                <a:cs typeface="Gill Sans" charset="0"/>
                <a:sym typeface="Gill Sans" charset="0"/>
              </a:rPr>
              <a:t>p</a:t>
            </a:r>
            <a:r>
              <a:rPr lang="ja-JP" altLang="en-US" sz="2500">
                <a:solidFill>
                  <a:srgbClr val="001F67"/>
                </a:solidFill>
                <a:latin typeface="Arial"/>
                <a:ea typeface="ＭＳ Ｐゴシック" charset="0"/>
                <a:cs typeface="Gill Sans" charset="0"/>
                <a:sym typeface="Gill Sans" charset="0"/>
              </a:rPr>
              <a:t>’</a:t>
            </a:r>
            <a:r>
              <a:rPr lang="en-US" sz="2500">
                <a:solidFill>
                  <a:srgbClr val="000000"/>
                </a:solidFill>
                <a:latin typeface="Gill Sans" charset="0"/>
                <a:ea typeface="ＭＳ Ｐゴシック" charset="0"/>
                <a:cs typeface="Gill Sans" charset="0"/>
                <a:sym typeface="Gill Sans" charset="0"/>
              </a:rPr>
              <a:t> = </a:t>
            </a:r>
            <a:r>
              <a:rPr lang="en-US" sz="2500" i="1">
                <a:solidFill>
                  <a:srgbClr val="000000"/>
                </a:solidFill>
                <a:latin typeface="Gill Sans" charset="0"/>
                <a:ea typeface="ＭＳ Ｐゴシック" charset="0"/>
                <a:cs typeface="Gill Sans" charset="0"/>
                <a:sym typeface="Gill Sans" charset="0"/>
              </a:rPr>
              <a:t>p</a:t>
            </a:r>
            <a:r>
              <a:rPr lang="en-US" sz="2500">
                <a:solidFill>
                  <a:srgbClr val="000000"/>
                </a:solidFill>
                <a:latin typeface="Gill Sans" charset="0"/>
                <a:ea typeface="ＭＳ Ｐゴシック" charset="0"/>
                <a:cs typeface="Lucida Grande" charset="0"/>
                <a:sym typeface="Gill Sans" charset="0"/>
              </a:rPr>
              <a:t> + ∆</a:t>
            </a:r>
            <a:r>
              <a:rPr lang="en-US" sz="2500" i="1">
                <a:solidFill>
                  <a:srgbClr val="000000"/>
                </a:solidFill>
                <a:latin typeface="Gill Sans" charset="0"/>
                <a:ea typeface="ＭＳ Ｐゴシック" charset="0"/>
                <a:cs typeface="Gill Sans" charset="0"/>
                <a:sym typeface="Gill Sans" charset="0"/>
              </a:rPr>
              <a:t>p</a:t>
            </a:r>
          </a:p>
        </p:txBody>
      </p:sp>
      <p:sp>
        <p:nvSpPr>
          <p:cNvPr id="26758" name="Rectangle 134"/>
          <p:cNvSpPr>
            <a:spLocks/>
          </p:cNvSpPr>
          <p:nvPr/>
        </p:nvSpPr>
        <p:spPr bwMode="auto">
          <a:xfrm>
            <a:off x="1777008" y="2625328"/>
            <a:ext cx="741164" cy="464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>
              <a:spcBef>
                <a:spcPct val="0"/>
              </a:spcBef>
            </a:pPr>
            <a:r>
              <a:rPr lang="en-US" sz="2500">
                <a:solidFill>
                  <a:srgbClr val="000000"/>
                </a:solidFill>
                <a:latin typeface="Gill Sans" charset="0"/>
                <a:ea typeface="ＭＳ Ｐゴシック" charset="0"/>
                <a:cs typeface="Lucida Grande" charset="0"/>
                <a:sym typeface="Gill Sans" charset="0"/>
              </a:rPr>
              <a:t>∆</a:t>
            </a:r>
            <a:r>
              <a:rPr lang="en-US" sz="2500" i="1">
                <a:solidFill>
                  <a:srgbClr val="000000"/>
                </a:solidFill>
                <a:latin typeface="Gill Sans" charset="0"/>
                <a:ea typeface="ＭＳ Ｐゴシック" charset="0"/>
                <a:cs typeface="Gill Sans" charset="0"/>
                <a:sym typeface="Gill Sans" charset="0"/>
              </a:rPr>
              <a:t>p</a:t>
            </a:r>
          </a:p>
        </p:txBody>
      </p:sp>
      <p:sp>
        <p:nvSpPr>
          <p:cNvPr id="26759" name="Rectangle 135"/>
          <p:cNvSpPr>
            <a:spLocks/>
          </p:cNvSpPr>
          <p:nvPr/>
        </p:nvSpPr>
        <p:spPr bwMode="auto">
          <a:xfrm>
            <a:off x="2777133" y="2625328"/>
            <a:ext cx="741164" cy="4464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>
              <a:spcBef>
                <a:spcPct val="0"/>
              </a:spcBef>
            </a:pPr>
            <a:r>
              <a:rPr lang="en-US" sz="2500" i="1">
                <a:solidFill>
                  <a:srgbClr val="001F67"/>
                </a:solidFill>
                <a:latin typeface="Gill Sans" charset="0"/>
                <a:ea typeface="ＭＳ Ｐゴシック" charset="0"/>
                <a:cs typeface="Gill Sans" charset="0"/>
                <a:sym typeface="Gill Sans" charset="0"/>
              </a:rPr>
              <a:t>p</a:t>
            </a:r>
            <a:r>
              <a:rPr lang="ja-JP" altLang="en-US" sz="2500">
                <a:solidFill>
                  <a:srgbClr val="001F67"/>
                </a:solidFill>
                <a:latin typeface="Arial"/>
                <a:ea typeface="ＭＳ Ｐゴシック" charset="0"/>
                <a:cs typeface="Gill Sans" charset="0"/>
                <a:sym typeface="Gill Sans" charset="0"/>
              </a:rPr>
              <a:t>’</a:t>
            </a:r>
            <a:endParaRPr lang="en-US" sz="2500">
              <a:solidFill>
                <a:srgbClr val="001F67"/>
              </a:solidFill>
              <a:latin typeface="Gill Sans" charset="0"/>
              <a:ea typeface="ＭＳ Ｐゴシック" charset="0"/>
              <a:cs typeface="Gill Sans" charset="0"/>
              <a:sym typeface="Gill Sans" charset="0"/>
            </a:endParaRPr>
          </a:p>
        </p:txBody>
      </p:sp>
      <p:sp>
        <p:nvSpPr>
          <p:cNvPr id="26760" name="Rectangle 136"/>
          <p:cNvSpPr>
            <a:spLocks/>
          </p:cNvSpPr>
          <p:nvPr/>
        </p:nvSpPr>
        <p:spPr bwMode="auto">
          <a:xfrm>
            <a:off x="64741" y="214313"/>
            <a:ext cx="9010055" cy="50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>
              <a:spcBef>
                <a:spcPct val="0"/>
              </a:spcBef>
            </a:pPr>
            <a:r>
              <a:rPr lang="en-US" sz="3000" u="sng">
                <a:solidFill>
                  <a:srgbClr val="000000"/>
                </a:solidFill>
                <a:latin typeface="Gill Sans" charset="0"/>
                <a:ea typeface="ＭＳ Ｐゴシック" charset="0"/>
                <a:cs typeface="Gill Sans" charset="0"/>
                <a:sym typeface="Gill Sans" charset="0"/>
              </a:rPr>
              <a:t>Asynchronous Distributed Stochastic Gradient Descent</a:t>
            </a:r>
          </a:p>
        </p:txBody>
      </p:sp>
    </p:spTree>
    <p:extLst>
      <p:ext uri="{BB962C8B-B14F-4D97-AF65-F5344CB8AC3E}">
        <p14:creationId xmlns:p14="http://schemas.microsoft.com/office/powerpoint/2010/main" val="168289599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1"/>
          <p:cNvSpPr>
            <a:spLocks/>
          </p:cNvSpPr>
          <p:nvPr/>
        </p:nvSpPr>
        <p:spPr bwMode="auto">
          <a:xfrm>
            <a:off x="64741" y="214313"/>
            <a:ext cx="9010055" cy="50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>
              <a:spcBef>
                <a:spcPct val="0"/>
              </a:spcBef>
            </a:pPr>
            <a:r>
              <a:rPr lang="en-US" sz="3000" u="sng">
                <a:solidFill>
                  <a:srgbClr val="000000"/>
                </a:solidFill>
                <a:latin typeface="Gill Sans" charset="0"/>
                <a:ea typeface="ＭＳ Ｐゴシック" charset="0"/>
                <a:cs typeface="Gill Sans" charset="0"/>
                <a:sym typeface="Gill Sans" charset="0"/>
              </a:rPr>
              <a:t>Asynchronous Distributed Stochastic Gradient Descent</a:t>
            </a:r>
          </a:p>
        </p:txBody>
      </p:sp>
      <p:grpSp>
        <p:nvGrpSpPr>
          <p:cNvPr id="27650" name="Group 2"/>
          <p:cNvGrpSpPr>
            <a:grpSpLocks/>
          </p:cNvGrpSpPr>
          <p:nvPr/>
        </p:nvGrpSpPr>
        <p:grpSpPr bwMode="auto">
          <a:xfrm>
            <a:off x="730983" y="922383"/>
            <a:ext cx="4301877" cy="3389932"/>
            <a:chOff x="0" y="27"/>
            <a:chExt cx="3854" cy="3037"/>
          </a:xfrm>
        </p:grpSpPr>
        <p:grpSp>
          <p:nvGrpSpPr>
            <p:cNvPr id="27651" name="Group 3"/>
            <p:cNvGrpSpPr>
              <a:grpSpLocks/>
            </p:cNvGrpSpPr>
            <p:nvPr/>
          </p:nvGrpSpPr>
          <p:grpSpPr bwMode="auto">
            <a:xfrm>
              <a:off x="136" y="2051"/>
              <a:ext cx="471" cy="713"/>
              <a:chOff x="0" y="0"/>
              <a:chExt cx="471" cy="712"/>
            </a:xfrm>
          </p:grpSpPr>
          <p:grpSp>
            <p:nvGrpSpPr>
              <p:cNvPr id="27652" name="Group 4"/>
              <p:cNvGrpSpPr>
                <a:grpSpLocks/>
              </p:cNvGrpSpPr>
              <p:nvPr/>
            </p:nvGrpSpPr>
            <p:grpSpPr bwMode="auto">
              <a:xfrm>
                <a:off x="0" y="231"/>
                <a:ext cx="471" cy="481"/>
                <a:chOff x="0" y="0"/>
                <a:chExt cx="471" cy="480"/>
              </a:xfrm>
            </p:grpSpPr>
            <p:sp>
              <p:nvSpPr>
                <p:cNvPr id="27653" name="Oval 5"/>
                <p:cNvSpPr>
                  <a:spLocks/>
                </p:cNvSpPr>
                <p:nvPr/>
              </p:nvSpPr>
              <p:spPr bwMode="auto">
                <a:xfrm>
                  <a:off x="0" y="355"/>
                  <a:ext cx="471" cy="125"/>
                </a:xfrm>
                <a:prstGeom prst="ellipse">
                  <a:avLst/>
                </a:prstGeom>
                <a:noFill/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pPr>
                    <a:spcBef>
                      <a:spcPct val="0"/>
                    </a:spcBef>
                  </a:pPr>
                  <a:endParaRPr lang="en-US" sz="3000">
                    <a:solidFill>
                      <a:srgbClr val="000000"/>
                    </a:solidFill>
                    <a:latin typeface="Gill Sans" charset="0"/>
                    <a:sym typeface="Gill Sans" charset="0"/>
                  </a:endParaRPr>
                </a:p>
              </p:txBody>
            </p:sp>
            <p:sp>
              <p:nvSpPr>
                <p:cNvPr id="27654" name="Rectangle 6"/>
                <p:cNvSpPr>
                  <a:spLocks/>
                </p:cNvSpPr>
                <p:nvPr/>
              </p:nvSpPr>
              <p:spPr bwMode="auto">
                <a:xfrm>
                  <a:off x="0" y="77"/>
                  <a:ext cx="471" cy="332"/>
                </a:xfrm>
                <a:prstGeom prst="rect">
                  <a:avLst/>
                </a:prstGeom>
                <a:solidFill>
                  <a:schemeClr val="accent1">
                    <a:alpha val="7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25400" cap="flat">
                      <a:solidFill>
                        <a:schemeClr val="tx1">
                          <a:alpha val="70000"/>
                        </a:schemeClr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pPr>
                    <a:spcBef>
                      <a:spcPct val="0"/>
                    </a:spcBef>
                  </a:pPr>
                  <a:endParaRPr lang="en-US" sz="3000">
                    <a:solidFill>
                      <a:srgbClr val="000000"/>
                    </a:solidFill>
                    <a:latin typeface="Gill Sans" charset="0"/>
                    <a:sym typeface="Gill Sans" charset="0"/>
                  </a:endParaRPr>
                </a:p>
              </p:txBody>
            </p:sp>
            <p:sp>
              <p:nvSpPr>
                <p:cNvPr id="27655" name="Oval 7"/>
                <p:cNvSpPr>
                  <a:spLocks/>
                </p:cNvSpPr>
                <p:nvPr/>
              </p:nvSpPr>
              <p:spPr bwMode="auto">
                <a:xfrm>
                  <a:off x="0" y="0"/>
                  <a:ext cx="471" cy="124"/>
                </a:xfrm>
                <a:prstGeom prst="ellipse">
                  <a:avLst/>
                </a:prstGeom>
                <a:noFill/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pPr>
                    <a:spcBef>
                      <a:spcPct val="0"/>
                    </a:spcBef>
                  </a:pPr>
                  <a:endParaRPr lang="en-US" sz="3000">
                    <a:solidFill>
                      <a:srgbClr val="000000"/>
                    </a:solidFill>
                    <a:latin typeface="Gill Sans" charset="0"/>
                    <a:sym typeface="Gill Sans" charset="0"/>
                  </a:endParaRPr>
                </a:p>
              </p:txBody>
            </p:sp>
            <p:sp>
              <p:nvSpPr>
                <p:cNvPr id="27656" name="Line 8"/>
                <p:cNvSpPr>
                  <a:spLocks noChangeShapeType="1"/>
                </p:cNvSpPr>
                <p:nvPr/>
              </p:nvSpPr>
              <p:spPr bwMode="auto">
                <a:xfrm flipH="1">
                  <a:off x="0" y="71"/>
                  <a:ext cx="0" cy="355"/>
                </a:xfrm>
                <a:prstGeom prst="line">
                  <a:avLst/>
                </a:prstGeom>
                <a:noFill/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pPr>
                    <a:spcBef>
                      <a:spcPct val="0"/>
                    </a:spcBef>
                  </a:pPr>
                  <a:endParaRPr lang="en-US" sz="3000">
                    <a:solidFill>
                      <a:srgbClr val="000000"/>
                    </a:solidFill>
                    <a:latin typeface="Gill Sans" charset="0"/>
                    <a:sym typeface="Gill Sans" charset="0"/>
                  </a:endParaRPr>
                </a:p>
              </p:txBody>
            </p:sp>
            <p:sp>
              <p:nvSpPr>
                <p:cNvPr id="27657" name="Line 9"/>
                <p:cNvSpPr>
                  <a:spLocks noChangeShapeType="1"/>
                </p:cNvSpPr>
                <p:nvPr/>
              </p:nvSpPr>
              <p:spPr bwMode="auto">
                <a:xfrm flipH="1">
                  <a:off x="471" y="71"/>
                  <a:ext cx="0" cy="355"/>
                </a:xfrm>
                <a:prstGeom prst="line">
                  <a:avLst/>
                </a:prstGeom>
                <a:noFill/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pPr>
                    <a:spcBef>
                      <a:spcPct val="0"/>
                    </a:spcBef>
                  </a:pPr>
                  <a:endParaRPr lang="en-US" sz="3000">
                    <a:solidFill>
                      <a:srgbClr val="000000"/>
                    </a:solidFill>
                    <a:latin typeface="Gill Sans" charset="0"/>
                    <a:sym typeface="Gill Sans" charset="0"/>
                  </a:endParaRPr>
                </a:p>
              </p:txBody>
            </p:sp>
          </p:grpSp>
          <p:sp>
            <p:nvSpPr>
              <p:cNvPr id="27658" name="Line 10"/>
              <p:cNvSpPr>
                <a:spLocks noChangeShapeType="1"/>
              </p:cNvSpPr>
              <p:nvPr/>
            </p:nvSpPr>
            <p:spPr bwMode="auto">
              <a:xfrm flipH="1">
                <a:off x="235" y="0"/>
                <a:ext cx="0" cy="285"/>
              </a:xfrm>
              <a:prstGeom prst="line">
                <a:avLst/>
              </a:prstGeom>
              <a:noFill/>
              <a:ln w="38100" cap="flat">
                <a:solidFill>
                  <a:schemeClr val="tx1"/>
                </a:solidFill>
                <a:prstDash val="solid"/>
                <a:miter lim="800000"/>
                <a:headEnd type="stealth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>
                  <a:spcBef>
                    <a:spcPct val="0"/>
                  </a:spcBef>
                </a:pPr>
                <a:endParaRPr lang="en-US" sz="30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</p:grpSp>
        <p:sp>
          <p:nvSpPr>
            <p:cNvPr id="27659" name="Rectangle 11"/>
            <p:cNvSpPr>
              <a:spLocks/>
            </p:cNvSpPr>
            <p:nvPr/>
          </p:nvSpPr>
          <p:spPr bwMode="auto">
            <a:xfrm>
              <a:off x="770" y="27"/>
              <a:ext cx="1544" cy="2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 algn="l">
                <a:spcBef>
                  <a:spcPct val="0"/>
                </a:spcBef>
              </a:pPr>
              <a:r>
                <a:rPr lang="en-US" sz="1700">
                  <a:solidFill>
                    <a:srgbClr val="000000"/>
                  </a:solidFill>
                  <a:latin typeface="Gill Sans" charset="0"/>
                  <a:ea typeface="ＭＳ Ｐゴシック" charset="0"/>
                  <a:cs typeface="Gill Sans" charset="0"/>
                  <a:sym typeface="Gill Sans" charset="0"/>
                </a:rPr>
                <a:t>Parameter Server</a:t>
              </a:r>
            </a:p>
          </p:txBody>
        </p:sp>
        <p:sp>
          <p:nvSpPr>
            <p:cNvPr id="27660" name="Rectangle 12"/>
            <p:cNvSpPr>
              <a:spLocks/>
            </p:cNvSpPr>
            <p:nvPr/>
          </p:nvSpPr>
          <p:spPr bwMode="auto">
            <a:xfrm>
              <a:off x="3022" y="1352"/>
              <a:ext cx="832" cy="5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>
                <a:spcBef>
                  <a:spcPct val="0"/>
                </a:spcBef>
              </a:pPr>
              <a:r>
                <a:rPr lang="en-US" sz="1700" dirty="0" smtClean="0">
                  <a:solidFill>
                    <a:srgbClr val="000000"/>
                  </a:solidFill>
                  <a:latin typeface="Gill Sans" charset="0"/>
                  <a:ea typeface="ＭＳ Ｐゴシック" charset="0"/>
                  <a:cs typeface="Gill Sans" charset="0"/>
                  <a:sym typeface="Gill Sans" charset="0"/>
                </a:rPr>
                <a:t>Slave</a:t>
              </a:r>
              <a:r>
                <a:rPr lang="en-US" sz="1700" dirty="0">
                  <a:solidFill>
                    <a:srgbClr val="000000"/>
                  </a:solidFill>
                  <a:latin typeface="Gill Sans" charset="0"/>
                  <a:ea typeface="ＭＳ Ｐゴシック" charset="0"/>
                  <a:cs typeface="Gill Sans" charset="0"/>
                  <a:sym typeface="Gill Sans" charset="0"/>
                </a:rPr>
                <a:t> </a:t>
              </a:r>
              <a:r>
                <a:rPr lang="en-US" sz="1700" dirty="0" smtClean="0">
                  <a:solidFill>
                    <a:srgbClr val="000000"/>
                  </a:solidFill>
                  <a:latin typeface="Gill Sans" charset="0"/>
                  <a:ea typeface="ＭＳ Ｐゴシック" charset="0"/>
                  <a:cs typeface="Gill Sans" charset="0"/>
                  <a:sym typeface="Gill Sans" charset="0"/>
                </a:rPr>
                <a:t>models</a:t>
              </a:r>
              <a:endParaRPr lang="en-US" sz="1700" dirty="0">
                <a:solidFill>
                  <a:srgbClr val="000000"/>
                </a:solidFill>
                <a:latin typeface="Gill Sans" charset="0"/>
                <a:ea typeface="ＭＳ Ｐゴシック" charset="0"/>
                <a:cs typeface="Gill Sans" charset="0"/>
                <a:sym typeface="Gill Sans" charset="0"/>
              </a:endParaRPr>
            </a:p>
          </p:txBody>
        </p:sp>
        <p:sp>
          <p:nvSpPr>
            <p:cNvPr id="27661" name="Rectangle 13"/>
            <p:cNvSpPr>
              <a:spLocks/>
            </p:cNvSpPr>
            <p:nvPr/>
          </p:nvSpPr>
          <p:spPr bwMode="auto">
            <a:xfrm>
              <a:off x="850" y="2776"/>
              <a:ext cx="129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>
                <a:spcBef>
                  <a:spcPct val="0"/>
                </a:spcBef>
              </a:pPr>
              <a:r>
                <a:rPr lang="en-US" sz="1700">
                  <a:solidFill>
                    <a:srgbClr val="000000"/>
                  </a:solidFill>
                  <a:latin typeface="Gill Sans" charset="0"/>
                  <a:ea typeface="ＭＳ Ｐゴシック" charset="0"/>
                  <a:cs typeface="Gill Sans" charset="0"/>
                  <a:sym typeface="Gill Sans" charset="0"/>
                </a:rPr>
                <a:t>Data Shards</a:t>
              </a:r>
            </a:p>
          </p:txBody>
        </p:sp>
        <p:grpSp>
          <p:nvGrpSpPr>
            <p:cNvPr id="27662" name="Group 14"/>
            <p:cNvGrpSpPr>
              <a:grpSpLocks/>
            </p:cNvGrpSpPr>
            <p:nvPr/>
          </p:nvGrpSpPr>
          <p:grpSpPr bwMode="auto">
            <a:xfrm>
              <a:off x="0" y="1235"/>
              <a:ext cx="753" cy="753"/>
              <a:chOff x="0" y="0"/>
              <a:chExt cx="753" cy="752"/>
            </a:xfrm>
          </p:grpSpPr>
          <p:sp>
            <p:nvSpPr>
              <p:cNvPr id="27663" name="AutoShape 15"/>
              <p:cNvSpPr>
                <a:spLocks/>
              </p:cNvSpPr>
              <p:nvPr/>
            </p:nvSpPr>
            <p:spPr bwMode="auto">
              <a:xfrm>
                <a:off x="47" y="47"/>
                <a:ext cx="305" cy="305"/>
              </a:xfrm>
              <a:prstGeom prst="roundRect">
                <a:avLst>
                  <a:gd name="adj" fmla="val 39259"/>
                </a:avLst>
              </a:prstGeom>
              <a:solidFill>
                <a:srgbClr val="C0EDFE"/>
              </a:solidFill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>
                  <a:spcBef>
                    <a:spcPct val="0"/>
                  </a:spcBef>
                </a:pPr>
                <a:endParaRPr lang="en-US" sz="30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27664" name="AutoShape 16"/>
              <p:cNvSpPr>
                <a:spLocks/>
              </p:cNvSpPr>
              <p:nvPr/>
            </p:nvSpPr>
            <p:spPr bwMode="auto">
              <a:xfrm>
                <a:off x="400" y="47"/>
                <a:ext cx="305" cy="305"/>
              </a:xfrm>
              <a:prstGeom prst="roundRect">
                <a:avLst>
                  <a:gd name="adj" fmla="val 39259"/>
                </a:avLst>
              </a:prstGeom>
              <a:solidFill>
                <a:srgbClr val="C0EDFE"/>
              </a:solidFill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>
                  <a:spcBef>
                    <a:spcPct val="0"/>
                  </a:spcBef>
                </a:pPr>
                <a:endParaRPr lang="en-US" sz="30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27665" name="AutoShape 17"/>
              <p:cNvSpPr>
                <a:spLocks/>
              </p:cNvSpPr>
              <p:nvPr/>
            </p:nvSpPr>
            <p:spPr bwMode="auto">
              <a:xfrm>
                <a:off x="47" y="399"/>
                <a:ext cx="305" cy="306"/>
              </a:xfrm>
              <a:prstGeom prst="roundRect">
                <a:avLst>
                  <a:gd name="adj" fmla="val 39259"/>
                </a:avLst>
              </a:prstGeom>
              <a:solidFill>
                <a:srgbClr val="C0EDFE"/>
              </a:solidFill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>
                  <a:spcBef>
                    <a:spcPct val="0"/>
                  </a:spcBef>
                </a:pPr>
                <a:endParaRPr lang="en-US" sz="30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27666" name="AutoShape 18"/>
              <p:cNvSpPr>
                <a:spLocks/>
              </p:cNvSpPr>
              <p:nvPr/>
            </p:nvSpPr>
            <p:spPr bwMode="auto">
              <a:xfrm>
                <a:off x="400" y="399"/>
                <a:ext cx="305" cy="306"/>
              </a:xfrm>
              <a:prstGeom prst="roundRect">
                <a:avLst>
                  <a:gd name="adj" fmla="val 39259"/>
                </a:avLst>
              </a:prstGeom>
              <a:solidFill>
                <a:srgbClr val="C0EDFE"/>
              </a:solidFill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>
                  <a:spcBef>
                    <a:spcPct val="0"/>
                  </a:spcBef>
                </a:pPr>
                <a:endParaRPr lang="en-US" sz="30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27667" name="Rectangle 19"/>
              <p:cNvSpPr>
                <a:spLocks/>
              </p:cNvSpPr>
              <p:nvPr/>
            </p:nvSpPr>
            <p:spPr bwMode="auto">
              <a:xfrm>
                <a:off x="0" y="0"/>
                <a:ext cx="753" cy="752"/>
              </a:xfrm>
              <a:prstGeom prst="rect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>
                  <a:spcBef>
                    <a:spcPct val="0"/>
                  </a:spcBef>
                </a:pPr>
                <a:endParaRPr lang="en-US" sz="30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</p:grpSp>
        <p:grpSp>
          <p:nvGrpSpPr>
            <p:cNvPr id="27668" name="Group 20"/>
            <p:cNvGrpSpPr>
              <a:grpSpLocks/>
            </p:cNvGrpSpPr>
            <p:nvPr/>
          </p:nvGrpSpPr>
          <p:grpSpPr bwMode="auto">
            <a:xfrm>
              <a:off x="1115" y="1235"/>
              <a:ext cx="753" cy="753"/>
              <a:chOff x="0" y="0"/>
              <a:chExt cx="753" cy="752"/>
            </a:xfrm>
          </p:grpSpPr>
          <p:sp>
            <p:nvSpPr>
              <p:cNvPr id="27669" name="AutoShape 21"/>
              <p:cNvSpPr>
                <a:spLocks/>
              </p:cNvSpPr>
              <p:nvPr/>
            </p:nvSpPr>
            <p:spPr bwMode="auto">
              <a:xfrm>
                <a:off x="47" y="47"/>
                <a:ext cx="305" cy="305"/>
              </a:xfrm>
              <a:prstGeom prst="roundRect">
                <a:avLst>
                  <a:gd name="adj" fmla="val 39259"/>
                </a:avLst>
              </a:prstGeom>
              <a:solidFill>
                <a:srgbClr val="C0EDFE"/>
              </a:solidFill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>
                  <a:spcBef>
                    <a:spcPct val="0"/>
                  </a:spcBef>
                </a:pPr>
                <a:endParaRPr lang="en-US" sz="30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27670" name="AutoShape 22"/>
              <p:cNvSpPr>
                <a:spLocks/>
              </p:cNvSpPr>
              <p:nvPr/>
            </p:nvSpPr>
            <p:spPr bwMode="auto">
              <a:xfrm>
                <a:off x="400" y="47"/>
                <a:ext cx="305" cy="305"/>
              </a:xfrm>
              <a:prstGeom prst="roundRect">
                <a:avLst>
                  <a:gd name="adj" fmla="val 39259"/>
                </a:avLst>
              </a:prstGeom>
              <a:solidFill>
                <a:srgbClr val="C0EDFE"/>
              </a:solidFill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>
                  <a:spcBef>
                    <a:spcPct val="0"/>
                  </a:spcBef>
                </a:pPr>
                <a:endParaRPr lang="en-US" sz="30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27671" name="AutoShape 23"/>
              <p:cNvSpPr>
                <a:spLocks/>
              </p:cNvSpPr>
              <p:nvPr/>
            </p:nvSpPr>
            <p:spPr bwMode="auto">
              <a:xfrm>
                <a:off x="47" y="399"/>
                <a:ext cx="305" cy="306"/>
              </a:xfrm>
              <a:prstGeom prst="roundRect">
                <a:avLst>
                  <a:gd name="adj" fmla="val 39259"/>
                </a:avLst>
              </a:prstGeom>
              <a:solidFill>
                <a:srgbClr val="C0EDFE"/>
              </a:solidFill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>
                  <a:spcBef>
                    <a:spcPct val="0"/>
                  </a:spcBef>
                </a:pPr>
                <a:endParaRPr lang="en-US" sz="30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27672" name="AutoShape 24"/>
              <p:cNvSpPr>
                <a:spLocks/>
              </p:cNvSpPr>
              <p:nvPr/>
            </p:nvSpPr>
            <p:spPr bwMode="auto">
              <a:xfrm>
                <a:off x="400" y="399"/>
                <a:ext cx="305" cy="306"/>
              </a:xfrm>
              <a:prstGeom prst="roundRect">
                <a:avLst>
                  <a:gd name="adj" fmla="val 39259"/>
                </a:avLst>
              </a:prstGeom>
              <a:solidFill>
                <a:srgbClr val="C0EDFE"/>
              </a:solidFill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>
                  <a:spcBef>
                    <a:spcPct val="0"/>
                  </a:spcBef>
                </a:pPr>
                <a:endParaRPr lang="en-US" sz="30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27673" name="Rectangle 25"/>
              <p:cNvSpPr>
                <a:spLocks/>
              </p:cNvSpPr>
              <p:nvPr/>
            </p:nvSpPr>
            <p:spPr bwMode="auto">
              <a:xfrm>
                <a:off x="0" y="0"/>
                <a:ext cx="753" cy="752"/>
              </a:xfrm>
              <a:prstGeom prst="rect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>
                  <a:spcBef>
                    <a:spcPct val="0"/>
                  </a:spcBef>
                </a:pPr>
                <a:endParaRPr lang="en-US" sz="30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</p:grpSp>
        <p:grpSp>
          <p:nvGrpSpPr>
            <p:cNvPr id="27674" name="Group 26"/>
            <p:cNvGrpSpPr>
              <a:grpSpLocks/>
            </p:cNvGrpSpPr>
            <p:nvPr/>
          </p:nvGrpSpPr>
          <p:grpSpPr bwMode="auto">
            <a:xfrm>
              <a:off x="2230" y="1235"/>
              <a:ext cx="753" cy="753"/>
              <a:chOff x="0" y="0"/>
              <a:chExt cx="753" cy="752"/>
            </a:xfrm>
          </p:grpSpPr>
          <p:sp>
            <p:nvSpPr>
              <p:cNvPr id="27675" name="AutoShape 27"/>
              <p:cNvSpPr>
                <a:spLocks/>
              </p:cNvSpPr>
              <p:nvPr/>
            </p:nvSpPr>
            <p:spPr bwMode="auto">
              <a:xfrm>
                <a:off x="47" y="47"/>
                <a:ext cx="305" cy="305"/>
              </a:xfrm>
              <a:prstGeom prst="roundRect">
                <a:avLst>
                  <a:gd name="adj" fmla="val 39259"/>
                </a:avLst>
              </a:prstGeom>
              <a:solidFill>
                <a:srgbClr val="C0EDFE"/>
              </a:solidFill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>
                  <a:spcBef>
                    <a:spcPct val="0"/>
                  </a:spcBef>
                </a:pPr>
                <a:endParaRPr lang="en-US" sz="30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27676" name="AutoShape 28"/>
              <p:cNvSpPr>
                <a:spLocks/>
              </p:cNvSpPr>
              <p:nvPr/>
            </p:nvSpPr>
            <p:spPr bwMode="auto">
              <a:xfrm>
                <a:off x="400" y="47"/>
                <a:ext cx="305" cy="305"/>
              </a:xfrm>
              <a:prstGeom prst="roundRect">
                <a:avLst>
                  <a:gd name="adj" fmla="val 39259"/>
                </a:avLst>
              </a:prstGeom>
              <a:solidFill>
                <a:srgbClr val="C0EDFE"/>
              </a:solidFill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>
                  <a:spcBef>
                    <a:spcPct val="0"/>
                  </a:spcBef>
                </a:pPr>
                <a:endParaRPr lang="en-US" sz="30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27677" name="AutoShape 29"/>
              <p:cNvSpPr>
                <a:spLocks/>
              </p:cNvSpPr>
              <p:nvPr/>
            </p:nvSpPr>
            <p:spPr bwMode="auto">
              <a:xfrm>
                <a:off x="47" y="399"/>
                <a:ext cx="305" cy="306"/>
              </a:xfrm>
              <a:prstGeom prst="roundRect">
                <a:avLst>
                  <a:gd name="adj" fmla="val 39259"/>
                </a:avLst>
              </a:prstGeom>
              <a:solidFill>
                <a:srgbClr val="C0EDFE"/>
              </a:solidFill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>
                  <a:spcBef>
                    <a:spcPct val="0"/>
                  </a:spcBef>
                </a:pPr>
                <a:endParaRPr lang="en-US" sz="30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27678" name="AutoShape 30"/>
              <p:cNvSpPr>
                <a:spLocks/>
              </p:cNvSpPr>
              <p:nvPr/>
            </p:nvSpPr>
            <p:spPr bwMode="auto">
              <a:xfrm>
                <a:off x="400" y="399"/>
                <a:ext cx="305" cy="306"/>
              </a:xfrm>
              <a:prstGeom prst="roundRect">
                <a:avLst>
                  <a:gd name="adj" fmla="val 39259"/>
                </a:avLst>
              </a:prstGeom>
              <a:solidFill>
                <a:srgbClr val="C0EDFE"/>
              </a:solidFill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>
                  <a:spcBef>
                    <a:spcPct val="0"/>
                  </a:spcBef>
                </a:pPr>
                <a:endParaRPr lang="en-US" sz="30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27679" name="Rectangle 31"/>
              <p:cNvSpPr>
                <a:spLocks/>
              </p:cNvSpPr>
              <p:nvPr/>
            </p:nvSpPr>
            <p:spPr bwMode="auto">
              <a:xfrm>
                <a:off x="0" y="0"/>
                <a:ext cx="753" cy="752"/>
              </a:xfrm>
              <a:prstGeom prst="rect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>
                  <a:spcBef>
                    <a:spcPct val="0"/>
                  </a:spcBef>
                </a:pPr>
                <a:endParaRPr lang="en-US" sz="30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</p:grpSp>
        <p:grpSp>
          <p:nvGrpSpPr>
            <p:cNvPr id="27680" name="Group 32"/>
            <p:cNvGrpSpPr>
              <a:grpSpLocks/>
            </p:cNvGrpSpPr>
            <p:nvPr/>
          </p:nvGrpSpPr>
          <p:grpSpPr bwMode="auto">
            <a:xfrm>
              <a:off x="230" y="308"/>
              <a:ext cx="2518" cy="399"/>
              <a:chOff x="0" y="0"/>
              <a:chExt cx="2518" cy="399"/>
            </a:xfrm>
          </p:grpSpPr>
          <p:sp>
            <p:nvSpPr>
              <p:cNvPr id="27681" name="AutoShape 33"/>
              <p:cNvSpPr>
                <a:spLocks/>
              </p:cNvSpPr>
              <p:nvPr/>
            </p:nvSpPr>
            <p:spPr bwMode="auto">
              <a:xfrm>
                <a:off x="47" y="47"/>
                <a:ext cx="305" cy="305"/>
              </a:xfrm>
              <a:prstGeom prst="roundRect">
                <a:avLst>
                  <a:gd name="adj" fmla="val 39259"/>
                </a:avLst>
              </a:prstGeom>
              <a:solidFill>
                <a:srgbClr val="A3D979"/>
              </a:solidFill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>
                  <a:spcBef>
                    <a:spcPct val="0"/>
                  </a:spcBef>
                </a:pPr>
                <a:endParaRPr lang="en-US" sz="30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27682" name="Rectangle 34"/>
              <p:cNvSpPr>
                <a:spLocks/>
              </p:cNvSpPr>
              <p:nvPr/>
            </p:nvSpPr>
            <p:spPr bwMode="auto">
              <a:xfrm>
                <a:off x="0" y="0"/>
                <a:ext cx="2518" cy="399"/>
              </a:xfrm>
              <a:prstGeom prst="rect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>
                  <a:spcBef>
                    <a:spcPct val="0"/>
                  </a:spcBef>
                </a:pPr>
                <a:endParaRPr lang="en-US" sz="30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27683" name="AutoShape 35"/>
              <p:cNvSpPr>
                <a:spLocks/>
              </p:cNvSpPr>
              <p:nvPr/>
            </p:nvSpPr>
            <p:spPr bwMode="auto">
              <a:xfrm>
                <a:off x="400" y="47"/>
                <a:ext cx="305" cy="305"/>
              </a:xfrm>
              <a:prstGeom prst="roundRect">
                <a:avLst>
                  <a:gd name="adj" fmla="val 39259"/>
                </a:avLst>
              </a:prstGeom>
              <a:solidFill>
                <a:srgbClr val="A3D979"/>
              </a:solidFill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>
                  <a:spcBef>
                    <a:spcPct val="0"/>
                  </a:spcBef>
                </a:pPr>
                <a:endParaRPr lang="en-US" sz="30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27684" name="AutoShape 36"/>
              <p:cNvSpPr>
                <a:spLocks/>
              </p:cNvSpPr>
              <p:nvPr/>
            </p:nvSpPr>
            <p:spPr bwMode="auto">
              <a:xfrm>
                <a:off x="753" y="47"/>
                <a:ext cx="305" cy="305"/>
              </a:xfrm>
              <a:prstGeom prst="roundRect">
                <a:avLst>
                  <a:gd name="adj" fmla="val 39259"/>
                </a:avLst>
              </a:prstGeom>
              <a:solidFill>
                <a:srgbClr val="A3D979"/>
              </a:solidFill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>
                  <a:spcBef>
                    <a:spcPct val="0"/>
                  </a:spcBef>
                </a:pPr>
                <a:endParaRPr lang="en-US" sz="30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27685" name="AutoShape 37"/>
              <p:cNvSpPr>
                <a:spLocks/>
              </p:cNvSpPr>
              <p:nvPr/>
            </p:nvSpPr>
            <p:spPr bwMode="auto">
              <a:xfrm>
                <a:off x="1106" y="47"/>
                <a:ext cx="305" cy="305"/>
              </a:xfrm>
              <a:prstGeom prst="roundRect">
                <a:avLst>
                  <a:gd name="adj" fmla="val 39259"/>
                </a:avLst>
              </a:prstGeom>
              <a:solidFill>
                <a:srgbClr val="A3D979"/>
              </a:solidFill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>
                  <a:spcBef>
                    <a:spcPct val="0"/>
                  </a:spcBef>
                </a:pPr>
                <a:endParaRPr lang="en-US" sz="30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27686" name="AutoShape 38"/>
              <p:cNvSpPr>
                <a:spLocks/>
              </p:cNvSpPr>
              <p:nvPr/>
            </p:nvSpPr>
            <p:spPr bwMode="auto">
              <a:xfrm>
                <a:off x="1459" y="47"/>
                <a:ext cx="305" cy="305"/>
              </a:xfrm>
              <a:prstGeom prst="roundRect">
                <a:avLst>
                  <a:gd name="adj" fmla="val 39259"/>
                </a:avLst>
              </a:prstGeom>
              <a:solidFill>
                <a:srgbClr val="A3D979"/>
              </a:solidFill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>
                  <a:spcBef>
                    <a:spcPct val="0"/>
                  </a:spcBef>
                </a:pPr>
                <a:endParaRPr lang="en-US" sz="30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27687" name="AutoShape 39"/>
              <p:cNvSpPr>
                <a:spLocks/>
              </p:cNvSpPr>
              <p:nvPr/>
            </p:nvSpPr>
            <p:spPr bwMode="auto">
              <a:xfrm>
                <a:off x="1812" y="47"/>
                <a:ext cx="305" cy="305"/>
              </a:xfrm>
              <a:prstGeom prst="roundRect">
                <a:avLst>
                  <a:gd name="adj" fmla="val 39259"/>
                </a:avLst>
              </a:prstGeom>
              <a:solidFill>
                <a:srgbClr val="A3D979"/>
              </a:solidFill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>
                  <a:spcBef>
                    <a:spcPct val="0"/>
                  </a:spcBef>
                </a:pPr>
                <a:endParaRPr lang="en-US" sz="30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27688" name="AutoShape 40"/>
              <p:cNvSpPr>
                <a:spLocks/>
              </p:cNvSpPr>
              <p:nvPr/>
            </p:nvSpPr>
            <p:spPr bwMode="auto">
              <a:xfrm>
                <a:off x="2165" y="47"/>
                <a:ext cx="305" cy="305"/>
              </a:xfrm>
              <a:prstGeom prst="roundRect">
                <a:avLst>
                  <a:gd name="adj" fmla="val 39259"/>
                </a:avLst>
              </a:prstGeom>
              <a:solidFill>
                <a:srgbClr val="A3D979"/>
              </a:solidFill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>
                  <a:spcBef>
                    <a:spcPct val="0"/>
                  </a:spcBef>
                </a:pPr>
                <a:endParaRPr lang="en-US" sz="30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</p:grpSp>
        <p:sp>
          <p:nvSpPr>
            <p:cNvPr id="27689" name="Line 41"/>
            <p:cNvSpPr>
              <a:spLocks noChangeShapeType="1"/>
            </p:cNvSpPr>
            <p:nvPr/>
          </p:nvSpPr>
          <p:spPr bwMode="auto">
            <a:xfrm flipH="1">
              <a:off x="367" y="750"/>
              <a:ext cx="236" cy="448"/>
            </a:xfrm>
            <a:prstGeom prst="line">
              <a:avLst/>
            </a:prstGeom>
            <a:noFill/>
            <a:ln w="38100" cap="flat">
              <a:solidFill>
                <a:schemeClr val="tx1"/>
              </a:solidFill>
              <a:prstDash val="solid"/>
              <a:miter lim="800000"/>
              <a:headEnd type="stealth" w="med" len="med"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>
                <a:spcBef>
                  <a:spcPct val="0"/>
                </a:spcBef>
              </a:pPr>
              <a:endParaRPr lang="en-US" sz="30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27690" name="Line 42"/>
            <p:cNvSpPr>
              <a:spLocks noChangeShapeType="1"/>
            </p:cNvSpPr>
            <p:nvPr/>
          </p:nvSpPr>
          <p:spPr bwMode="auto">
            <a:xfrm>
              <a:off x="2380" y="754"/>
              <a:ext cx="236" cy="448"/>
            </a:xfrm>
            <a:prstGeom prst="line">
              <a:avLst/>
            </a:prstGeom>
            <a:noFill/>
            <a:ln w="38100" cap="flat">
              <a:solidFill>
                <a:schemeClr val="tx1"/>
              </a:solidFill>
              <a:prstDash val="solid"/>
              <a:miter lim="800000"/>
              <a:headEnd type="stealth" w="med" len="med"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>
                <a:spcBef>
                  <a:spcPct val="0"/>
                </a:spcBef>
              </a:pPr>
              <a:endParaRPr lang="en-US" sz="30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27691" name="Line 43"/>
            <p:cNvSpPr>
              <a:spLocks noChangeShapeType="1"/>
            </p:cNvSpPr>
            <p:nvPr/>
          </p:nvSpPr>
          <p:spPr bwMode="auto">
            <a:xfrm>
              <a:off x="1488" y="746"/>
              <a:ext cx="0" cy="449"/>
            </a:xfrm>
            <a:prstGeom prst="line">
              <a:avLst/>
            </a:prstGeom>
            <a:noFill/>
            <a:ln w="38100" cap="flat">
              <a:solidFill>
                <a:schemeClr val="tx1"/>
              </a:solidFill>
              <a:prstDash val="solid"/>
              <a:miter lim="800000"/>
              <a:headEnd type="stealth" w="med" len="med"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>
                <a:spcBef>
                  <a:spcPct val="0"/>
                </a:spcBef>
              </a:pPr>
              <a:endParaRPr lang="en-US" sz="30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grpSp>
          <p:nvGrpSpPr>
            <p:cNvPr id="27692" name="Group 44"/>
            <p:cNvGrpSpPr>
              <a:grpSpLocks/>
            </p:cNvGrpSpPr>
            <p:nvPr/>
          </p:nvGrpSpPr>
          <p:grpSpPr bwMode="auto">
            <a:xfrm>
              <a:off x="1256" y="2052"/>
              <a:ext cx="471" cy="712"/>
              <a:chOff x="0" y="0"/>
              <a:chExt cx="471" cy="712"/>
            </a:xfrm>
          </p:grpSpPr>
          <p:grpSp>
            <p:nvGrpSpPr>
              <p:cNvPr id="27693" name="Group 45"/>
              <p:cNvGrpSpPr>
                <a:grpSpLocks/>
              </p:cNvGrpSpPr>
              <p:nvPr/>
            </p:nvGrpSpPr>
            <p:grpSpPr bwMode="auto">
              <a:xfrm>
                <a:off x="0" y="231"/>
                <a:ext cx="471" cy="481"/>
                <a:chOff x="0" y="0"/>
                <a:chExt cx="471" cy="480"/>
              </a:xfrm>
            </p:grpSpPr>
            <p:sp>
              <p:nvSpPr>
                <p:cNvPr id="27694" name="Oval 46"/>
                <p:cNvSpPr>
                  <a:spLocks/>
                </p:cNvSpPr>
                <p:nvPr/>
              </p:nvSpPr>
              <p:spPr bwMode="auto">
                <a:xfrm>
                  <a:off x="0" y="355"/>
                  <a:ext cx="471" cy="125"/>
                </a:xfrm>
                <a:prstGeom prst="ellipse">
                  <a:avLst/>
                </a:prstGeom>
                <a:noFill/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pPr>
                    <a:spcBef>
                      <a:spcPct val="0"/>
                    </a:spcBef>
                  </a:pPr>
                  <a:endParaRPr lang="en-US" sz="3000">
                    <a:solidFill>
                      <a:srgbClr val="000000"/>
                    </a:solidFill>
                    <a:latin typeface="Gill Sans" charset="0"/>
                    <a:sym typeface="Gill Sans" charset="0"/>
                  </a:endParaRPr>
                </a:p>
              </p:txBody>
            </p:sp>
            <p:sp>
              <p:nvSpPr>
                <p:cNvPr id="27695" name="Rectangle 47"/>
                <p:cNvSpPr>
                  <a:spLocks/>
                </p:cNvSpPr>
                <p:nvPr/>
              </p:nvSpPr>
              <p:spPr bwMode="auto">
                <a:xfrm>
                  <a:off x="0" y="77"/>
                  <a:ext cx="471" cy="332"/>
                </a:xfrm>
                <a:prstGeom prst="rect">
                  <a:avLst/>
                </a:prstGeom>
                <a:solidFill>
                  <a:schemeClr val="accent1">
                    <a:alpha val="7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25400" cap="flat">
                      <a:solidFill>
                        <a:schemeClr val="tx1">
                          <a:alpha val="70000"/>
                        </a:schemeClr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pPr>
                    <a:spcBef>
                      <a:spcPct val="0"/>
                    </a:spcBef>
                  </a:pPr>
                  <a:endParaRPr lang="en-US" sz="3000">
                    <a:solidFill>
                      <a:srgbClr val="000000"/>
                    </a:solidFill>
                    <a:latin typeface="Gill Sans" charset="0"/>
                    <a:sym typeface="Gill Sans" charset="0"/>
                  </a:endParaRPr>
                </a:p>
              </p:txBody>
            </p:sp>
            <p:sp>
              <p:nvSpPr>
                <p:cNvPr id="27696" name="Oval 48"/>
                <p:cNvSpPr>
                  <a:spLocks/>
                </p:cNvSpPr>
                <p:nvPr/>
              </p:nvSpPr>
              <p:spPr bwMode="auto">
                <a:xfrm>
                  <a:off x="0" y="0"/>
                  <a:ext cx="471" cy="124"/>
                </a:xfrm>
                <a:prstGeom prst="ellipse">
                  <a:avLst/>
                </a:prstGeom>
                <a:noFill/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pPr>
                    <a:spcBef>
                      <a:spcPct val="0"/>
                    </a:spcBef>
                  </a:pPr>
                  <a:endParaRPr lang="en-US" sz="3000">
                    <a:solidFill>
                      <a:srgbClr val="000000"/>
                    </a:solidFill>
                    <a:latin typeface="Gill Sans" charset="0"/>
                    <a:sym typeface="Gill Sans" charset="0"/>
                  </a:endParaRPr>
                </a:p>
              </p:txBody>
            </p:sp>
            <p:sp>
              <p:nvSpPr>
                <p:cNvPr id="27697" name="Line 49"/>
                <p:cNvSpPr>
                  <a:spLocks noChangeShapeType="1"/>
                </p:cNvSpPr>
                <p:nvPr/>
              </p:nvSpPr>
              <p:spPr bwMode="auto">
                <a:xfrm flipH="1">
                  <a:off x="0" y="71"/>
                  <a:ext cx="0" cy="355"/>
                </a:xfrm>
                <a:prstGeom prst="line">
                  <a:avLst/>
                </a:prstGeom>
                <a:noFill/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pPr>
                    <a:spcBef>
                      <a:spcPct val="0"/>
                    </a:spcBef>
                  </a:pPr>
                  <a:endParaRPr lang="en-US" sz="3000">
                    <a:solidFill>
                      <a:srgbClr val="000000"/>
                    </a:solidFill>
                    <a:latin typeface="Gill Sans" charset="0"/>
                    <a:sym typeface="Gill Sans" charset="0"/>
                  </a:endParaRPr>
                </a:p>
              </p:txBody>
            </p:sp>
            <p:sp>
              <p:nvSpPr>
                <p:cNvPr id="27698" name="Line 50"/>
                <p:cNvSpPr>
                  <a:spLocks noChangeShapeType="1"/>
                </p:cNvSpPr>
                <p:nvPr/>
              </p:nvSpPr>
              <p:spPr bwMode="auto">
                <a:xfrm flipH="1">
                  <a:off x="471" y="71"/>
                  <a:ext cx="0" cy="355"/>
                </a:xfrm>
                <a:prstGeom prst="line">
                  <a:avLst/>
                </a:prstGeom>
                <a:noFill/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pPr>
                    <a:spcBef>
                      <a:spcPct val="0"/>
                    </a:spcBef>
                  </a:pPr>
                  <a:endParaRPr lang="en-US" sz="3000">
                    <a:solidFill>
                      <a:srgbClr val="000000"/>
                    </a:solidFill>
                    <a:latin typeface="Gill Sans" charset="0"/>
                    <a:sym typeface="Gill Sans" charset="0"/>
                  </a:endParaRPr>
                </a:p>
              </p:txBody>
            </p:sp>
          </p:grpSp>
          <p:sp>
            <p:nvSpPr>
              <p:cNvPr id="27699" name="Line 51"/>
              <p:cNvSpPr>
                <a:spLocks noChangeShapeType="1"/>
              </p:cNvSpPr>
              <p:nvPr/>
            </p:nvSpPr>
            <p:spPr bwMode="auto">
              <a:xfrm flipH="1">
                <a:off x="235" y="0"/>
                <a:ext cx="0" cy="285"/>
              </a:xfrm>
              <a:prstGeom prst="line">
                <a:avLst/>
              </a:prstGeom>
              <a:noFill/>
              <a:ln w="38100" cap="flat">
                <a:solidFill>
                  <a:schemeClr val="tx1"/>
                </a:solidFill>
                <a:prstDash val="solid"/>
                <a:miter lim="800000"/>
                <a:headEnd type="stealth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>
                  <a:spcBef>
                    <a:spcPct val="0"/>
                  </a:spcBef>
                </a:pPr>
                <a:endParaRPr lang="en-US" sz="30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</p:grpSp>
        <p:grpSp>
          <p:nvGrpSpPr>
            <p:cNvPr id="27700" name="Group 52"/>
            <p:cNvGrpSpPr>
              <a:grpSpLocks/>
            </p:cNvGrpSpPr>
            <p:nvPr/>
          </p:nvGrpSpPr>
          <p:grpSpPr bwMode="auto">
            <a:xfrm>
              <a:off x="2376" y="2052"/>
              <a:ext cx="471" cy="712"/>
              <a:chOff x="0" y="0"/>
              <a:chExt cx="471" cy="712"/>
            </a:xfrm>
          </p:grpSpPr>
          <p:grpSp>
            <p:nvGrpSpPr>
              <p:cNvPr id="27701" name="Group 53"/>
              <p:cNvGrpSpPr>
                <a:grpSpLocks/>
              </p:cNvGrpSpPr>
              <p:nvPr/>
            </p:nvGrpSpPr>
            <p:grpSpPr bwMode="auto">
              <a:xfrm>
                <a:off x="0" y="231"/>
                <a:ext cx="471" cy="481"/>
                <a:chOff x="0" y="0"/>
                <a:chExt cx="471" cy="480"/>
              </a:xfrm>
            </p:grpSpPr>
            <p:sp>
              <p:nvSpPr>
                <p:cNvPr id="27702" name="Oval 54"/>
                <p:cNvSpPr>
                  <a:spLocks/>
                </p:cNvSpPr>
                <p:nvPr/>
              </p:nvSpPr>
              <p:spPr bwMode="auto">
                <a:xfrm>
                  <a:off x="0" y="355"/>
                  <a:ext cx="471" cy="125"/>
                </a:xfrm>
                <a:prstGeom prst="ellipse">
                  <a:avLst/>
                </a:prstGeom>
                <a:noFill/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pPr>
                    <a:spcBef>
                      <a:spcPct val="0"/>
                    </a:spcBef>
                  </a:pPr>
                  <a:endParaRPr lang="en-US" sz="3000">
                    <a:solidFill>
                      <a:srgbClr val="000000"/>
                    </a:solidFill>
                    <a:latin typeface="Gill Sans" charset="0"/>
                    <a:sym typeface="Gill Sans" charset="0"/>
                  </a:endParaRPr>
                </a:p>
              </p:txBody>
            </p:sp>
            <p:sp>
              <p:nvSpPr>
                <p:cNvPr id="27703" name="Rectangle 55"/>
                <p:cNvSpPr>
                  <a:spLocks/>
                </p:cNvSpPr>
                <p:nvPr/>
              </p:nvSpPr>
              <p:spPr bwMode="auto">
                <a:xfrm>
                  <a:off x="0" y="77"/>
                  <a:ext cx="471" cy="332"/>
                </a:xfrm>
                <a:prstGeom prst="rect">
                  <a:avLst/>
                </a:prstGeom>
                <a:solidFill>
                  <a:schemeClr val="accent1">
                    <a:alpha val="7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25400" cap="flat">
                      <a:solidFill>
                        <a:schemeClr val="tx1">
                          <a:alpha val="70000"/>
                        </a:schemeClr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pPr>
                    <a:spcBef>
                      <a:spcPct val="0"/>
                    </a:spcBef>
                  </a:pPr>
                  <a:endParaRPr lang="en-US" sz="3000">
                    <a:solidFill>
                      <a:srgbClr val="000000"/>
                    </a:solidFill>
                    <a:latin typeface="Gill Sans" charset="0"/>
                    <a:sym typeface="Gill Sans" charset="0"/>
                  </a:endParaRPr>
                </a:p>
              </p:txBody>
            </p:sp>
            <p:sp>
              <p:nvSpPr>
                <p:cNvPr id="27704" name="Oval 56"/>
                <p:cNvSpPr>
                  <a:spLocks/>
                </p:cNvSpPr>
                <p:nvPr/>
              </p:nvSpPr>
              <p:spPr bwMode="auto">
                <a:xfrm>
                  <a:off x="0" y="0"/>
                  <a:ext cx="471" cy="124"/>
                </a:xfrm>
                <a:prstGeom prst="ellipse">
                  <a:avLst/>
                </a:prstGeom>
                <a:noFill/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pPr>
                    <a:spcBef>
                      <a:spcPct val="0"/>
                    </a:spcBef>
                  </a:pPr>
                  <a:endParaRPr lang="en-US" sz="3000">
                    <a:solidFill>
                      <a:srgbClr val="000000"/>
                    </a:solidFill>
                    <a:latin typeface="Gill Sans" charset="0"/>
                    <a:sym typeface="Gill Sans" charset="0"/>
                  </a:endParaRPr>
                </a:p>
              </p:txBody>
            </p:sp>
            <p:sp>
              <p:nvSpPr>
                <p:cNvPr id="27705" name="Line 57"/>
                <p:cNvSpPr>
                  <a:spLocks noChangeShapeType="1"/>
                </p:cNvSpPr>
                <p:nvPr/>
              </p:nvSpPr>
              <p:spPr bwMode="auto">
                <a:xfrm flipH="1">
                  <a:off x="0" y="71"/>
                  <a:ext cx="0" cy="355"/>
                </a:xfrm>
                <a:prstGeom prst="line">
                  <a:avLst/>
                </a:prstGeom>
                <a:noFill/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pPr>
                    <a:spcBef>
                      <a:spcPct val="0"/>
                    </a:spcBef>
                  </a:pPr>
                  <a:endParaRPr lang="en-US" sz="3000">
                    <a:solidFill>
                      <a:srgbClr val="000000"/>
                    </a:solidFill>
                    <a:latin typeface="Gill Sans" charset="0"/>
                    <a:sym typeface="Gill Sans" charset="0"/>
                  </a:endParaRPr>
                </a:p>
              </p:txBody>
            </p:sp>
            <p:sp>
              <p:nvSpPr>
                <p:cNvPr id="27706" name="Line 58"/>
                <p:cNvSpPr>
                  <a:spLocks noChangeShapeType="1"/>
                </p:cNvSpPr>
                <p:nvPr/>
              </p:nvSpPr>
              <p:spPr bwMode="auto">
                <a:xfrm flipH="1">
                  <a:off x="471" y="71"/>
                  <a:ext cx="0" cy="355"/>
                </a:xfrm>
                <a:prstGeom prst="line">
                  <a:avLst/>
                </a:prstGeom>
                <a:noFill/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pPr>
                    <a:spcBef>
                      <a:spcPct val="0"/>
                    </a:spcBef>
                  </a:pPr>
                  <a:endParaRPr lang="en-US" sz="3000">
                    <a:solidFill>
                      <a:srgbClr val="000000"/>
                    </a:solidFill>
                    <a:latin typeface="Gill Sans" charset="0"/>
                    <a:sym typeface="Gill Sans" charset="0"/>
                  </a:endParaRPr>
                </a:p>
              </p:txBody>
            </p:sp>
          </p:grpSp>
          <p:sp>
            <p:nvSpPr>
              <p:cNvPr id="27707" name="Line 59"/>
              <p:cNvSpPr>
                <a:spLocks noChangeShapeType="1"/>
              </p:cNvSpPr>
              <p:nvPr/>
            </p:nvSpPr>
            <p:spPr bwMode="auto">
              <a:xfrm flipH="1">
                <a:off x="235" y="0"/>
                <a:ext cx="0" cy="285"/>
              </a:xfrm>
              <a:prstGeom prst="line">
                <a:avLst/>
              </a:prstGeom>
              <a:noFill/>
              <a:ln w="38100" cap="flat">
                <a:solidFill>
                  <a:schemeClr val="tx1"/>
                </a:solidFill>
                <a:prstDash val="solid"/>
                <a:miter lim="800000"/>
                <a:headEnd type="stealth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>
                  <a:spcBef>
                    <a:spcPct val="0"/>
                  </a:spcBef>
                </a:pPr>
                <a:endParaRPr lang="en-US" sz="30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</p:grpSp>
      </p:grpSp>
      <p:sp>
        <p:nvSpPr>
          <p:cNvPr id="27708" name="Rectangle 60"/>
          <p:cNvSpPr>
            <a:spLocks noGrp="1" noChangeArrowheads="1"/>
          </p:cNvSpPr>
          <p:nvPr>
            <p:ph type="body" idx="1"/>
          </p:nvPr>
        </p:nvSpPr>
        <p:spPr bwMode="auto">
          <a:xfrm>
            <a:off x="580430" y="5188149"/>
            <a:ext cx="8286750" cy="148232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square" lIns="64288" tIns="32144" rIns="0" bIns="32144" numCol="1" anchor="ctr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sz="2500" dirty="0" smtClean="0"/>
              <a:t>Better </a:t>
            </a:r>
            <a:r>
              <a:rPr lang="en-US" sz="2500" dirty="0"/>
              <a:t>robustness to individual slow machines</a:t>
            </a:r>
          </a:p>
          <a:p>
            <a:pPr>
              <a:spcBef>
                <a:spcPts val="844"/>
              </a:spcBef>
            </a:pPr>
            <a:r>
              <a:rPr lang="en-US" sz="2500" dirty="0"/>
              <a:t>Makes forward progress even during evictions/restarts</a:t>
            </a:r>
          </a:p>
        </p:txBody>
      </p:sp>
      <p:sp>
        <p:nvSpPr>
          <p:cNvPr id="27709" name="Rectangle 61"/>
          <p:cNvSpPr>
            <a:spLocks/>
          </p:cNvSpPr>
          <p:nvPr/>
        </p:nvSpPr>
        <p:spPr bwMode="auto">
          <a:xfrm>
            <a:off x="285751" y="4420195"/>
            <a:ext cx="8143875" cy="8036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l">
              <a:spcBef>
                <a:spcPts val="844"/>
              </a:spcBef>
            </a:pPr>
            <a:r>
              <a:rPr lang="en-US" sz="2500" dirty="0">
                <a:solidFill>
                  <a:srgbClr val="000000"/>
                </a:solidFill>
                <a:latin typeface="Gill Sans" charset="0"/>
                <a:ea typeface="ＭＳ Ｐゴシック" charset="0"/>
                <a:cs typeface="Gill Sans" charset="0"/>
                <a:sym typeface="Gill Sans" charset="0"/>
              </a:rPr>
              <a:t>From an engineering standpoint, </a:t>
            </a:r>
            <a:r>
              <a:rPr lang="en-US" sz="2500" dirty="0" smtClean="0">
                <a:solidFill>
                  <a:srgbClr val="000000"/>
                </a:solidFill>
                <a:latin typeface="Gill Sans" charset="0"/>
                <a:ea typeface="ＭＳ Ｐゴシック" charset="0"/>
                <a:cs typeface="Gill Sans" charset="0"/>
                <a:sym typeface="Gill Sans" charset="0"/>
              </a:rPr>
              <a:t>superior to a </a:t>
            </a:r>
            <a:r>
              <a:rPr lang="en-US" sz="2500" dirty="0">
                <a:solidFill>
                  <a:srgbClr val="000000"/>
                </a:solidFill>
                <a:latin typeface="Gill Sans" charset="0"/>
                <a:ea typeface="ＭＳ Ｐゴシック" charset="0"/>
                <a:cs typeface="Gill Sans" charset="0"/>
                <a:sym typeface="Gill Sans" charset="0"/>
              </a:rPr>
              <a:t>single model with the same number of total machines:</a:t>
            </a:r>
            <a:br>
              <a:rPr lang="en-US" sz="2500" dirty="0">
                <a:solidFill>
                  <a:srgbClr val="000000"/>
                </a:solidFill>
                <a:latin typeface="Gill Sans" charset="0"/>
                <a:ea typeface="ＭＳ Ｐゴシック" charset="0"/>
                <a:cs typeface="Gill Sans" charset="0"/>
                <a:sym typeface="Gill Sans" charset="0"/>
              </a:rPr>
            </a:br>
            <a:endParaRPr lang="en-US" sz="2500" dirty="0">
              <a:solidFill>
                <a:srgbClr val="000000"/>
              </a:solidFill>
              <a:latin typeface="Gill Sans" charset="0"/>
              <a:ea typeface="ＭＳ Ｐゴシック" charset="0"/>
              <a:cs typeface="Gill Sans" charset="0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357356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7550" y="215900"/>
            <a:ext cx="7156115" cy="304800"/>
          </a:xfrm>
        </p:spPr>
        <p:txBody>
          <a:bodyPr/>
          <a:lstStyle/>
          <a:p>
            <a:r>
              <a:rPr lang="en-US" dirty="0" smtClean="0"/>
              <a:t>What do we want computers to do with our data?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6950" y="1130450"/>
            <a:ext cx="8229600" cy="4570412"/>
          </a:xfrm>
        </p:spPr>
        <p:txBody>
          <a:bodyPr/>
          <a:lstStyle/>
          <a:p>
            <a:pPr>
              <a:buNone/>
            </a:pPr>
            <a:r>
              <a:rPr lang="en-US" sz="2000" b="0" dirty="0" smtClean="0"/>
              <a:t>Images/video</a:t>
            </a:r>
          </a:p>
          <a:p>
            <a:pPr>
              <a:buNone/>
            </a:pPr>
            <a:endParaRPr lang="en-US" sz="2000" b="0" dirty="0" smtClean="0"/>
          </a:p>
          <a:p>
            <a:pPr>
              <a:buNone/>
            </a:pPr>
            <a:endParaRPr lang="en-US" sz="2000" b="0" dirty="0" smtClean="0"/>
          </a:p>
          <a:p>
            <a:pPr>
              <a:buNone/>
            </a:pPr>
            <a:r>
              <a:rPr lang="en-US" sz="2000" b="0" dirty="0" smtClean="0"/>
              <a:t>Audio</a:t>
            </a:r>
          </a:p>
          <a:p>
            <a:pPr>
              <a:buNone/>
            </a:pPr>
            <a:endParaRPr lang="en-US" sz="2000" b="0" dirty="0" smtClean="0"/>
          </a:p>
          <a:p>
            <a:pPr>
              <a:buNone/>
            </a:pPr>
            <a:endParaRPr lang="en-US" sz="2000" b="0" dirty="0" smtClean="0"/>
          </a:p>
          <a:p>
            <a:pPr>
              <a:buNone/>
            </a:pPr>
            <a:r>
              <a:rPr lang="en-US" sz="2000" b="0" dirty="0" smtClean="0"/>
              <a:t>Text</a:t>
            </a:r>
            <a:endParaRPr lang="en-US" sz="2000" b="0" dirty="0"/>
          </a:p>
        </p:txBody>
      </p:sp>
      <p:pic>
        <p:nvPicPr>
          <p:cNvPr id="2661378" name="Picture 2" descr="C:\Users\ang\Desktop\1961 Norton #271 Ridden by Jesse Seary in turn 9 at Road America, Elkhart Lake, WI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39045" y="1118437"/>
            <a:ext cx="1662824" cy="1113745"/>
          </a:xfrm>
          <a:prstGeom prst="rect">
            <a:avLst/>
          </a:prstGeom>
          <a:noFill/>
        </p:spPr>
      </p:pic>
      <p:pic>
        <p:nvPicPr>
          <p:cNvPr id="5" name="Picture 3" descr="C:\Documents and Settings\hllee\Application Data\SSH\temp\speech_demo.png"/>
          <p:cNvPicPr>
            <a:picLocks noChangeAspect="1" noChangeArrowheads="1"/>
          </p:cNvPicPr>
          <p:nvPr/>
        </p:nvPicPr>
        <p:blipFill>
          <a:blip r:embed="rId4" cstate="print"/>
          <a:srcRect l="47730" t="11764" r="30080" b="61154"/>
          <a:stretch>
            <a:fillRect/>
          </a:stretch>
        </p:blipFill>
        <p:spPr bwMode="auto">
          <a:xfrm>
            <a:off x="2377451" y="2846663"/>
            <a:ext cx="1613010" cy="1198048"/>
          </a:xfrm>
          <a:prstGeom prst="rect">
            <a:avLst/>
          </a:prstGeom>
          <a:noFill/>
        </p:spPr>
      </p:pic>
      <p:cxnSp>
        <p:nvCxnSpPr>
          <p:cNvPr id="6" name="Straight Arrow Connector 5"/>
          <p:cNvCxnSpPr/>
          <p:nvPr/>
        </p:nvCxnSpPr>
        <p:spPr>
          <a:xfrm flipH="1">
            <a:off x="4111519" y="1660068"/>
            <a:ext cx="1530356" cy="1"/>
          </a:xfrm>
          <a:prstGeom prst="straightConnector1">
            <a:avLst/>
          </a:prstGeom>
          <a:noFill/>
          <a:ln w="38100" cap="flat" cmpd="sng" algn="ctr">
            <a:solidFill>
              <a:srgbClr val="4F81BD"/>
            </a:solidFill>
            <a:prstDash val="solid"/>
            <a:headEnd type="arrow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</p:cxnSp>
      <p:cxnSp>
        <p:nvCxnSpPr>
          <p:cNvPr id="9" name="Straight Arrow Connector 8"/>
          <p:cNvCxnSpPr/>
          <p:nvPr/>
        </p:nvCxnSpPr>
        <p:spPr>
          <a:xfrm flipH="1">
            <a:off x="4144080" y="3444763"/>
            <a:ext cx="1530356" cy="1"/>
          </a:xfrm>
          <a:prstGeom prst="straightConnector1">
            <a:avLst/>
          </a:prstGeom>
          <a:noFill/>
          <a:ln w="38100" cap="flat" cmpd="sng" algn="ctr">
            <a:solidFill>
              <a:srgbClr val="4F81BD"/>
            </a:solidFill>
            <a:prstDash val="solid"/>
            <a:headEnd type="arrow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</p:cxnSp>
      <p:sp>
        <p:nvSpPr>
          <p:cNvPr id="8" name="TextBox 7"/>
          <p:cNvSpPr txBox="1"/>
          <p:nvPr/>
        </p:nvSpPr>
        <p:spPr>
          <a:xfrm>
            <a:off x="5641875" y="1121311"/>
            <a:ext cx="214674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Bef>
                <a:spcPts val="0"/>
              </a:spcBef>
            </a:pPr>
            <a:r>
              <a:rPr lang="en-US" dirty="0" smtClean="0">
                <a:solidFill>
                  <a:schemeClr val="bg1"/>
                </a:solidFill>
              </a:rPr>
              <a:t>Label: “Motorcycle”</a:t>
            </a:r>
          </a:p>
          <a:p>
            <a:pPr algn="l">
              <a:spcBef>
                <a:spcPts val="0"/>
              </a:spcBef>
            </a:pPr>
            <a:r>
              <a:rPr lang="en-US" dirty="0" smtClean="0">
                <a:solidFill>
                  <a:schemeClr val="bg1"/>
                </a:solidFill>
              </a:rPr>
              <a:t>Suggest tags</a:t>
            </a:r>
          </a:p>
          <a:p>
            <a:pPr algn="l">
              <a:spcBef>
                <a:spcPts val="0"/>
              </a:spcBef>
            </a:pPr>
            <a:r>
              <a:rPr lang="en-US" dirty="0" smtClean="0">
                <a:solidFill>
                  <a:schemeClr val="bg1"/>
                </a:solidFill>
              </a:rPr>
              <a:t>Image search</a:t>
            </a:r>
          </a:p>
          <a:p>
            <a:pPr algn="l">
              <a:spcBef>
                <a:spcPts val="0"/>
              </a:spcBef>
            </a:pPr>
            <a:r>
              <a:rPr lang="en-US" dirty="0" smtClean="0">
                <a:solidFill>
                  <a:schemeClr val="bg1"/>
                </a:solidFill>
              </a:rPr>
              <a:t>…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656156" y="2846662"/>
            <a:ext cx="239039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Bef>
                <a:spcPts val="0"/>
              </a:spcBef>
            </a:pPr>
            <a:r>
              <a:rPr lang="en-US" dirty="0" smtClean="0">
                <a:solidFill>
                  <a:schemeClr val="bg1"/>
                </a:solidFill>
              </a:rPr>
              <a:t>Speech recognition</a:t>
            </a:r>
          </a:p>
          <a:p>
            <a:pPr algn="l">
              <a:spcBef>
                <a:spcPts val="0"/>
              </a:spcBef>
            </a:pPr>
            <a:r>
              <a:rPr lang="en-US" dirty="0" smtClean="0">
                <a:solidFill>
                  <a:schemeClr val="bg1"/>
                </a:solidFill>
              </a:rPr>
              <a:t>Speaker identification</a:t>
            </a:r>
          </a:p>
          <a:p>
            <a:pPr algn="l">
              <a:spcBef>
                <a:spcPts val="0"/>
              </a:spcBef>
            </a:pPr>
            <a:r>
              <a:rPr lang="en-US" dirty="0" smtClean="0">
                <a:solidFill>
                  <a:schemeClr val="bg1"/>
                </a:solidFill>
              </a:rPr>
              <a:t>Music classification</a:t>
            </a:r>
          </a:p>
          <a:p>
            <a:pPr algn="l">
              <a:spcBef>
                <a:spcPts val="0"/>
              </a:spcBef>
            </a:pPr>
            <a:r>
              <a:rPr lang="en-US" dirty="0" smtClean="0">
                <a:solidFill>
                  <a:schemeClr val="bg1"/>
                </a:solidFill>
              </a:rPr>
              <a:t>…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3" name="Picture 2" descr="http://www.elbacom.com/assets/images/textdocument.gif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922055" y="6883930"/>
            <a:ext cx="1536200" cy="1536200"/>
          </a:xfrm>
          <a:prstGeom prst="rect">
            <a:avLst/>
          </a:prstGeom>
          <a:noFill/>
        </p:spPr>
      </p:pic>
      <p:cxnSp>
        <p:nvCxnSpPr>
          <p:cNvPr id="14" name="Straight Arrow Connector 13"/>
          <p:cNvCxnSpPr/>
          <p:nvPr/>
        </p:nvCxnSpPr>
        <p:spPr>
          <a:xfrm flipH="1">
            <a:off x="4188329" y="5045375"/>
            <a:ext cx="1530356" cy="1"/>
          </a:xfrm>
          <a:prstGeom prst="straightConnector1">
            <a:avLst/>
          </a:prstGeom>
          <a:noFill/>
          <a:ln w="38100" cap="flat" cmpd="sng" algn="ctr">
            <a:solidFill>
              <a:srgbClr val="4F81BD"/>
            </a:solidFill>
            <a:prstDash val="solid"/>
            <a:headEnd type="arrow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</p:cxnSp>
      <p:pic>
        <p:nvPicPr>
          <p:cNvPr id="2323458" name="Picture 2" descr="C:\Users\ang\Desktop\aiwiki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1837" y="7231095"/>
            <a:ext cx="2022376" cy="1575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23459" name="Picture 3" descr="C:\Users\ang\Desktop\nyt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4426" y="4465935"/>
            <a:ext cx="1832062" cy="1427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5821366" y="4635100"/>
            <a:ext cx="218521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Bef>
                <a:spcPts val="0"/>
              </a:spcBef>
            </a:pPr>
            <a:r>
              <a:rPr lang="en-US" dirty="0" smtClean="0">
                <a:solidFill>
                  <a:schemeClr val="bg1"/>
                </a:solidFill>
              </a:rPr>
              <a:t>Web search</a:t>
            </a:r>
          </a:p>
          <a:p>
            <a:pPr algn="l">
              <a:spcBef>
                <a:spcPts val="0"/>
              </a:spcBef>
            </a:pPr>
            <a:r>
              <a:rPr lang="en-US" dirty="0" smtClean="0">
                <a:solidFill>
                  <a:schemeClr val="bg1"/>
                </a:solidFill>
              </a:rPr>
              <a:t>Anti-spam</a:t>
            </a:r>
          </a:p>
          <a:p>
            <a:pPr algn="l">
              <a:spcBef>
                <a:spcPts val="0"/>
              </a:spcBef>
            </a:pPr>
            <a:r>
              <a:rPr lang="en-US" dirty="0" smtClean="0">
                <a:solidFill>
                  <a:schemeClr val="bg1"/>
                </a:solidFill>
              </a:rPr>
              <a:t>Machine translation</a:t>
            </a:r>
          </a:p>
          <a:p>
            <a:pPr algn="l">
              <a:spcBef>
                <a:spcPts val="0"/>
              </a:spcBef>
            </a:pPr>
            <a:r>
              <a:rPr lang="en-US" dirty="0" smtClean="0">
                <a:solidFill>
                  <a:schemeClr val="bg1"/>
                </a:solidFill>
              </a:rPr>
              <a:t>… 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8" name="Picture 1" descr="C:\Users\ang\Desktop\Office People Icons Royalty Free Stock Vector Art Illustration - Copy.jpg"/>
          <p:cNvPicPr>
            <a:picLocks noChangeAspect="1" noChangeArrowheads="1"/>
          </p:cNvPicPr>
          <p:nvPr/>
        </p:nvPicPr>
        <p:blipFill>
          <a:blip r:embed="rId8" cstate="print"/>
          <a:srcRect t="3876" r="37102" b="54264"/>
          <a:stretch>
            <a:fillRect/>
          </a:stretch>
        </p:blipFill>
        <p:spPr bwMode="auto">
          <a:xfrm>
            <a:off x="9718270" y="1086295"/>
            <a:ext cx="506394" cy="228787"/>
          </a:xfrm>
          <a:prstGeom prst="rect">
            <a:avLst/>
          </a:prstGeom>
          <a:noFill/>
        </p:spPr>
      </p:pic>
      <p:pic>
        <p:nvPicPr>
          <p:cNvPr id="19" name="Picture 1" descr="C:\Users\ang\Desktop\Office People Icons Royalty Free Stock Vector Art Illustration - Copy.jpg"/>
          <p:cNvPicPr>
            <a:picLocks noChangeAspect="1" noChangeArrowheads="1"/>
          </p:cNvPicPr>
          <p:nvPr/>
        </p:nvPicPr>
        <p:blipFill>
          <a:blip r:embed="rId8" cstate="print"/>
          <a:srcRect l="59363" b="56277"/>
          <a:stretch>
            <a:fillRect/>
          </a:stretch>
        </p:blipFill>
        <p:spPr bwMode="auto">
          <a:xfrm>
            <a:off x="9372625" y="1346596"/>
            <a:ext cx="327172" cy="238964"/>
          </a:xfrm>
          <a:prstGeom prst="rect">
            <a:avLst/>
          </a:prstGeom>
          <a:noFill/>
        </p:spPr>
      </p:pic>
      <p:pic>
        <p:nvPicPr>
          <p:cNvPr id="20" name="Picture 1" descr="C:\Users\ang\Desktop\Office People Icons Royalty Free Stock Vector Art Illustration - Copy.jpg"/>
          <p:cNvPicPr>
            <a:picLocks noChangeAspect="1" noChangeArrowheads="1"/>
          </p:cNvPicPr>
          <p:nvPr/>
        </p:nvPicPr>
        <p:blipFill>
          <a:blip r:embed="rId8" cstate="print"/>
          <a:srcRect l="1" t="49188" r="-175" b="7089"/>
          <a:stretch>
            <a:fillRect/>
          </a:stretch>
        </p:blipFill>
        <p:spPr bwMode="auto">
          <a:xfrm>
            <a:off x="9526246" y="1615431"/>
            <a:ext cx="806504" cy="238964"/>
          </a:xfrm>
          <a:prstGeom prst="rect">
            <a:avLst/>
          </a:prstGeom>
          <a:noFill/>
        </p:spPr>
      </p:pic>
      <p:pic>
        <p:nvPicPr>
          <p:cNvPr id="21" name="Picture 1" descr="C:\Users\ang\Desktop\Office People Icons Royalty Free Stock Vector Art Illustration - Copy.jpg"/>
          <p:cNvPicPr>
            <a:picLocks noChangeAspect="1" noChangeArrowheads="1"/>
          </p:cNvPicPr>
          <p:nvPr/>
        </p:nvPicPr>
        <p:blipFill>
          <a:blip r:embed="rId8" cstate="print"/>
          <a:srcRect l="1" t="5465" r="-175" b="50812"/>
          <a:stretch>
            <a:fillRect/>
          </a:stretch>
        </p:blipFill>
        <p:spPr bwMode="auto">
          <a:xfrm>
            <a:off x="9219006" y="1922671"/>
            <a:ext cx="806504" cy="238964"/>
          </a:xfrm>
          <a:prstGeom prst="rect">
            <a:avLst/>
          </a:prstGeom>
          <a:noFill/>
        </p:spPr>
      </p:pic>
      <p:pic>
        <p:nvPicPr>
          <p:cNvPr id="22" name="Picture 1" descr="C:\Users\ang\Desktop\Office People Icons Royalty Free Stock Vector Art Illustration - Copy.jpg"/>
          <p:cNvPicPr>
            <a:picLocks noChangeAspect="1" noChangeArrowheads="1"/>
          </p:cNvPicPr>
          <p:nvPr/>
        </p:nvPicPr>
        <p:blipFill>
          <a:blip r:embed="rId8" cstate="print"/>
          <a:srcRect l="1" r="-175" b="50812"/>
          <a:stretch>
            <a:fillRect/>
          </a:stretch>
        </p:blipFill>
        <p:spPr bwMode="auto">
          <a:xfrm>
            <a:off x="9833485" y="2737710"/>
            <a:ext cx="806505" cy="268835"/>
          </a:xfrm>
          <a:prstGeom prst="rect">
            <a:avLst/>
          </a:prstGeom>
          <a:noFill/>
        </p:spPr>
      </p:pic>
      <p:pic>
        <p:nvPicPr>
          <p:cNvPr id="23" name="Picture 1" descr="C:\Users\ang\Desktop\Office People Icons Royalty Free Stock Vector Art Illustration - Copy.jpg"/>
          <p:cNvPicPr>
            <a:picLocks noChangeAspect="1" noChangeArrowheads="1"/>
          </p:cNvPicPr>
          <p:nvPr/>
        </p:nvPicPr>
        <p:blipFill>
          <a:blip r:embed="rId8" cstate="print"/>
          <a:srcRect l="14842" t="3876" r="18376" b="50812"/>
          <a:stretch>
            <a:fillRect/>
          </a:stretch>
        </p:blipFill>
        <p:spPr bwMode="auto">
          <a:xfrm>
            <a:off x="10025510" y="3066138"/>
            <a:ext cx="537670" cy="247647"/>
          </a:xfrm>
          <a:prstGeom prst="rect">
            <a:avLst/>
          </a:prstGeom>
          <a:noFill/>
        </p:spPr>
      </p:pic>
      <p:pic>
        <p:nvPicPr>
          <p:cNvPr id="24" name="Picture 1" descr="C:\Users\ang\Desktop\Office People Icons Royalty Free Stock Vector Art Illustration - Copy.jpg"/>
          <p:cNvPicPr>
            <a:picLocks noChangeAspect="1" noChangeArrowheads="1"/>
          </p:cNvPicPr>
          <p:nvPr/>
        </p:nvPicPr>
        <p:blipFill>
          <a:blip r:embed="rId8" cstate="print"/>
          <a:srcRect l="2" t="48450" r="18376" b="7088"/>
          <a:stretch>
            <a:fillRect/>
          </a:stretch>
        </p:blipFill>
        <p:spPr bwMode="auto">
          <a:xfrm>
            <a:off x="9790813" y="3339608"/>
            <a:ext cx="657152" cy="243012"/>
          </a:xfrm>
          <a:prstGeom prst="rect">
            <a:avLst/>
          </a:prstGeom>
          <a:noFill/>
        </p:spPr>
      </p:pic>
      <p:sp>
        <p:nvSpPr>
          <p:cNvPr id="26" name="TextBox 25"/>
          <p:cNvSpPr txBox="1"/>
          <p:nvPr/>
        </p:nvSpPr>
        <p:spPr>
          <a:xfrm>
            <a:off x="616285" y="5842337"/>
            <a:ext cx="7911430" cy="1015663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l">
              <a:spcBef>
                <a:spcPts val="0"/>
              </a:spcBef>
            </a:pPr>
            <a:r>
              <a:rPr lang="en-US" sz="2000" dirty="0" smtClean="0">
                <a:solidFill>
                  <a:srgbClr val="FFC000"/>
                </a:solidFill>
              </a:rPr>
              <a:t>Machine learning performs well on many of these problems, but is a lot of work.  What is it about machine learning that makes it so hard to use?</a:t>
            </a:r>
          </a:p>
        </p:txBody>
      </p:sp>
    </p:spTree>
    <p:extLst>
      <p:ext uri="{BB962C8B-B14F-4D97-AF65-F5344CB8AC3E}">
        <p14:creationId xmlns:p14="http://schemas.microsoft.com/office/powerpoint/2010/main" val="28648087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1"/>
          <p:cNvSpPr>
            <a:spLocks/>
          </p:cNvSpPr>
          <p:nvPr/>
        </p:nvSpPr>
        <p:spPr bwMode="auto">
          <a:xfrm>
            <a:off x="64741" y="214313"/>
            <a:ext cx="9010055" cy="50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>
              <a:spcBef>
                <a:spcPct val="0"/>
              </a:spcBef>
            </a:pPr>
            <a:r>
              <a:rPr lang="en-US" sz="3000" u="sng">
                <a:solidFill>
                  <a:srgbClr val="000000"/>
                </a:solidFill>
                <a:latin typeface="Gill Sans" charset="0"/>
                <a:ea typeface="ＭＳ Ｐゴシック" charset="0"/>
                <a:cs typeface="Gill Sans" charset="0"/>
                <a:sym typeface="Gill Sans" charset="0"/>
              </a:rPr>
              <a:t>L-BFGS:</a:t>
            </a:r>
            <a:r>
              <a:rPr lang="en-US" sz="3000">
                <a:solidFill>
                  <a:srgbClr val="000000"/>
                </a:solidFill>
                <a:latin typeface="Gill Sans" charset="0"/>
                <a:ea typeface="ＭＳ Ｐゴシック" charset="0"/>
                <a:cs typeface="Gill Sans" charset="0"/>
                <a:sym typeface="Gill Sans" charset="0"/>
              </a:rPr>
              <a:t>  a Big Batch Alternative to SGD.</a:t>
            </a:r>
          </a:p>
        </p:txBody>
      </p:sp>
      <p:sp>
        <p:nvSpPr>
          <p:cNvPr id="29698" name="Rectangle 2"/>
          <p:cNvSpPr>
            <a:spLocks/>
          </p:cNvSpPr>
          <p:nvPr/>
        </p:nvSpPr>
        <p:spPr bwMode="auto">
          <a:xfrm>
            <a:off x="4732735" y="1660923"/>
            <a:ext cx="3848695" cy="38486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pPr algn="l">
              <a:spcBef>
                <a:spcPts val="844"/>
              </a:spcBef>
            </a:pPr>
            <a:r>
              <a:rPr lang="en-US" sz="2200" u="sng" dirty="0">
                <a:solidFill>
                  <a:srgbClr val="000000"/>
                </a:solidFill>
                <a:latin typeface="Gill Sans" charset="0"/>
                <a:ea typeface="ＭＳ Ｐゴシック" charset="0"/>
                <a:cs typeface="Gill Sans" charset="0"/>
                <a:sym typeface="Gill Sans" charset="0"/>
              </a:rPr>
              <a:t>L-BFGS</a:t>
            </a:r>
          </a:p>
          <a:p>
            <a:pPr marL="321440" indent="-321440" algn="l">
              <a:spcBef>
                <a:spcPts val="844"/>
              </a:spcBef>
              <a:buSzPct val="171000"/>
              <a:buFont typeface="Arial" pitchFamily="34" charset="0"/>
              <a:buChar char="•"/>
            </a:pPr>
            <a:r>
              <a:rPr lang="en-US" sz="2200" dirty="0">
                <a:solidFill>
                  <a:srgbClr val="000000"/>
                </a:solidFill>
                <a:latin typeface="Gill Sans" charset="0"/>
                <a:ea typeface="ＭＳ Ｐゴシック" charset="0"/>
                <a:cs typeface="Gill Sans" charset="0"/>
                <a:sym typeface="Gill Sans" charset="0"/>
              </a:rPr>
              <a:t>first and </a:t>
            </a:r>
            <a:r>
              <a:rPr lang="en-US" sz="2200" dirty="0" smtClean="0">
                <a:solidFill>
                  <a:srgbClr val="000000"/>
                </a:solidFill>
                <a:latin typeface="Gill Sans" charset="0"/>
                <a:ea typeface="ＭＳ Ｐゴシック" charset="0"/>
                <a:cs typeface="Gill Sans" charset="0"/>
                <a:sym typeface="Gill Sans" charset="0"/>
              </a:rPr>
              <a:t>second </a:t>
            </a:r>
            <a:r>
              <a:rPr lang="en-US" sz="2200" dirty="0">
                <a:solidFill>
                  <a:srgbClr val="000000"/>
                </a:solidFill>
                <a:latin typeface="Gill Sans" charset="0"/>
                <a:ea typeface="ＭＳ Ｐゴシック" charset="0"/>
                <a:cs typeface="Gill Sans" charset="0"/>
                <a:sym typeface="Gill Sans" charset="0"/>
              </a:rPr>
              <a:t>derivatives</a:t>
            </a:r>
          </a:p>
          <a:p>
            <a:pPr marL="321440" indent="-321440" algn="l">
              <a:spcBef>
                <a:spcPts val="844"/>
              </a:spcBef>
              <a:buSzPct val="171000"/>
              <a:buFont typeface="Arial" pitchFamily="34" charset="0"/>
              <a:buChar char="•"/>
            </a:pPr>
            <a:r>
              <a:rPr lang="en-US" sz="2200" dirty="0">
                <a:solidFill>
                  <a:srgbClr val="000000"/>
                </a:solidFill>
                <a:latin typeface="Gill Sans" charset="0"/>
                <a:ea typeface="ＭＳ Ｐゴシック" charset="0"/>
                <a:cs typeface="Gill Sans" charset="0"/>
                <a:sym typeface="Gill Sans" charset="0"/>
              </a:rPr>
              <a:t>larger, smarter steps</a:t>
            </a:r>
          </a:p>
          <a:p>
            <a:pPr marL="321440" indent="-321440" algn="l">
              <a:spcBef>
                <a:spcPts val="844"/>
              </a:spcBef>
              <a:buSzPct val="171000"/>
              <a:buFont typeface="Arial" pitchFamily="34" charset="0"/>
              <a:buChar char="•"/>
            </a:pPr>
            <a:r>
              <a:rPr lang="en-US" sz="2200" b="1" dirty="0">
                <a:solidFill>
                  <a:srgbClr val="000000"/>
                </a:solidFill>
                <a:latin typeface="Gill Sans" charset="0"/>
                <a:ea typeface="ＭＳ Ｐゴシック" charset="0"/>
                <a:cs typeface="Gill Sans" charset="0"/>
                <a:sym typeface="Gill Sans" charset="0"/>
              </a:rPr>
              <a:t>mega</a:t>
            </a:r>
            <a:r>
              <a:rPr lang="en-US" sz="2200" dirty="0">
                <a:solidFill>
                  <a:srgbClr val="000000"/>
                </a:solidFill>
                <a:latin typeface="Gill Sans" charset="0"/>
                <a:ea typeface="ＭＳ Ｐゴシック" charset="0"/>
                <a:cs typeface="Gill Sans" charset="0"/>
                <a:sym typeface="Gill Sans" charset="0"/>
              </a:rPr>
              <a:t>-batched data (millions of examples)</a:t>
            </a:r>
          </a:p>
          <a:p>
            <a:pPr marL="321440" indent="-321440" algn="l">
              <a:spcBef>
                <a:spcPts val="844"/>
              </a:spcBef>
              <a:buSzPct val="171000"/>
              <a:buFont typeface="Arial" pitchFamily="34" charset="0"/>
              <a:buChar char="•"/>
            </a:pPr>
            <a:r>
              <a:rPr lang="en-US" sz="2200" dirty="0">
                <a:solidFill>
                  <a:srgbClr val="000000"/>
                </a:solidFill>
                <a:latin typeface="Gill Sans" charset="0"/>
                <a:ea typeface="ＭＳ Ｐゴシック" charset="0"/>
                <a:cs typeface="Gill Sans" charset="0"/>
                <a:sym typeface="Gill Sans" charset="0"/>
              </a:rPr>
              <a:t>huge compute and data requirements per step</a:t>
            </a:r>
          </a:p>
          <a:p>
            <a:pPr marL="321440" indent="-321440" algn="l">
              <a:spcBef>
                <a:spcPts val="844"/>
              </a:spcBef>
              <a:buSzPct val="171000"/>
              <a:buFont typeface="Arial" pitchFamily="34" charset="0"/>
              <a:buChar char="•"/>
            </a:pPr>
            <a:r>
              <a:rPr lang="en-US" sz="2200" dirty="0">
                <a:solidFill>
                  <a:srgbClr val="000000"/>
                </a:solidFill>
                <a:latin typeface="Gill Sans" charset="0"/>
                <a:ea typeface="ＭＳ Ｐゴシック" charset="0"/>
                <a:cs typeface="Gill Sans" charset="0"/>
                <a:sym typeface="Gill Sans" charset="0"/>
              </a:rPr>
              <a:t>strong theoretical grounding</a:t>
            </a:r>
          </a:p>
          <a:p>
            <a:pPr marL="321440" indent="-321440" algn="l">
              <a:spcBef>
                <a:spcPts val="844"/>
              </a:spcBef>
              <a:buSzPct val="171000"/>
              <a:buFont typeface="Arial" pitchFamily="34" charset="0"/>
              <a:buChar char="•"/>
            </a:pPr>
            <a:r>
              <a:rPr lang="en-US" sz="2200" dirty="0">
                <a:solidFill>
                  <a:srgbClr val="000000"/>
                </a:solidFill>
                <a:latin typeface="Gill Sans" charset="0"/>
                <a:ea typeface="ＭＳ Ｐゴシック" charset="0"/>
                <a:cs typeface="Gill Sans" charset="0"/>
                <a:sym typeface="Gill Sans" charset="0"/>
              </a:rPr>
              <a:t>1000s of model replicas</a:t>
            </a:r>
          </a:p>
        </p:txBody>
      </p:sp>
      <p:sp>
        <p:nvSpPr>
          <p:cNvPr id="29699" name="Rectangle 3"/>
          <p:cNvSpPr>
            <a:spLocks/>
          </p:cNvSpPr>
          <p:nvPr/>
        </p:nvSpPr>
        <p:spPr bwMode="auto">
          <a:xfrm>
            <a:off x="607220" y="1660923"/>
            <a:ext cx="3848695" cy="39112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pPr algn="l">
              <a:spcBef>
                <a:spcPts val="844"/>
              </a:spcBef>
            </a:pPr>
            <a:r>
              <a:rPr lang="en-US" sz="2200" u="sng" dirty="0" err="1">
                <a:solidFill>
                  <a:srgbClr val="000000"/>
                </a:solidFill>
                <a:latin typeface="Gill Sans" charset="0"/>
                <a:ea typeface="ＭＳ Ｐゴシック" charset="0"/>
                <a:cs typeface="Gill Sans" charset="0"/>
                <a:sym typeface="Gill Sans" charset="0"/>
              </a:rPr>
              <a:t>Async</a:t>
            </a:r>
            <a:r>
              <a:rPr lang="en-US" sz="2200" u="sng" dirty="0">
                <a:solidFill>
                  <a:srgbClr val="000000"/>
                </a:solidFill>
                <a:latin typeface="Gill Sans" charset="0"/>
                <a:ea typeface="ＭＳ Ｐゴシック" charset="0"/>
                <a:cs typeface="Gill Sans" charset="0"/>
                <a:sym typeface="Gill Sans" charset="0"/>
              </a:rPr>
              <a:t>-SGD</a:t>
            </a:r>
          </a:p>
          <a:p>
            <a:pPr marL="321440" indent="-321440" algn="l">
              <a:spcBef>
                <a:spcPts val="844"/>
              </a:spcBef>
              <a:buSzPct val="171000"/>
              <a:buFont typeface="Arial" pitchFamily="34" charset="0"/>
              <a:buChar char="•"/>
            </a:pPr>
            <a:r>
              <a:rPr lang="en-US" sz="2200" dirty="0">
                <a:solidFill>
                  <a:srgbClr val="000000"/>
                </a:solidFill>
                <a:latin typeface="Gill Sans" charset="0"/>
                <a:ea typeface="ＭＳ Ｐゴシック" charset="0"/>
                <a:cs typeface="Gill Sans" charset="0"/>
                <a:sym typeface="Gill Sans" charset="0"/>
              </a:rPr>
              <a:t>first derivatives </a:t>
            </a:r>
            <a:r>
              <a:rPr lang="en-US" sz="2200" dirty="0" smtClean="0">
                <a:solidFill>
                  <a:srgbClr val="000000"/>
                </a:solidFill>
                <a:latin typeface="Gill Sans" charset="0"/>
                <a:ea typeface="ＭＳ Ｐゴシック" charset="0"/>
                <a:cs typeface="Gill Sans" charset="0"/>
                <a:sym typeface="Gill Sans" charset="0"/>
              </a:rPr>
              <a:t>only</a:t>
            </a:r>
            <a:endParaRPr lang="en-US" sz="2200" dirty="0">
              <a:solidFill>
                <a:srgbClr val="000000"/>
              </a:solidFill>
              <a:latin typeface="Gill Sans" charset="0"/>
              <a:ea typeface="ＭＳ Ｐゴシック" charset="0"/>
              <a:cs typeface="Gill Sans" charset="0"/>
              <a:sym typeface="Gill Sans" charset="0"/>
            </a:endParaRPr>
          </a:p>
          <a:p>
            <a:pPr marL="321440" indent="-321440" algn="l">
              <a:spcBef>
                <a:spcPts val="844"/>
              </a:spcBef>
              <a:buSzPct val="171000"/>
              <a:buFont typeface="Arial" pitchFamily="34" charset="0"/>
              <a:buChar char="•"/>
            </a:pPr>
            <a:r>
              <a:rPr lang="en-US" sz="2200" dirty="0">
                <a:solidFill>
                  <a:srgbClr val="000000"/>
                </a:solidFill>
                <a:latin typeface="Gill Sans" charset="0"/>
                <a:ea typeface="ＭＳ Ｐゴシック" charset="0"/>
                <a:cs typeface="Gill Sans" charset="0"/>
                <a:sym typeface="Gill Sans" charset="0"/>
              </a:rPr>
              <a:t>many small steps</a:t>
            </a:r>
          </a:p>
          <a:p>
            <a:pPr marL="321440" indent="-321440" algn="l">
              <a:spcBef>
                <a:spcPts val="844"/>
              </a:spcBef>
              <a:buSzPct val="171000"/>
              <a:buFont typeface="Arial" pitchFamily="34" charset="0"/>
              <a:buChar char="•"/>
            </a:pPr>
            <a:r>
              <a:rPr lang="en-US" sz="2200" dirty="0">
                <a:solidFill>
                  <a:srgbClr val="000000"/>
                </a:solidFill>
                <a:latin typeface="Gill Sans" charset="0"/>
                <a:ea typeface="ＭＳ Ｐゴシック" charset="0"/>
                <a:cs typeface="Gill Sans" charset="0"/>
                <a:sym typeface="Gill Sans" charset="0"/>
              </a:rPr>
              <a:t>mini-batched data</a:t>
            </a:r>
            <a:br>
              <a:rPr lang="en-US" sz="2200" dirty="0">
                <a:solidFill>
                  <a:srgbClr val="000000"/>
                </a:solidFill>
                <a:latin typeface="Gill Sans" charset="0"/>
                <a:ea typeface="ＭＳ Ｐゴシック" charset="0"/>
                <a:cs typeface="Gill Sans" charset="0"/>
                <a:sym typeface="Gill Sans" charset="0"/>
              </a:rPr>
            </a:br>
            <a:r>
              <a:rPr lang="en-US" sz="2200" dirty="0">
                <a:solidFill>
                  <a:srgbClr val="000000"/>
                </a:solidFill>
                <a:latin typeface="Gill Sans" charset="0"/>
                <a:ea typeface="ＭＳ Ｐゴシック" charset="0"/>
                <a:cs typeface="Gill Sans" charset="0"/>
                <a:sym typeface="Gill Sans" charset="0"/>
              </a:rPr>
              <a:t>(10s of examples)</a:t>
            </a:r>
          </a:p>
          <a:p>
            <a:pPr marL="321440" indent="-321440" algn="l">
              <a:spcBef>
                <a:spcPts val="844"/>
              </a:spcBef>
              <a:buSzPct val="171000"/>
              <a:buFont typeface="Arial" pitchFamily="34" charset="0"/>
              <a:buChar char="•"/>
            </a:pPr>
            <a:r>
              <a:rPr lang="en-US" sz="2200" dirty="0">
                <a:solidFill>
                  <a:srgbClr val="000000"/>
                </a:solidFill>
                <a:latin typeface="Gill Sans" charset="0"/>
                <a:ea typeface="ＭＳ Ｐゴシック" charset="0"/>
                <a:cs typeface="Gill Sans" charset="0"/>
                <a:sym typeface="Gill Sans" charset="0"/>
              </a:rPr>
              <a:t>tiny compute and data requirements per step</a:t>
            </a:r>
          </a:p>
          <a:p>
            <a:pPr marL="321440" indent="-321440" algn="l">
              <a:spcBef>
                <a:spcPts val="844"/>
              </a:spcBef>
              <a:buSzPct val="171000"/>
              <a:buFont typeface="Arial" pitchFamily="34" charset="0"/>
              <a:buChar char="•"/>
            </a:pPr>
            <a:r>
              <a:rPr lang="en-US" sz="2200" dirty="0">
                <a:solidFill>
                  <a:srgbClr val="000000"/>
                </a:solidFill>
                <a:latin typeface="Gill Sans" charset="0"/>
                <a:ea typeface="ＭＳ Ｐゴシック" charset="0"/>
                <a:cs typeface="Gill Sans" charset="0"/>
                <a:sym typeface="Gill Sans" charset="0"/>
              </a:rPr>
              <a:t>theory is dicey</a:t>
            </a:r>
          </a:p>
          <a:p>
            <a:pPr marL="321440" indent="-321440" algn="l">
              <a:spcBef>
                <a:spcPts val="844"/>
              </a:spcBef>
              <a:buSzPct val="171000"/>
              <a:buFont typeface="Arial" pitchFamily="34" charset="0"/>
              <a:buChar char="•"/>
            </a:pPr>
            <a:r>
              <a:rPr lang="en-US" sz="2200" dirty="0">
                <a:solidFill>
                  <a:srgbClr val="000000"/>
                </a:solidFill>
                <a:latin typeface="Gill Sans" charset="0"/>
                <a:ea typeface="ＭＳ Ｐゴシック" charset="0"/>
                <a:cs typeface="Gill Sans" charset="0"/>
                <a:sym typeface="Gill Sans" charset="0"/>
              </a:rPr>
              <a:t>at most 10s or 100s of model replicas</a:t>
            </a:r>
          </a:p>
          <a:p>
            <a:pPr algn="l">
              <a:spcBef>
                <a:spcPts val="844"/>
              </a:spcBef>
            </a:pPr>
            <a:endParaRPr lang="en-US" sz="2200" u="sng" dirty="0">
              <a:solidFill>
                <a:srgbClr val="000000"/>
              </a:solidFill>
              <a:latin typeface="Gill Sans" charset="0"/>
              <a:ea typeface="ＭＳ Ｐゴシック" charset="0"/>
              <a:cs typeface="Gill Sans" charset="0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0222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1"/>
          <p:cNvSpPr>
            <a:spLocks/>
          </p:cNvSpPr>
          <p:nvPr/>
        </p:nvSpPr>
        <p:spPr bwMode="auto">
          <a:xfrm>
            <a:off x="64741" y="214313"/>
            <a:ext cx="9010055" cy="50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>
              <a:spcBef>
                <a:spcPct val="0"/>
              </a:spcBef>
            </a:pPr>
            <a:r>
              <a:rPr lang="en-US" sz="3000" u="sng">
                <a:solidFill>
                  <a:srgbClr val="000000"/>
                </a:solidFill>
                <a:latin typeface="Gill Sans" charset="0"/>
                <a:ea typeface="ＭＳ Ｐゴシック" charset="0"/>
                <a:cs typeface="Gill Sans" charset="0"/>
                <a:sym typeface="Gill Sans" charset="0"/>
              </a:rPr>
              <a:t>L-BFGS:</a:t>
            </a:r>
            <a:r>
              <a:rPr lang="en-US" sz="3000">
                <a:solidFill>
                  <a:srgbClr val="000000"/>
                </a:solidFill>
                <a:latin typeface="Gill Sans" charset="0"/>
                <a:ea typeface="ＭＳ Ｐゴシック" charset="0"/>
                <a:cs typeface="Gill Sans" charset="0"/>
                <a:sym typeface="Gill Sans" charset="0"/>
              </a:rPr>
              <a:t>  a Big Batch Alternative to SGD.</a:t>
            </a:r>
          </a:p>
        </p:txBody>
      </p:sp>
      <p:sp>
        <p:nvSpPr>
          <p:cNvPr id="30722" name="Rectangle 2"/>
          <p:cNvSpPr>
            <a:spLocks/>
          </p:cNvSpPr>
          <p:nvPr/>
        </p:nvSpPr>
        <p:spPr bwMode="auto">
          <a:xfrm>
            <a:off x="5098851" y="2044899"/>
            <a:ext cx="3839766" cy="27682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l">
              <a:spcBef>
                <a:spcPts val="844"/>
              </a:spcBef>
            </a:pPr>
            <a:r>
              <a:rPr lang="en-US" sz="2200">
                <a:solidFill>
                  <a:srgbClr val="000000"/>
                </a:solidFill>
                <a:latin typeface="Gill Sans" charset="0"/>
                <a:ea typeface="ＭＳ Ｐゴシック" charset="0"/>
                <a:cs typeface="Gill Sans" charset="0"/>
                <a:sym typeface="Gill Sans" charset="0"/>
              </a:rPr>
              <a:t>Some current numbers:</a:t>
            </a:r>
          </a:p>
          <a:p>
            <a:pPr algn="l">
              <a:spcBef>
                <a:spcPts val="844"/>
              </a:spcBef>
              <a:buSzPct val="171000"/>
              <a:buFont typeface="Gill Sans" charset="0"/>
              <a:buChar char="•"/>
            </a:pPr>
            <a:r>
              <a:rPr lang="en-US" sz="2200">
                <a:solidFill>
                  <a:srgbClr val="000000"/>
                </a:solidFill>
                <a:latin typeface="Gill Sans" charset="0"/>
                <a:ea typeface="ＭＳ Ｐゴシック" charset="0"/>
                <a:cs typeface="Gill Sans" charset="0"/>
                <a:sym typeface="Gill Sans" charset="0"/>
              </a:rPr>
              <a:t>20,000 cores in a single cluster</a:t>
            </a:r>
          </a:p>
          <a:p>
            <a:pPr algn="l">
              <a:spcBef>
                <a:spcPts val="844"/>
              </a:spcBef>
              <a:buSzPct val="171000"/>
              <a:buFont typeface="Gill Sans" charset="0"/>
              <a:buChar char="•"/>
            </a:pPr>
            <a:r>
              <a:rPr lang="en-US" sz="2200">
                <a:solidFill>
                  <a:srgbClr val="000000"/>
                </a:solidFill>
                <a:latin typeface="Gill Sans" charset="0"/>
                <a:ea typeface="ＭＳ Ｐゴシック" charset="0"/>
                <a:cs typeface="Gill Sans" charset="0"/>
                <a:sym typeface="Gill Sans" charset="0"/>
              </a:rPr>
              <a:t>up to 1 billion data items / mega-batch (in ~1 hour)</a:t>
            </a:r>
          </a:p>
        </p:txBody>
      </p:sp>
      <p:sp>
        <p:nvSpPr>
          <p:cNvPr id="30723" name="Rectangle 3"/>
          <p:cNvSpPr>
            <a:spLocks/>
          </p:cNvSpPr>
          <p:nvPr/>
        </p:nvSpPr>
        <p:spPr bwMode="auto">
          <a:xfrm>
            <a:off x="446484" y="857250"/>
            <a:ext cx="8170664" cy="11519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l">
              <a:spcBef>
                <a:spcPts val="844"/>
              </a:spcBef>
            </a:pPr>
            <a:r>
              <a:rPr lang="en-US" sz="2200">
                <a:solidFill>
                  <a:srgbClr val="000000"/>
                </a:solidFill>
                <a:latin typeface="Gill Sans" charset="0"/>
                <a:ea typeface="ＭＳ Ｐゴシック" charset="0"/>
                <a:cs typeface="Gill Sans" charset="0"/>
                <a:sym typeface="Gill Sans" charset="0"/>
              </a:rPr>
              <a:t>Leverages the same parameter server implementation as Async-SGD, but uses it to shard computation within a mega-batch.</a:t>
            </a:r>
          </a:p>
        </p:txBody>
      </p:sp>
      <p:sp>
        <p:nvSpPr>
          <p:cNvPr id="30724" name="Rectangle 4"/>
          <p:cNvSpPr>
            <a:spLocks/>
          </p:cNvSpPr>
          <p:nvPr/>
        </p:nvSpPr>
        <p:spPr bwMode="auto">
          <a:xfrm>
            <a:off x="1526978" y="5885051"/>
            <a:ext cx="643766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>
              <a:spcBef>
                <a:spcPts val="844"/>
              </a:spcBef>
            </a:pPr>
            <a:r>
              <a:rPr lang="en-US" sz="2200" dirty="0">
                <a:solidFill>
                  <a:srgbClr val="000000"/>
                </a:solidFill>
                <a:latin typeface="Gill Sans" charset="0"/>
                <a:ea typeface="ＭＳ Ｐゴシック" charset="0"/>
                <a:cs typeface="Gill Sans" charset="0"/>
                <a:sym typeface="Gill Sans" charset="0"/>
              </a:rPr>
              <a:t>The possibility of running on multiple data centers...</a:t>
            </a:r>
          </a:p>
        </p:txBody>
      </p:sp>
      <p:grpSp>
        <p:nvGrpSpPr>
          <p:cNvPr id="30725" name="Group 5"/>
          <p:cNvGrpSpPr>
            <a:grpSpLocks/>
          </p:cNvGrpSpPr>
          <p:nvPr/>
        </p:nvGrpSpPr>
        <p:grpSpPr bwMode="auto">
          <a:xfrm>
            <a:off x="125016" y="2143125"/>
            <a:ext cx="4607719" cy="2803922"/>
            <a:chOff x="0" y="0"/>
            <a:chExt cx="4128" cy="2512"/>
          </a:xfrm>
        </p:grpSpPr>
        <p:sp>
          <p:nvSpPr>
            <p:cNvPr id="30726" name="Rectangle 6"/>
            <p:cNvSpPr>
              <a:spLocks/>
            </p:cNvSpPr>
            <p:nvPr/>
          </p:nvSpPr>
          <p:spPr bwMode="auto">
            <a:xfrm>
              <a:off x="2090" y="39"/>
              <a:ext cx="1544" cy="2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 algn="l">
                <a:spcBef>
                  <a:spcPct val="0"/>
                </a:spcBef>
              </a:pPr>
              <a:r>
                <a:rPr lang="en-US" sz="1700">
                  <a:solidFill>
                    <a:srgbClr val="000000"/>
                  </a:solidFill>
                  <a:latin typeface="Gill Sans" charset="0"/>
                  <a:ea typeface="ＭＳ Ｐゴシック" charset="0"/>
                  <a:cs typeface="Gill Sans" charset="0"/>
                  <a:sym typeface="Gill Sans" charset="0"/>
                </a:rPr>
                <a:t>Parameter Server</a:t>
              </a:r>
            </a:p>
          </p:txBody>
        </p:sp>
        <p:sp>
          <p:nvSpPr>
            <p:cNvPr id="30727" name="Rectangle 7"/>
            <p:cNvSpPr>
              <a:spLocks/>
            </p:cNvSpPr>
            <p:nvPr/>
          </p:nvSpPr>
          <p:spPr bwMode="auto">
            <a:xfrm>
              <a:off x="614" y="1148"/>
              <a:ext cx="832" cy="5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>
                <a:spcBef>
                  <a:spcPct val="0"/>
                </a:spcBef>
              </a:pPr>
              <a:r>
                <a:rPr lang="en-US" sz="1700">
                  <a:solidFill>
                    <a:srgbClr val="000000"/>
                  </a:solidFill>
                  <a:latin typeface="Gill Sans" charset="0"/>
                  <a:ea typeface="ＭＳ Ｐゴシック" charset="0"/>
                  <a:cs typeface="Gill Sans" charset="0"/>
                  <a:sym typeface="Gill Sans" charset="0"/>
                </a:rPr>
                <a:t>Model</a:t>
              </a:r>
            </a:p>
            <a:p>
              <a:pPr>
                <a:spcBef>
                  <a:spcPct val="0"/>
                </a:spcBef>
              </a:pPr>
              <a:r>
                <a:rPr lang="en-US" sz="1700">
                  <a:solidFill>
                    <a:srgbClr val="000000"/>
                  </a:solidFill>
                  <a:latin typeface="Gill Sans" charset="0"/>
                  <a:ea typeface="ＭＳ Ｐゴシック" charset="0"/>
                  <a:cs typeface="Gill Sans" charset="0"/>
                  <a:sym typeface="Gill Sans" charset="0"/>
                </a:rPr>
                <a:t>Workers</a:t>
              </a:r>
            </a:p>
          </p:txBody>
        </p:sp>
        <p:grpSp>
          <p:nvGrpSpPr>
            <p:cNvPr id="30728" name="Group 8"/>
            <p:cNvGrpSpPr>
              <a:grpSpLocks/>
            </p:cNvGrpSpPr>
            <p:nvPr/>
          </p:nvGrpSpPr>
          <p:grpSpPr bwMode="auto">
            <a:xfrm>
              <a:off x="1536" y="1142"/>
              <a:ext cx="654" cy="655"/>
              <a:chOff x="0" y="0"/>
              <a:chExt cx="654" cy="654"/>
            </a:xfrm>
          </p:grpSpPr>
          <p:sp>
            <p:nvSpPr>
              <p:cNvPr id="30729" name="AutoShape 9"/>
              <p:cNvSpPr>
                <a:spLocks/>
              </p:cNvSpPr>
              <p:nvPr/>
            </p:nvSpPr>
            <p:spPr bwMode="auto">
              <a:xfrm>
                <a:off x="40" y="40"/>
                <a:ext cx="266" cy="266"/>
              </a:xfrm>
              <a:prstGeom prst="roundRect">
                <a:avLst>
                  <a:gd name="adj" fmla="val 45153"/>
                </a:avLst>
              </a:prstGeom>
              <a:solidFill>
                <a:srgbClr val="C0EDFE"/>
              </a:solidFill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>
                  <a:spcBef>
                    <a:spcPct val="0"/>
                  </a:spcBef>
                </a:pPr>
                <a:endParaRPr lang="en-US" sz="30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0730" name="AutoShape 10"/>
              <p:cNvSpPr>
                <a:spLocks/>
              </p:cNvSpPr>
              <p:nvPr/>
            </p:nvSpPr>
            <p:spPr bwMode="auto">
              <a:xfrm>
                <a:off x="347" y="40"/>
                <a:ext cx="266" cy="266"/>
              </a:xfrm>
              <a:prstGeom prst="roundRect">
                <a:avLst>
                  <a:gd name="adj" fmla="val 45153"/>
                </a:avLst>
              </a:prstGeom>
              <a:solidFill>
                <a:srgbClr val="C0EDFE"/>
              </a:solidFill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>
                  <a:spcBef>
                    <a:spcPct val="0"/>
                  </a:spcBef>
                </a:pPr>
                <a:endParaRPr lang="en-US" sz="30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0731" name="AutoShape 11"/>
              <p:cNvSpPr>
                <a:spLocks/>
              </p:cNvSpPr>
              <p:nvPr/>
            </p:nvSpPr>
            <p:spPr bwMode="auto">
              <a:xfrm>
                <a:off x="40" y="347"/>
                <a:ext cx="266" cy="266"/>
              </a:xfrm>
              <a:prstGeom prst="roundRect">
                <a:avLst>
                  <a:gd name="adj" fmla="val 45153"/>
                </a:avLst>
              </a:prstGeom>
              <a:solidFill>
                <a:srgbClr val="C0EDFE"/>
              </a:solidFill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>
                  <a:spcBef>
                    <a:spcPct val="0"/>
                  </a:spcBef>
                </a:pPr>
                <a:endParaRPr lang="en-US" sz="30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0732" name="AutoShape 12"/>
              <p:cNvSpPr>
                <a:spLocks/>
              </p:cNvSpPr>
              <p:nvPr/>
            </p:nvSpPr>
            <p:spPr bwMode="auto">
              <a:xfrm>
                <a:off x="347" y="347"/>
                <a:ext cx="266" cy="266"/>
              </a:xfrm>
              <a:prstGeom prst="roundRect">
                <a:avLst>
                  <a:gd name="adj" fmla="val 45153"/>
                </a:avLst>
              </a:prstGeom>
              <a:solidFill>
                <a:srgbClr val="C0EDFE"/>
              </a:solidFill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>
                  <a:spcBef>
                    <a:spcPct val="0"/>
                  </a:spcBef>
                </a:pPr>
                <a:endParaRPr lang="en-US" sz="30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0733" name="Rectangle 13"/>
              <p:cNvSpPr>
                <a:spLocks/>
              </p:cNvSpPr>
              <p:nvPr/>
            </p:nvSpPr>
            <p:spPr bwMode="auto">
              <a:xfrm>
                <a:off x="0" y="0"/>
                <a:ext cx="654" cy="654"/>
              </a:xfrm>
              <a:prstGeom prst="rect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>
                  <a:spcBef>
                    <a:spcPct val="0"/>
                  </a:spcBef>
                </a:pPr>
                <a:endParaRPr lang="en-US" sz="30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</p:grpSp>
        <p:grpSp>
          <p:nvGrpSpPr>
            <p:cNvPr id="30734" name="Group 14"/>
            <p:cNvGrpSpPr>
              <a:grpSpLocks/>
            </p:cNvGrpSpPr>
            <p:nvPr/>
          </p:nvGrpSpPr>
          <p:grpSpPr bwMode="auto">
            <a:xfrm>
              <a:off x="2504" y="1142"/>
              <a:ext cx="655" cy="655"/>
              <a:chOff x="0" y="0"/>
              <a:chExt cx="654" cy="654"/>
            </a:xfrm>
          </p:grpSpPr>
          <p:sp>
            <p:nvSpPr>
              <p:cNvPr id="30735" name="AutoShape 15"/>
              <p:cNvSpPr>
                <a:spLocks/>
              </p:cNvSpPr>
              <p:nvPr/>
            </p:nvSpPr>
            <p:spPr bwMode="auto">
              <a:xfrm>
                <a:off x="40" y="40"/>
                <a:ext cx="266" cy="266"/>
              </a:xfrm>
              <a:prstGeom prst="roundRect">
                <a:avLst>
                  <a:gd name="adj" fmla="val 45153"/>
                </a:avLst>
              </a:prstGeom>
              <a:solidFill>
                <a:srgbClr val="C0EDFE"/>
              </a:solidFill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>
                  <a:spcBef>
                    <a:spcPct val="0"/>
                  </a:spcBef>
                </a:pPr>
                <a:endParaRPr lang="en-US" sz="30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0736" name="AutoShape 16"/>
              <p:cNvSpPr>
                <a:spLocks/>
              </p:cNvSpPr>
              <p:nvPr/>
            </p:nvSpPr>
            <p:spPr bwMode="auto">
              <a:xfrm>
                <a:off x="347" y="40"/>
                <a:ext cx="266" cy="266"/>
              </a:xfrm>
              <a:prstGeom prst="roundRect">
                <a:avLst>
                  <a:gd name="adj" fmla="val 45153"/>
                </a:avLst>
              </a:prstGeom>
              <a:solidFill>
                <a:srgbClr val="C0EDFE"/>
              </a:solidFill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>
                  <a:spcBef>
                    <a:spcPct val="0"/>
                  </a:spcBef>
                </a:pPr>
                <a:endParaRPr lang="en-US" sz="30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0737" name="AutoShape 17"/>
              <p:cNvSpPr>
                <a:spLocks/>
              </p:cNvSpPr>
              <p:nvPr/>
            </p:nvSpPr>
            <p:spPr bwMode="auto">
              <a:xfrm>
                <a:off x="40" y="347"/>
                <a:ext cx="266" cy="266"/>
              </a:xfrm>
              <a:prstGeom prst="roundRect">
                <a:avLst>
                  <a:gd name="adj" fmla="val 45153"/>
                </a:avLst>
              </a:prstGeom>
              <a:solidFill>
                <a:srgbClr val="C0EDFE"/>
              </a:solidFill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>
                  <a:spcBef>
                    <a:spcPct val="0"/>
                  </a:spcBef>
                </a:pPr>
                <a:endParaRPr lang="en-US" sz="30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0738" name="AutoShape 18"/>
              <p:cNvSpPr>
                <a:spLocks/>
              </p:cNvSpPr>
              <p:nvPr/>
            </p:nvSpPr>
            <p:spPr bwMode="auto">
              <a:xfrm>
                <a:off x="347" y="347"/>
                <a:ext cx="266" cy="266"/>
              </a:xfrm>
              <a:prstGeom prst="roundRect">
                <a:avLst>
                  <a:gd name="adj" fmla="val 45153"/>
                </a:avLst>
              </a:prstGeom>
              <a:solidFill>
                <a:srgbClr val="C0EDFE"/>
              </a:solidFill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>
                  <a:spcBef>
                    <a:spcPct val="0"/>
                  </a:spcBef>
                </a:pPr>
                <a:endParaRPr lang="en-US" sz="30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0739" name="Rectangle 19"/>
              <p:cNvSpPr>
                <a:spLocks/>
              </p:cNvSpPr>
              <p:nvPr/>
            </p:nvSpPr>
            <p:spPr bwMode="auto">
              <a:xfrm>
                <a:off x="0" y="0"/>
                <a:ext cx="654" cy="654"/>
              </a:xfrm>
              <a:prstGeom prst="rect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>
                  <a:spcBef>
                    <a:spcPct val="0"/>
                  </a:spcBef>
                </a:pPr>
                <a:endParaRPr lang="en-US" sz="30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</p:grpSp>
        <p:grpSp>
          <p:nvGrpSpPr>
            <p:cNvPr id="30740" name="Group 20"/>
            <p:cNvGrpSpPr>
              <a:grpSpLocks/>
            </p:cNvGrpSpPr>
            <p:nvPr/>
          </p:nvGrpSpPr>
          <p:grpSpPr bwMode="auto">
            <a:xfrm>
              <a:off x="3473" y="1142"/>
              <a:ext cx="655" cy="655"/>
              <a:chOff x="0" y="0"/>
              <a:chExt cx="654" cy="654"/>
            </a:xfrm>
          </p:grpSpPr>
          <p:sp>
            <p:nvSpPr>
              <p:cNvPr id="30741" name="AutoShape 21"/>
              <p:cNvSpPr>
                <a:spLocks/>
              </p:cNvSpPr>
              <p:nvPr/>
            </p:nvSpPr>
            <p:spPr bwMode="auto">
              <a:xfrm>
                <a:off x="40" y="40"/>
                <a:ext cx="266" cy="266"/>
              </a:xfrm>
              <a:prstGeom prst="roundRect">
                <a:avLst>
                  <a:gd name="adj" fmla="val 45153"/>
                </a:avLst>
              </a:prstGeom>
              <a:solidFill>
                <a:srgbClr val="C0EDFE"/>
              </a:solidFill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>
                  <a:spcBef>
                    <a:spcPct val="0"/>
                  </a:spcBef>
                </a:pPr>
                <a:endParaRPr lang="en-US" sz="30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0742" name="AutoShape 22"/>
              <p:cNvSpPr>
                <a:spLocks/>
              </p:cNvSpPr>
              <p:nvPr/>
            </p:nvSpPr>
            <p:spPr bwMode="auto">
              <a:xfrm>
                <a:off x="347" y="40"/>
                <a:ext cx="266" cy="266"/>
              </a:xfrm>
              <a:prstGeom prst="roundRect">
                <a:avLst>
                  <a:gd name="adj" fmla="val 45153"/>
                </a:avLst>
              </a:prstGeom>
              <a:solidFill>
                <a:srgbClr val="C0EDFE"/>
              </a:solidFill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>
                  <a:spcBef>
                    <a:spcPct val="0"/>
                  </a:spcBef>
                </a:pPr>
                <a:endParaRPr lang="en-US" sz="30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0743" name="AutoShape 23"/>
              <p:cNvSpPr>
                <a:spLocks/>
              </p:cNvSpPr>
              <p:nvPr/>
            </p:nvSpPr>
            <p:spPr bwMode="auto">
              <a:xfrm>
                <a:off x="40" y="347"/>
                <a:ext cx="266" cy="266"/>
              </a:xfrm>
              <a:prstGeom prst="roundRect">
                <a:avLst>
                  <a:gd name="adj" fmla="val 45153"/>
                </a:avLst>
              </a:prstGeom>
              <a:solidFill>
                <a:srgbClr val="C0EDFE"/>
              </a:solidFill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>
                  <a:spcBef>
                    <a:spcPct val="0"/>
                  </a:spcBef>
                </a:pPr>
                <a:endParaRPr lang="en-US" sz="30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0744" name="AutoShape 24"/>
              <p:cNvSpPr>
                <a:spLocks/>
              </p:cNvSpPr>
              <p:nvPr/>
            </p:nvSpPr>
            <p:spPr bwMode="auto">
              <a:xfrm>
                <a:off x="347" y="347"/>
                <a:ext cx="266" cy="266"/>
              </a:xfrm>
              <a:prstGeom prst="roundRect">
                <a:avLst>
                  <a:gd name="adj" fmla="val 45153"/>
                </a:avLst>
              </a:prstGeom>
              <a:solidFill>
                <a:srgbClr val="C0EDFE"/>
              </a:solidFill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>
                  <a:spcBef>
                    <a:spcPct val="0"/>
                  </a:spcBef>
                </a:pPr>
                <a:endParaRPr lang="en-US" sz="30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0745" name="Rectangle 25"/>
              <p:cNvSpPr>
                <a:spLocks/>
              </p:cNvSpPr>
              <p:nvPr/>
            </p:nvSpPr>
            <p:spPr bwMode="auto">
              <a:xfrm>
                <a:off x="0" y="0"/>
                <a:ext cx="654" cy="654"/>
              </a:xfrm>
              <a:prstGeom prst="rect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>
                  <a:spcBef>
                    <a:spcPct val="0"/>
                  </a:spcBef>
                </a:pPr>
                <a:endParaRPr lang="en-US" sz="30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</p:grpSp>
        <p:grpSp>
          <p:nvGrpSpPr>
            <p:cNvPr id="30746" name="Group 26"/>
            <p:cNvGrpSpPr>
              <a:grpSpLocks/>
            </p:cNvGrpSpPr>
            <p:nvPr/>
          </p:nvGrpSpPr>
          <p:grpSpPr bwMode="auto">
            <a:xfrm>
              <a:off x="1736" y="336"/>
              <a:ext cx="2187" cy="347"/>
              <a:chOff x="0" y="0"/>
              <a:chExt cx="2187" cy="347"/>
            </a:xfrm>
          </p:grpSpPr>
          <p:sp>
            <p:nvSpPr>
              <p:cNvPr id="30747" name="AutoShape 27"/>
              <p:cNvSpPr>
                <a:spLocks/>
              </p:cNvSpPr>
              <p:nvPr/>
            </p:nvSpPr>
            <p:spPr bwMode="auto">
              <a:xfrm>
                <a:off x="40" y="40"/>
                <a:ext cx="266" cy="266"/>
              </a:xfrm>
              <a:prstGeom prst="roundRect">
                <a:avLst>
                  <a:gd name="adj" fmla="val 45153"/>
                </a:avLst>
              </a:prstGeom>
              <a:solidFill>
                <a:srgbClr val="A3D979"/>
              </a:solidFill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>
                  <a:spcBef>
                    <a:spcPct val="0"/>
                  </a:spcBef>
                </a:pPr>
                <a:endParaRPr lang="en-US" sz="30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0748" name="Rectangle 28"/>
              <p:cNvSpPr>
                <a:spLocks/>
              </p:cNvSpPr>
              <p:nvPr/>
            </p:nvSpPr>
            <p:spPr bwMode="auto">
              <a:xfrm>
                <a:off x="0" y="0"/>
                <a:ext cx="2187" cy="347"/>
              </a:xfrm>
              <a:prstGeom prst="rect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>
                  <a:spcBef>
                    <a:spcPct val="0"/>
                  </a:spcBef>
                </a:pPr>
                <a:endParaRPr lang="en-US" sz="30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0749" name="AutoShape 29"/>
              <p:cNvSpPr>
                <a:spLocks/>
              </p:cNvSpPr>
              <p:nvPr/>
            </p:nvSpPr>
            <p:spPr bwMode="auto">
              <a:xfrm>
                <a:off x="347" y="40"/>
                <a:ext cx="266" cy="266"/>
              </a:xfrm>
              <a:prstGeom prst="roundRect">
                <a:avLst>
                  <a:gd name="adj" fmla="val 45153"/>
                </a:avLst>
              </a:prstGeom>
              <a:solidFill>
                <a:srgbClr val="A3D979"/>
              </a:solidFill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>
                  <a:spcBef>
                    <a:spcPct val="0"/>
                  </a:spcBef>
                </a:pPr>
                <a:endParaRPr lang="en-US" sz="30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0750" name="AutoShape 30"/>
              <p:cNvSpPr>
                <a:spLocks/>
              </p:cNvSpPr>
              <p:nvPr/>
            </p:nvSpPr>
            <p:spPr bwMode="auto">
              <a:xfrm>
                <a:off x="654" y="40"/>
                <a:ext cx="265" cy="266"/>
              </a:xfrm>
              <a:prstGeom prst="roundRect">
                <a:avLst>
                  <a:gd name="adj" fmla="val 45153"/>
                </a:avLst>
              </a:prstGeom>
              <a:solidFill>
                <a:srgbClr val="A3D979"/>
              </a:solidFill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>
                  <a:spcBef>
                    <a:spcPct val="0"/>
                  </a:spcBef>
                </a:pPr>
                <a:endParaRPr lang="en-US" sz="30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0751" name="AutoShape 31"/>
              <p:cNvSpPr>
                <a:spLocks/>
              </p:cNvSpPr>
              <p:nvPr/>
            </p:nvSpPr>
            <p:spPr bwMode="auto">
              <a:xfrm>
                <a:off x="960" y="40"/>
                <a:ext cx="266" cy="266"/>
              </a:xfrm>
              <a:prstGeom prst="roundRect">
                <a:avLst>
                  <a:gd name="adj" fmla="val 45153"/>
                </a:avLst>
              </a:prstGeom>
              <a:solidFill>
                <a:srgbClr val="A3D979"/>
              </a:solidFill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>
                  <a:spcBef>
                    <a:spcPct val="0"/>
                  </a:spcBef>
                </a:pPr>
                <a:endParaRPr lang="en-US" sz="30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0752" name="AutoShape 32"/>
              <p:cNvSpPr>
                <a:spLocks/>
              </p:cNvSpPr>
              <p:nvPr/>
            </p:nvSpPr>
            <p:spPr bwMode="auto">
              <a:xfrm>
                <a:off x="1267" y="40"/>
                <a:ext cx="266" cy="266"/>
              </a:xfrm>
              <a:prstGeom prst="roundRect">
                <a:avLst>
                  <a:gd name="adj" fmla="val 45153"/>
                </a:avLst>
              </a:prstGeom>
              <a:solidFill>
                <a:srgbClr val="A3D979"/>
              </a:solidFill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>
                  <a:spcBef>
                    <a:spcPct val="0"/>
                  </a:spcBef>
                </a:pPr>
                <a:endParaRPr lang="en-US" sz="30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0753" name="AutoShape 33"/>
              <p:cNvSpPr>
                <a:spLocks/>
              </p:cNvSpPr>
              <p:nvPr/>
            </p:nvSpPr>
            <p:spPr bwMode="auto">
              <a:xfrm>
                <a:off x="1574" y="40"/>
                <a:ext cx="265" cy="266"/>
              </a:xfrm>
              <a:prstGeom prst="roundRect">
                <a:avLst>
                  <a:gd name="adj" fmla="val 45153"/>
                </a:avLst>
              </a:prstGeom>
              <a:solidFill>
                <a:srgbClr val="A3D979"/>
              </a:solidFill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>
                  <a:spcBef>
                    <a:spcPct val="0"/>
                  </a:spcBef>
                </a:pPr>
                <a:endParaRPr lang="en-US" sz="30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0754" name="AutoShape 34"/>
              <p:cNvSpPr>
                <a:spLocks/>
              </p:cNvSpPr>
              <p:nvPr/>
            </p:nvSpPr>
            <p:spPr bwMode="auto">
              <a:xfrm>
                <a:off x="1880" y="40"/>
                <a:ext cx="266" cy="266"/>
              </a:xfrm>
              <a:prstGeom prst="roundRect">
                <a:avLst>
                  <a:gd name="adj" fmla="val 45153"/>
                </a:avLst>
              </a:prstGeom>
              <a:solidFill>
                <a:srgbClr val="A3D979"/>
              </a:solidFill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>
                  <a:spcBef>
                    <a:spcPct val="0"/>
                  </a:spcBef>
                </a:pPr>
                <a:endParaRPr lang="en-US" sz="30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</p:grpSp>
        <p:sp>
          <p:nvSpPr>
            <p:cNvPr id="30755" name="Line 35"/>
            <p:cNvSpPr>
              <a:spLocks noChangeShapeType="1"/>
            </p:cNvSpPr>
            <p:nvPr/>
          </p:nvSpPr>
          <p:spPr bwMode="auto">
            <a:xfrm flipH="1">
              <a:off x="1855" y="721"/>
              <a:ext cx="204" cy="389"/>
            </a:xfrm>
            <a:prstGeom prst="line">
              <a:avLst/>
            </a:prstGeom>
            <a:noFill/>
            <a:ln w="38100" cap="flat">
              <a:solidFill>
                <a:schemeClr val="tx1"/>
              </a:solidFill>
              <a:prstDash val="solid"/>
              <a:miter lim="800000"/>
              <a:headEnd type="stealth" w="med" len="med"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>
                <a:spcBef>
                  <a:spcPct val="0"/>
                </a:spcBef>
              </a:pPr>
              <a:endParaRPr lang="en-US" sz="30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30756" name="Line 36"/>
            <p:cNvSpPr>
              <a:spLocks noChangeShapeType="1"/>
            </p:cNvSpPr>
            <p:nvPr/>
          </p:nvSpPr>
          <p:spPr bwMode="auto">
            <a:xfrm>
              <a:off x="3604" y="724"/>
              <a:ext cx="204" cy="390"/>
            </a:xfrm>
            <a:prstGeom prst="line">
              <a:avLst/>
            </a:prstGeom>
            <a:noFill/>
            <a:ln w="38100" cap="flat">
              <a:solidFill>
                <a:schemeClr val="tx1"/>
              </a:solidFill>
              <a:prstDash val="solid"/>
              <a:miter lim="800000"/>
              <a:headEnd type="stealth" w="med" len="med"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>
                <a:spcBef>
                  <a:spcPct val="0"/>
                </a:spcBef>
              </a:pPr>
              <a:endParaRPr lang="en-US" sz="30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30757" name="Line 37"/>
            <p:cNvSpPr>
              <a:spLocks noChangeShapeType="1"/>
            </p:cNvSpPr>
            <p:nvPr/>
          </p:nvSpPr>
          <p:spPr bwMode="auto">
            <a:xfrm>
              <a:off x="2829" y="717"/>
              <a:ext cx="0" cy="390"/>
            </a:xfrm>
            <a:prstGeom prst="line">
              <a:avLst/>
            </a:prstGeom>
            <a:noFill/>
            <a:ln w="38100" cap="flat">
              <a:solidFill>
                <a:schemeClr val="tx1"/>
              </a:solidFill>
              <a:prstDash val="solid"/>
              <a:miter lim="800000"/>
              <a:headEnd type="stealth" w="med" len="med"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>
                <a:spcBef>
                  <a:spcPct val="0"/>
                </a:spcBef>
              </a:pPr>
              <a:endParaRPr lang="en-US" sz="30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grpSp>
          <p:nvGrpSpPr>
            <p:cNvPr id="30758" name="Group 38"/>
            <p:cNvGrpSpPr>
              <a:grpSpLocks/>
            </p:cNvGrpSpPr>
            <p:nvPr/>
          </p:nvGrpSpPr>
          <p:grpSpPr bwMode="auto">
            <a:xfrm>
              <a:off x="1362" y="1852"/>
              <a:ext cx="2262" cy="660"/>
              <a:chOff x="0" y="0"/>
              <a:chExt cx="2261" cy="659"/>
            </a:xfrm>
          </p:grpSpPr>
          <p:sp>
            <p:nvSpPr>
              <p:cNvPr id="30759" name="Rectangle 39"/>
              <p:cNvSpPr>
                <a:spLocks/>
              </p:cNvSpPr>
              <p:nvPr/>
            </p:nvSpPr>
            <p:spPr bwMode="auto">
              <a:xfrm>
                <a:off x="0" y="263"/>
                <a:ext cx="1296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 anchor="ctr"/>
              <a:lstStyle/>
              <a:p>
                <a:pPr>
                  <a:spcBef>
                    <a:spcPct val="0"/>
                  </a:spcBef>
                </a:pPr>
                <a:r>
                  <a:rPr lang="en-US" sz="1700">
                    <a:solidFill>
                      <a:srgbClr val="000000"/>
                    </a:solidFill>
                    <a:latin typeface="Gill Sans" charset="0"/>
                    <a:ea typeface="ＭＳ Ｐゴシック" charset="0"/>
                    <a:cs typeface="Gill Sans" charset="0"/>
                    <a:sym typeface="Gill Sans" charset="0"/>
                  </a:rPr>
                  <a:t>Data</a:t>
                </a:r>
              </a:p>
            </p:txBody>
          </p:sp>
          <p:grpSp>
            <p:nvGrpSpPr>
              <p:cNvPr id="30760" name="Group 40"/>
              <p:cNvGrpSpPr>
                <a:grpSpLocks/>
              </p:cNvGrpSpPr>
              <p:nvPr/>
            </p:nvGrpSpPr>
            <p:grpSpPr bwMode="auto">
              <a:xfrm>
                <a:off x="1264" y="241"/>
                <a:ext cx="410" cy="418"/>
                <a:chOff x="0" y="0"/>
                <a:chExt cx="409" cy="417"/>
              </a:xfrm>
            </p:grpSpPr>
            <p:sp>
              <p:nvSpPr>
                <p:cNvPr id="30761" name="Oval 41"/>
                <p:cNvSpPr>
                  <a:spLocks/>
                </p:cNvSpPr>
                <p:nvPr/>
              </p:nvSpPr>
              <p:spPr bwMode="auto">
                <a:xfrm>
                  <a:off x="0" y="309"/>
                  <a:ext cx="409" cy="108"/>
                </a:xfrm>
                <a:prstGeom prst="ellipse">
                  <a:avLst/>
                </a:prstGeom>
                <a:noFill/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pPr>
                    <a:spcBef>
                      <a:spcPct val="0"/>
                    </a:spcBef>
                  </a:pPr>
                  <a:endParaRPr lang="en-US" sz="3000">
                    <a:solidFill>
                      <a:srgbClr val="000000"/>
                    </a:solidFill>
                    <a:latin typeface="Gill Sans" charset="0"/>
                    <a:sym typeface="Gill Sans" charset="0"/>
                  </a:endParaRPr>
                </a:p>
              </p:txBody>
            </p:sp>
            <p:sp>
              <p:nvSpPr>
                <p:cNvPr id="30762" name="Rectangle 42"/>
                <p:cNvSpPr>
                  <a:spLocks/>
                </p:cNvSpPr>
                <p:nvPr/>
              </p:nvSpPr>
              <p:spPr bwMode="auto">
                <a:xfrm>
                  <a:off x="0" y="67"/>
                  <a:ext cx="409" cy="288"/>
                </a:xfrm>
                <a:prstGeom prst="rect">
                  <a:avLst/>
                </a:prstGeom>
                <a:solidFill>
                  <a:schemeClr val="accent1">
                    <a:alpha val="7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25400" cap="flat">
                      <a:solidFill>
                        <a:schemeClr val="tx1">
                          <a:alpha val="70000"/>
                        </a:schemeClr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pPr>
                    <a:spcBef>
                      <a:spcPct val="0"/>
                    </a:spcBef>
                  </a:pPr>
                  <a:endParaRPr lang="en-US" sz="3000">
                    <a:solidFill>
                      <a:srgbClr val="000000"/>
                    </a:solidFill>
                    <a:latin typeface="Gill Sans" charset="0"/>
                    <a:sym typeface="Gill Sans" charset="0"/>
                  </a:endParaRPr>
                </a:p>
              </p:txBody>
            </p:sp>
            <p:sp>
              <p:nvSpPr>
                <p:cNvPr id="30763" name="Oval 43"/>
                <p:cNvSpPr>
                  <a:spLocks/>
                </p:cNvSpPr>
                <p:nvPr/>
              </p:nvSpPr>
              <p:spPr bwMode="auto">
                <a:xfrm>
                  <a:off x="0" y="0"/>
                  <a:ext cx="409" cy="108"/>
                </a:xfrm>
                <a:prstGeom prst="ellipse">
                  <a:avLst/>
                </a:prstGeom>
                <a:noFill/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pPr>
                    <a:spcBef>
                      <a:spcPct val="0"/>
                    </a:spcBef>
                  </a:pPr>
                  <a:endParaRPr lang="en-US" sz="3000">
                    <a:solidFill>
                      <a:srgbClr val="000000"/>
                    </a:solidFill>
                    <a:latin typeface="Gill Sans" charset="0"/>
                    <a:sym typeface="Gill Sans" charset="0"/>
                  </a:endParaRPr>
                </a:p>
              </p:txBody>
            </p:sp>
            <p:sp>
              <p:nvSpPr>
                <p:cNvPr id="30764" name="Line 44"/>
                <p:cNvSpPr>
                  <a:spLocks noChangeShapeType="1"/>
                </p:cNvSpPr>
                <p:nvPr/>
              </p:nvSpPr>
              <p:spPr bwMode="auto">
                <a:xfrm flipH="1">
                  <a:off x="0" y="61"/>
                  <a:ext cx="0" cy="310"/>
                </a:xfrm>
                <a:prstGeom prst="line">
                  <a:avLst/>
                </a:prstGeom>
                <a:noFill/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pPr>
                    <a:spcBef>
                      <a:spcPct val="0"/>
                    </a:spcBef>
                  </a:pPr>
                  <a:endParaRPr lang="en-US" sz="3000">
                    <a:solidFill>
                      <a:srgbClr val="000000"/>
                    </a:solidFill>
                    <a:latin typeface="Gill Sans" charset="0"/>
                    <a:sym typeface="Gill Sans" charset="0"/>
                  </a:endParaRPr>
                </a:p>
              </p:txBody>
            </p:sp>
            <p:sp>
              <p:nvSpPr>
                <p:cNvPr id="30765" name="Line 45"/>
                <p:cNvSpPr>
                  <a:spLocks noChangeShapeType="1"/>
                </p:cNvSpPr>
                <p:nvPr/>
              </p:nvSpPr>
              <p:spPr bwMode="auto">
                <a:xfrm flipH="1">
                  <a:off x="409" y="61"/>
                  <a:ext cx="0" cy="310"/>
                </a:xfrm>
                <a:prstGeom prst="line">
                  <a:avLst/>
                </a:prstGeom>
                <a:noFill/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pPr>
                    <a:spcBef>
                      <a:spcPct val="0"/>
                    </a:spcBef>
                  </a:pPr>
                  <a:endParaRPr lang="en-US" sz="3000">
                    <a:solidFill>
                      <a:srgbClr val="000000"/>
                    </a:solidFill>
                    <a:latin typeface="Gill Sans" charset="0"/>
                    <a:sym typeface="Gill Sans" charset="0"/>
                  </a:endParaRPr>
                </a:p>
              </p:txBody>
            </p:sp>
          </p:grpSp>
          <p:sp>
            <p:nvSpPr>
              <p:cNvPr id="30766" name="Line 46"/>
              <p:cNvSpPr>
                <a:spLocks noChangeShapeType="1"/>
              </p:cNvSpPr>
              <p:nvPr/>
            </p:nvSpPr>
            <p:spPr bwMode="auto">
              <a:xfrm flipH="1">
                <a:off x="1469" y="0"/>
                <a:ext cx="0" cy="307"/>
              </a:xfrm>
              <a:prstGeom prst="line">
                <a:avLst/>
              </a:prstGeom>
              <a:noFill/>
              <a:ln w="38100" cap="flat">
                <a:solidFill>
                  <a:schemeClr val="tx1"/>
                </a:solidFill>
                <a:prstDash val="solid"/>
                <a:miter lim="800000"/>
                <a:headEnd type="stealth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>
                  <a:spcBef>
                    <a:spcPct val="0"/>
                  </a:spcBef>
                </a:pPr>
                <a:endParaRPr lang="en-US" sz="30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0767" name="Line 47"/>
              <p:cNvSpPr>
                <a:spLocks noChangeShapeType="1"/>
              </p:cNvSpPr>
              <p:nvPr/>
            </p:nvSpPr>
            <p:spPr bwMode="auto">
              <a:xfrm flipH="1">
                <a:off x="1533" y="27"/>
                <a:ext cx="728" cy="264"/>
              </a:xfrm>
              <a:prstGeom prst="line">
                <a:avLst/>
              </a:prstGeom>
              <a:noFill/>
              <a:ln w="38100" cap="flat">
                <a:solidFill>
                  <a:schemeClr val="tx1"/>
                </a:solidFill>
                <a:prstDash val="solid"/>
                <a:miter lim="800000"/>
                <a:headEnd type="stealth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>
                  <a:spcBef>
                    <a:spcPct val="0"/>
                  </a:spcBef>
                </a:pPr>
                <a:endParaRPr lang="en-US" sz="30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0768" name="Line 48"/>
              <p:cNvSpPr>
                <a:spLocks noChangeShapeType="1"/>
              </p:cNvSpPr>
              <p:nvPr/>
            </p:nvSpPr>
            <p:spPr bwMode="auto">
              <a:xfrm>
                <a:off x="669" y="27"/>
                <a:ext cx="728" cy="264"/>
              </a:xfrm>
              <a:prstGeom prst="line">
                <a:avLst/>
              </a:prstGeom>
              <a:noFill/>
              <a:ln w="38100" cap="flat">
                <a:solidFill>
                  <a:schemeClr val="tx1"/>
                </a:solidFill>
                <a:prstDash val="solid"/>
                <a:miter lim="800000"/>
                <a:headEnd type="stealth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>
                  <a:spcBef>
                    <a:spcPct val="0"/>
                  </a:spcBef>
                </a:pPr>
                <a:endParaRPr lang="en-US" sz="30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</p:grpSp>
        <p:grpSp>
          <p:nvGrpSpPr>
            <p:cNvPr id="30769" name="Group 49"/>
            <p:cNvGrpSpPr>
              <a:grpSpLocks/>
            </p:cNvGrpSpPr>
            <p:nvPr/>
          </p:nvGrpSpPr>
          <p:grpSpPr bwMode="auto">
            <a:xfrm>
              <a:off x="0" y="0"/>
              <a:ext cx="3536" cy="1103"/>
              <a:chOff x="0" y="0"/>
              <a:chExt cx="3536" cy="1103"/>
            </a:xfrm>
          </p:grpSpPr>
          <p:sp>
            <p:nvSpPr>
              <p:cNvPr id="30770" name="Rectangle 50"/>
              <p:cNvSpPr>
                <a:spLocks/>
              </p:cNvSpPr>
              <p:nvPr/>
            </p:nvSpPr>
            <p:spPr bwMode="auto">
              <a:xfrm>
                <a:off x="0" y="0"/>
                <a:ext cx="1448" cy="5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 anchor="ctr"/>
              <a:lstStyle/>
              <a:p>
                <a:pPr>
                  <a:spcBef>
                    <a:spcPct val="0"/>
                  </a:spcBef>
                </a:pPr>
                <a:r>
                  <a:rPr lang="en-US" sz="1700">
                    <a:solidFill>
                      <a:srgbClr val="000000"/>
                    </a:solidFill>
                    <a:latin typeface="Gill Sans" charset="0"/>
                    <a:ea typeface="ＭＳ Ｐゴシック" charset="0"/>
                    <a:cs typeface="Gill Sans" charset="0"/>
                    <a:sym typeface="Gill Sans" charset="0"/>
                  </a:rPr>
                  <a:t>Coordinator</a:t>
                </a:r>
              </a:p>
              <a:p>
                <a:pPr>
                  <a:spcBef>
                    <a:spcPct val="0"/>
                  </a:spcBef>
                </a:pPr>
                <a:r>
                  <a:rPr lang="en-US" sz="1700">
                    <a:solidFill>
                      <a:srgbClr val="000000"/>
                    </a:solidFill>
                    <a:latin typeface="Gill Sans" charset="0"/>
                    <a:ea typeface="ＭＳ Ｐゴシック" charset="0"/>
                    <a:cs typeface="Gill Sans" charset="0"/>
                    <a:sym typeface="Gill Sans" charset="0"/>
                  </a:rPr>
                  <a:t>(small messages)</a:t>
                </a:r>
              </a:p>
            </p:txBody>
          </p:sp>
          <p:sp>
            <p:nvSpPr>
              <p:cNvPr id="30771" name="Line 51"/>
              <p:cNvSpPr>
                <a:spLocks noChangeShapeType="1"/>
              </p:cNvSpPr>
              <p:nvPr/>
            </p:nvSpPr>
            <p:spPr bwMode="auto">
              <a:xfrm rot="10800000">
                <a:off x="800" y="736"/>
                <a:ext cx="920" cy="367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miter lim="800000"/>
                <a:headEnd type="stealth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>
                  <a:spcBef>
                    <a:spcPct val="0"/>
                  </a:spcBef>
                </a:pPr>
                <a:endParaRPr lang="en-US" sz="30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0772" name="Line 52"/>
              <p:cNvSpPr>
                <a:spLocks noChangeShapeType="1"/>
              </p:cNvSpPr>
              <p:nvPr/>
            </p:nvSpPr>
            <p:spPr bwMode="auto">
              <a:xfrm rot="10800000">
                <a:off x="776" y="704"/>
                <a:ext cx="1680" cy="391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miter lim="800000"/>
                <a:headEnd type="stealth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>
                  <a:spcBef>
                    <a:spcPct val="0"/>
                  </a:spcBef>
                </a:pPr>
                <a:endParaRPr lang="en-US" sz="30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0773" name="Line 53"/>
              <p:cNvSpPr>
                <a:spLocks noChangeShapeType="1"/>
              </p:cNvSpPr>
              <p:nvPr/>
            </p:nvSpPr>
            <p:spPr bwMode="auto">
              <a:xfrm rot="10800000">
                <a:off x="824" y="687"/>
                <a:ext cx="2712" cy="368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miter lim="800000"/>
                <a:headEnd type="stealth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>
                  <a:spcBef>
                    <a:spcPct val="0"/>
                  </a:spcBef>
                </a:pPr>
                <a:endParaRPr lang="en-US" sz="30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0774" name="Line 54"/>
              <p:cNvSpPr>
                <a:spLocks noChangeShapeType="1"/>
              </p:cNvSpPr>
              <p:nvPr/>
            </p:nvSpPr>
            <p:spPr bwMode="auto">
              <a:xfrm flipH="1">
                <a:off x="808" y="536"/>
                <a:ext cx="920" cy="128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miter lim="800000"/>
                <a:headEnd type="stealth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>
                  <a:spcBef>
                    <a:spcPct val="0"/>
                  </a:spcBef>
                </a:pPr>
                <a:endParaRPr lang="en-US" sz="30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0775" name="AutoShape 55"/>
              <p:cNvSpPr>
                <a:spLocks/>
              </p:cNvSpPr>
              <p:nvPr/>
            </p:nvSpPr>
            <p:spPr bwMode="auto">
              <a:xfrm>
                <a:off x="592" y="560"/>
                <a:ext cx="266" cy="266"/>
              </a:xfrm>
              <a:prstGeom prst="roundRect">
                <a:avLst>
                  <a:gd name="adj" fmla="val 45153"/>
                </a:avLst>
              </a:prstGeom>
              <a:solidFill>
                <a:srgbClr val="F3EB00"/>
              </a:solidFill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>
                  <a:spcBef>
                    <a:spcPct val="0"/>
                  </a:spcBef>
                </a:pPr>
                <a:endParaRPr lang="en-US" sz="30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</p:grpSp>
      </p:grpSp>
      <p:sp>
        <p:nvSpPr>
          <p:cNvPr id="30776" name="Rectangle 56"/>
          <p:cNvSpPr>
            <a:spLocks/>
          </p:cNvSpPr>
          <p:nvPr/>
        </p:nvSpPr>
        <p:spPr bwMode="auto">
          <a:xfrm>
            <a:off x="1330523" y="5286762"/>
            <a:ext cx="684366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>
              <a:spcBef>
                <a:spcPts val="844"/>
              </a:spcBef>
            </a:pPr>
            <a:r>
              <a:rPr lang="en-US" sz="2200">
                <a:solidFill>
                  <a:srgbClr val="000000"/>
                </a:solidFill>
                <a:latin typeface="Gill Sans" charset="0"/>
                <a:ea typeface="ＭＳ Ｐゴシック" charset="0"/>
                <a:cs typeface="Gill Sans" charset="0"/>
                <a:sym typeface="Gill Sans" charset="0"/>
              </a:rPr>
              <a:t>More network friendly at large scales than Async-SGD.</a:t>
            </a:r>
          </a:p>
        </p:txBody>
      </p:sp>
    </p:spTree>
    <p:extLst>
      <p:ext uri="{BB962C8B-B14F-4D97-AF65-F5344CB8AC3E}">
        <p14:creationId xmlns:p14="http://schemas.microsoft.com/office/powerpoint/2010/main" val="369268179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22" grpId="0" autoUpdateAnimBg="0"/>
      <p:bldP spid="30724" grpId="0" autoUpdateAnimBg="0"/>
      <p:bldP spid="30776" grpId="0" autoUpdateAnimBg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1"/>
          <p:cNvSpPr>
            <a:spLocks/>
          </p:cNvSpPr>
          <p:nvPr/>
        </p:nvSpPr>
        <p:spPr bwMode="auto">
          <a:xfrm>
            <a:off x="5831086" y="3339703"/>
            <a:ext cx="98227" cy="446484"/>
          </a:xfrm>
          <a:prstGeom prst="rect">
            <a:avLst/>
          </a:prstGeom>
          <a:solidFill>
            <a:srgbClr val="D90B0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>
              <a:solidFill>
                <a:srgbClr val="000000"/>
              </a:solidFill>
            </a:endParaRPr>
          </a:p>
        </p:txBody>
      </p:sp>
      <p:grpSp>
        <p:nvGrpSpPr>
          <p:cNvPr id="32771" name="Group 3"/>
          <p:cNvGrpSpPr>
            <a:grpSpLocks/>
          </p:cNvGrpSpPr>
          <p:nvPr/>
        </p:nvGrpSpPr>
        <p:grpSpPr bwMode="auto">
          <a:xfrm>
            <a:off x="5536406" y="3339703"/>
            <a:ext cx="687586" cy="446484"/>
            <a:chOff x="0" y="0"/>
            <a:chExt cx="616" cy="400"/>
          </a:xfrm>
        </p:grpSpPr>
        <p:sp>
          <p:nvSpPr>
            <p:cNvPr id="32772" name="Rectangle 4"/>
            <p:cNvSpPr>
              <a:spLocks/>
            </p:cNvSpPr>
            <p:nvPr/>
          </p:nvSpPr>
          <p:spPr bwMode="auto">
            <a:xfrm>
              <a:off x="0" y="0"/>
              <a:ext cx="616" cy="400"/>
            </a:xfrm>
            <a:prstGeom prst="rect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2773" name="Line 5"/>
            <p:cNvSpPr>
              <a:spLocks noChangeShapeType="1"/>
            </p:cNvSpPr>
            <p:nvPr/>
          </p:nvSpPr>
          <p:spPr bwMode="auto">
            <a:xfrm>
              <a:off x="264" y="0"/>
              <a:ext cx="0" cy="40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2774" name="Line 6"/>
            <p:cNvSpPr>
              <a:spLocks noChangeShapeType="1"/>
            </p:cNvSpPr>
            <p:nvPr/>
          </p:nvSpPr>
          <p:spPr bwMode="auto">
            <a:xfrm>
              <a:off x="176" y="0"/>
              <a:ext cx="0" cy="40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2775" name="Line 7"/>
            <p:cNvSpPr>
              <a:spLocks noChangeShapeType="1"/>
            </p:cNvSpPr>
            <p:nvPr/>
          </p:nvSpPr>
          <p:spPr bwMode="auto">
            <a:xfrm>
              <a:off x="88" y="0"/>
              <a:ext cx="0" cy="40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2776" name="Line 8"/>
            <p:cNvSpPr>
              <a:spLocks noChangeShapeType="1"/>
            </p:cNvSpPr>
            <p:nvPr/>
          </p:nvSpPr>
          <p:spPr bwMode="auto">
            <a:xfrm>
              <a:off x="352" y="0"/>
              <a:ext cx="0" cy="40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2777" name="Line 9"/>
            <p:cNvSpPr>
              <a:spLocks noChangeShapeType="1"/>
            </p:cNvSpPr>
            <p:nvPr/>
          </p:nvSpPr>
          <p:spPr bwMode="auto">
            <a:xfrm>
              <a:off x="440" y="0"/>
              <a:ext cx="0" cy="40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2778" name="Line 10"/>
            <p:cNvSpPr>
              <a:spLocks noChangeShapeType="1"/>
            </p:cNvSpPr>
            <p:nvPr/>
          </p:nvSpPr>
          <p:spPr bwMode="auto">
            <a:xfrm>
              <a:off x="528" y="0"/>
              <a:ext cx="0" cy="40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</p:grpSp>
      <p:grpSp>
        <p:nvGrpSpPr>
          <p:cNvPr id="32779" name="Group 11"/>
          <p:cNvGrpSpPr>
            <a:grpSpLocks/>
          </p:cNvGrpSpPr>
          <p:nvPr/>
        </p:nvGrpSpPr>
        <p:grpSpPr bwMode="auto">
          <a:xfrm>
            <a:off x="4920258" y="2634258"/>
            <a:ext cx="1893094" cy="214313"/>
            <a:chOff x="0" y="0"/>
            <a:chExt cx="1696" cy="192"/>
          </a:xfrm>
        </p:grpSpPr>
        <p:sp>
          <p:nvSpPr>
            <p:cNvPr id="32780" name="AutoShape 12"/>
            <p:cNvSpPr>
              <a:spLocks/>
            </p:cNvSpPr>
            <p:nvPr/>
          </p:nvSpPr>
          <p:spPr bwMode="auto">
            <a:xfrm>
              <a:off x="0" y="0"/>
              <a:ext cx="1696" cy="192"/>
            </a:xfrm>
            <a:prstGeom prst="roundRect">
              <a:avLst>
                <a:gd name="adj" fmla="val 50000"/>
              </a:avLst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2781" name="Oval 13"/>
            <p:cNvSpPr>
              <a:spLocks/>
            </p:cNvSpPr>
            <p:nvPr/>
          </p:nvSpPr>
          <p:spPr bwMode="auto">
            <a:xfrm>
              <a:off x="48" y="48"/>
              <a:ext cx="96" cy="96"/>
            </a:xfrm>
            <a:prstGeom prst="ellips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2782" name="Oval 14"/>
            <p:cNvSpPr>
              <a:spLocks/>
            </p:cNvSpPr>
            <p:nvPr/>
          </p:nvSpPr>
          <p:spPr bwMode="auto">
            <a:xfrm>
              <a:off x="184" y="48"/>
              <a:ext cx="96" cy="96"/>
            </a:xfrm>
            <a:prstGeom prst="ellips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2783" name="Oval 15"/>
            <p:cNvSpPr>
              <a:spLocks/>
            </p:cNvSpPr>
            <p:nvPr/>
          </p:nvSpPr>
          <p:spPr bwMode="auto">
            <a:xfrm>
              <a:off x="320" y="48"/>
              <a:ext cx="96" cy="96"/>
            </a:xfrm>
            <a:prstGeom prst="ellips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2784" name="Oval 16"/>
            <p:cNvSpPr>
              <a:spLocks/>
            </p:cNvSpPr>
            <p:nvPr/>
          </p:nvSpPr>
          <p:spPr bwMode="auto">
            <a:xfrm>
              <a:off x="456" y="48"/>
              <a:ext cx="96" cy="96"/>
            </a:xfrm>
            <a:prstGeom prst="ellips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2785" name="Oval 17"/>
            <p:cNvSpPr>
              <a:spLocks/>
            </p:cNvSpPr>
            <p:nvPr/>
          </p:nvSpPr>
          <p:spPr bwMode="auto">
            <a:xfrm>
              <a:off x="592" y="48"/>
              <a:ext cx="96" cy="96"/>
            </a:xfrm>
            <a:prstGeom prst="ellips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2786" name="Oval 18"/>
            <p:cNvSpPr>
              <a:spLocks/>
            </p:cNvSpPr>
            <p:nvPr/>
          </p:nvSpPr>
          <p:spPr bwMode="auto">
            <a:xfrm>
              <a:off x="728" y="48"/>
              <a:ext cx="96" cy="96"/>
            </a:xfrm>
            <a:prstGeom prst="ellips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2787" name="Oval 19"/>
            <p:cNvSpPr>
              <a:spLocks/>
            </p:cNvSpPr>
            <p:nvPr/>
          </p:nvSpPr>
          <p:spPr bwMode="auto">
            <a:xfrm>
              <a:off x="864" y="48"/>
              <a:ext cx="96" cy="96"/>
            </a:xfrm>
            <a:prstGeom prst="ellips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2788" name="Oval 20"/>
            <p:cNvSpPr>
              <a:spLocks/>
            </p:cNvSpPr>
            <p:nvPr/>
          </p:nvSpPr>
          <p:spPr bwMode="auto">
            <a:xfrm>
              <a:off x="1000" y="48"/>
              <a:ext cx="96" cy="96"/>
            </a:xfrm>
            <a:prstGeom prst="ellips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2789" name="Oval 21"/>
            <p:cNvSpPr>
              <a:spLocks/>
            </p:cNvSpPr>
            <p:nvPr/>
          </p:nvSpPr>
          <p:spPr bwMode="auto">
            <a:xfrm>
              <a:off x="1136" y="48"/>
              <a:ext cx="96" cy="96"/>
            </a:xfrm>
            <a:prstGeom prst="ellips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2790" name="Oval 22"/>
            <p:cNvSpPr>
              <a:spLocks/>
            </p:cNvSpPr>
            <p:nvPr/>
          </p:nvSpPr>
          <p:spPr bwMode="auto">
            <a:xfrm>
              <a:off x="1272" y="48"/>
              <a:ext cx="96" cy="96"/>
            </a:xfrm>
            <a:prstGeom prst="ellips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2791" name="Oval 23"/>
            <p:cNvSpPr>
              <a:spLocks/>
            </p:cNvSpPr>
            <p:nvPr/>
          </p:nvSpPr>
          <p:spPr bwMode="auto">
            <a:xfrm>
              <a:off x="1408" y="48"/>
              <a:ext cx="96" cy="96"/>
            </a:xfrm>
            <a:prstGeom prst="ellips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2792" name="Oval 24"/>
            <p:cNvSpPr>
              <a:spLocks/>
            </p:cNvSpPr>
            <p:nvPr/>
          </p:nvSpPr>
          <p:spPr bwMode="auto">
            <a:xfrm>
              <a:off x="1544" y="48"/>
              <a:ext cx="96" cy="96"/>
            </a:xfrm>
            <a:prstGeom prst="ellips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</p:grpSp>
      <p:grpSp>
        <p:nvGrpSpPr>
          <p:cNvPr id="32793" name="Group 25"/>
          <p:cNvGrpSpPr>
            <a:grpSpLocks/>
          </p:cNvGrpSpPr>
          <p:nvPr/>
        </p:nvGrpSpPr>
        <p:grpSpPr bwMode="auto">
          <a:xfrm>
            <a:off x="4920258" y="2143125"/>
            <a:ext cx="1893094" cy="214313"/>
            <a:chOff x="0" y="0"/>
            <a:chExt cx="1696" cy="192"/>
          </a:xfrm>
        </p:grpSpPr>
        <p:sp>
          <p:nvSpPr>
            <p:cNvPr id="32794" name="AutoShape 26"/>
            <p:cNvSpPr>
              <a:spLocks/>
            </p:cNvSpPr>
            <p:nvPr/>
          </p:nvSpPr>
          <p:spPr bwMode="auto">
            <a:xfrm>
              <a:off x="0" y="0"/>
              <a:ext cx="1696" cy="192"/>
            </a:xfrm>
            <a:prstGeom prst="roundRect">
              <a:avLst>
                <a:gd name="adj" fmla="val 50000"/>
              </a:avLst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2795" name="Oval 27"/>
            <p:cNvSpPr>
              <a:spLocks/>
            </p:cNvSpPr>
            <p:nvPr/>
          </p:nvSpPr>
          <p:spPr bwMode="auto">
            <a:xfrm>
              <a:off x="48" y="48"/>
              <a:ext cx="96" cy="96"/>
            </a:xfrm>
            <a:prstGeom prst="ellips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2796" name="Oval 28"/>
            <p:cNvSpPr>
              <a:spLocks/>
            </p:cNvSpPr>
            <p:nvPr/>
          </p:nvSpPr>
          <p:spPr bwMode="auto">
            <a:xfrm>
              <a:off x="184" y="48"/>
              <a:ext cx="96" cy="96"/>
            </a:xfrm>
            <a:prstGeom prst="ellips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2797" name="Oval 29"/>
            <p:cNvSpPr>
              <a:spLocks/>
            </p:cNvSpPr>
            <p:nvPr/>
          </p:nvSpPr>
          <p:spPr bwMode="auto">
            <a:xfrm>
              <a:off x="320" y="48"/>
              <a:ext cx="96" cy="96"/>
            </a:xfrm>
            <a:prstGeom prst="ellips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2798" name="Oval 30"/>
            <p:cNvSpPr>
              <a:spLocks/>
            </p:cNvSpPr>
            <p:nvPr/>
          </p:nvSpPr>
          <p:spPr bwMode="auto">
            <a:xfrm>
              <a:off x="456" y="48"/>
              <a:ext cx="96" cy="96"/>
            </a:xfrm>
            <a:prstGeom prst="ellips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2799" name="Oval 31"/>
            <p:cNvSpPr>
              <a:spLocks/>
            </p:cNvSpPr>
            <p:nvPr/>
          </p:nvSpPr>
          <p:spPr bwMode="auto">
            <a:xfrm>
              <a:off x="592" y="48"/>
              <a:ext cx="96" cy="96"/>
            </a:xfrm>
            <a:prstGeom prst="ellips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2800" name="Oval 32"/>
            <p:cNvSpPr>
              <a:spLocks/>
            </p:cNvSpPr>
            <p:nvPr/>
          </p:nvSpPr>
          <p:spPr bwMode="auto">
            <a:xfrm>
              <a:off x="728" y="48"/>
              <a:ext cx="96" cy="96"/>
            </a:xfrm>
            <a:prstGeom prst="ellips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2801" name="Oval 33"/>
            <p:cNvSpPr>
              <a:spLocks/>
            </p:cNvSpPr>
            <p:nvPr/>
          </p:nvSpPr>
          <p:spPr bwMode="auto">
            <a:xfrm>
              <a:off x="864" y="48"/>
              <a:ext cx="96" cy="96"/>
            </a:xfrm>
            <a:prstGeom prst="ellips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2802" name="Oval 34"/>
            <p:cNvSpPr>
              <a:spLocks/>
            </p:cNvSpPr>
            <p:nvPr/>
          </p:nvSpPr>
          <p:spPr bwMode="auto">
            <a:xfrm>
              <a:off x="1000" y="48"/>
              <a:ext cx="96" cy="96"/>
            </a:xfrm>
            <a:prstGeom prst="ellips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2803" name="Oval 35"/>
            <p:cNvSpPr>
              <a:spLocks/>
            </p:cNvSpPr>
            <p:nvPr/>
          </p:nvSpPr>
          <p:spPr bwMode="auto">
            <a:xfrm>
              <a:off x="1136" y="48"/>
              <a:ext cx="96" cy="96"/>
            </a:xfrm>
            <a:prstGeom prst="ellips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2804" name="Oval 36"/>
            <p:cNvSpPr>
              <a:spLocks/>
            </p:cNvSpPr>
            <p:nvPr/>
          </p:nvSpPr>
          <p:spPr bwMode="auto">
            <a:xfrm>
              <a:off x="1272" y="48"/>
              <a:ext cx="96" cy="96"/>
            </a:xfrm>
            <a:prstGeom prst="ellips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2805" name="Oval 37"/>
            <p:cNvSpPr>
              <a:spLocks/>
            </p:cNvSpPr>
            <p:nvPr/>
          </p:nvSpPr>
          <p:spPr bwMode="auto">
            <a:xfrm>
              <a:off x="1408" y="48"/>
              <a:ext cx="96" cy="96"/>
            </a:xfrm>
            <a:prstGeom prst="ellips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2806" name="Oval 38"/>
            <p:cNvSpPr>
              <a:spLocks/>
            </p:cNvSpPr>
            <p:nvPr/>
          </p:nvSpPr>
          <p:spPr bwMode="auto">
            <a:xfrm>
              <a:off x="1544" y="48"/>
              <a:ext cx="96" cy="96"/>
            </a:xfrm>
            <a:prstGeom prst="ellips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</p:grpSp>
      <p:sp>
        <p:nvSpPr>
          <p:cNvPr id="32807" name="Oval 39"/>
          <p:cNvSpPr>
            <a:spLocks/>
          </p:cNvSpPr>
          <p:nvPr/>
        </p:nvSpPr>
        <p:spPr bwMode="auto">
          <a:xfrm>
            <a:off x="6340078" y="1535906"/>
            <a:ext cx="107156" cy="107156"/>
          </a:xfrm>
          <a:prstGeom prst="ellipse">
            <a:avLst/>
          </a:prstGeom>
          <a:solidFill>
            <a:srgbClr val="D90B00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>
              <a:solidFill>
                <a:srgbClr val="000000"/>
              </a:solidFill>
            </a:endParaRPr>
          </a:p>
        </p:txBody>
      </p:sp>
      <p:grpSp>
        <p:nvGrpSpPr>
          <p:cNvPr id="32808" name="Group 40"/>
          <p:cNvGrpSpPr>
            <a:grpSpLocks/>
          </p:cNvGrpSpPr>
          <p:nvPr/>
        </p:nvGrpSpPr>
        <p:grpSpPr bwMode="auto">
          <a:xfrm>
            <a:off x="4446984" y="1482328"/>
            <a:ext cx="2830711" cy="214313"/>
            <a:chOff x="0" y="0"/>
            <a:chExt cx="2536" cy="192"/>
          </a:xfrm>
        </p:grpSpPr>
        <p:sp>
          <p:nvSpPr>
            <p:cNvPr id="32809" name="Oval 41"/>
            <p:cNvSpPr>
              <a:spLocks/>
            </p:cNvSpPr>
            <p:nvPr/>
          </p:nvSpPr>
          <p:spPr bwMode="auto">
            <a:xfrm>
              <a:off x="64" y="48"/>
              <a:ext cx="96" cy="96"/>
            </a:xfrm>
            <a:prstGeom prst="ellips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2810" name="Oval 42"/>
            <p:cNvSpPr>
              <a:spLocks/>
            </p:cNvSpPr>
            <p:nvPr/>
          </p:nvSpPr>
          <p:spPr bwMode="auto">
            <a:xfrm>
              <a:off x="200" y="48"/>
              <a:ext cx="96" cy="96"/>
            </a:xfrm>
            <a:prstGeom prst="ellips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2811" name="Oval 43"/>
            <p:cNvSpPr>
              <a:spLocks/>
            </p:cNvSpPr>
            <p:nvPr/>
          </p:nvSpPr>
          <p:spPr bwMode="auto">
            <a:xfrm>
              <a:off x="336" y="48"/>
              <a:ext cx="96" cy="96"/>
            </a:xfrm>
            <a:prstGeom prst="ellips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2812" name="Oval 44"/>
            <p:cNvSpPr>
              <a:spLocks/>
            </p:cNvSpPr>
            <p:nvPr/>
          </p:nvSpPr>
          <p:spPr bwMode="auto">
            <a:xfrm>
              <a:off x="472" y="48"/>
              <a:ext cx="96" cy="96"/>
            </a:xfrm>
            <a:prstGeom prst="ellips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2813" name="Oval 45"/>
            <p:cNvSpPr>
              <a:spLocks/>
            </p:cNvSpPr>
            <p:nvPr/>
          </p:nvSpPr>
          <p:spPr bwMode="auto">
            <a:xfrm>
              <a:off x="608" y="48"/>
              <a:ext cx="96" cy="96"/>
            </a:xfrm>
            <a:prstGeom prst="ellips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2814" name="Oval 46"/>
            <p:cNvSpPr>
              <a:spLocks/>
            </p:cNvSpPr>
            <p:nvPr/>
          </p:nvSpPr>
          <p:spPr bwMode="auto">
            <a:xfrm>
              <a:off x="744" y="48"/>
              <a:ext cx="96" cy="96"/>
            </a:xfrm>
            <a:prstGeom prst="ellips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2815" name="Oval 47"/>
            <p:cNvSpPr>
              <a:spLocks/>
            </p:cNvSpPr>
            <p:nvPr/>
          </p:nvSpPr>
          <p:spPr bwMode="auto">
            <a:xfrm>
              <a:off x="880" y="48"/>
              <a:ext cx="96" cy="96"/>
            </a:xfrm>
            <a:prstGeom prst="ellips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2816" name="Oval 48"/>
            <p:cNvSpPr>
              <a:spLocks/>
            </p:cNvSpPr>
            <p:nvPr/>
          </p:nvSpPr>
          <p:spPr bwMode="auto">
            <a:xfrm>
              <a:off x="1016" y="48"/>
              <a:ext cx="96" cy="96"/>
            </a:xfrm>
            <a:prstGeom prst="ellips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2817" name="Oval 49"/>
            <p:cNvSpPr>
              <a:spLocks/>
            </p:cNvSpPr>
            <p:nvPr/>
          </p:nvSpPr>
          <p:spPr bwMode="auto">
            <a:xfrm>
              <a:off x="1152" y="48"/>
              <a:ext cx="96" cy="96"/>
            </a:xfrm>
            <a:prstGeom prst="ellips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2818" name="Oval 50"/>
            <p:cNvSpPr>
              <a:spLocks/>
            </p:cNvSpPr>
            <p:nvPr/>
          </p:nvSpPr>
          <p:spPr bwMode="auto">
            <a:xfrm>
              <a:off x="1288" y="48"/>
              <a:ext cx="96" cy="96"/>
            </a:xfrm>
            <a:prstGeom prst="ellips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2819" name="Oval 51"/>
            <p:cNvSpPr>
              <a:spLocks/>
            </p:cNvSpPr>
            <p:nvPr/>
          </p:nvSpPr>
          <p:spPr bwMode="auto">
            <a:xfrm>
              <a:off x="1424" y="48"/>
              <a:ext cx="96" cy="96"/>
            </a:xfrm>
            <a:prstGeom prst="ellips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2820" name="Oval 52"/>
            <p:cNvSpPr>
              <a:spLocks/>
            </p:cNvSpPr>
            <p:nvPr/>
          </p:nvSpPr>
          <p:spPr bwMode="auto">
            <a:xfrm>
              <a:off x="1560" y="48"/>
              <a:ext cx="96" cy="96"/>
            </a:xfrm>
            <a:prstGeom prst="ellips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2821" name="Oval 53"/>
            <p:cNvSpPr>
              <a:spLocks/>
            </p:cNvSpPr>
            <p:nvPr/>
          </p:nvSpPr>
          <p:spPr bwMode="auto">
            <a:xfrm>
              <a:off x="1832" y="48"/>
              <a:ext cx="96" cy="96"/>
            </a:xfrm>
            <a:prstGeom prst="ellips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2822" name="Oval 54"/>
            <p:cNvSpPr>
              <a:spLocks/>
            </p:cNvSpPr>
            <p:nvPr/>
          </p:nvSpPr>
          <p:spPr bwMode="auto">
            <a:xfrm>
              <a:off x="1968" y="48"/>
              <a:ext cx="96" cy="96"/>
            </a:xfrm>
            <a:prstGeom prst="ellips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2823" name="Oval 55"/>
            <p:cNvSpPr>
              <a:spLocks/>
            </p:cNvSpPr>
            <p:nvPr/>
          </p:nvSpPr>
          <p:spPr bwMode="auto">
            <a:xfrm>
              <a:off x="2104" y="48"/>
              <a:ext cx="96" cy="96"/>
            </a:xfrm>
            <a:prstGeom prst="ellips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2824" name="Oval 56"/>
            <p:cNvSpPr>
              <a:spLocks/>
            </p:cNvSpPr>
            <p:nvPr/>
          </p:nvSpPr>
          <p:spPr bwMode="auto">
            <a:xfrm>
              <a:off x="2240" y="48"/>
              <a:ext cx="96" cy="96"/>
            </a:xfrm>
            <a:prstGeom prst="ellips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2825" name="Oval 57"/>
            <p:cNvSpPr>
              <a:spLocks/>
            </p:cNvSpPr>
            <p:nvPr/>
          </p:nvSpPr>
          <p:spPr bwMode="auto">
            <a:xfrm>
              <a:off x="2376" y="48"/>
              <a:ext cx="96" cy="96"/>
            </a:xfrm>
            <a:prstGeom prst="ellips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2826" name="AutoShape 58"/>
            <p:cNvSpPr>
              <a:spLocks/>
            </p:cNvSpPr>
            <p:nvPr/>
          </p:nvSpPr>
          <p:spPr bwMode="auto">
            <a:xfrm>
              <a:off x="0" y="0"/>
              <a:ext cx="2536" cy="192"/>
            </a:xfrm>
            <a:prstGeom prst="roundRect">
              <a:avLst>
                <a:gd name="adj" fmla="val 50000"/>
              </a:avLst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</p:grpSp>
      <p:sp>
        <p:nvSpPr>
          <p:cNvPr id="32827" name="Line 59"/>
          <p:cNvSpPr>
            <a:spLocks noChangeShapeType="1"/>
          </p:cNvSpPr>
          <p:nvPr/>
        </p:nvSpPr>
        <p:spPr bwMode="auto">
          <a:xfrm>
            <a:off x="5866805" y="1741289"/>
            <a:ext cx="0" cy="357188"/>
          </a:xfrm>
          <a:prstGeom prst="line">
            <a:avLst/>
          </a:prstGeom>
          <a:noFill/>
          <a:ln w="38100" cap="flat">
            <a:solidFill>
              <a:schemeClr val="tx1"/>
            </a:solidFill>
            <a:prstDash val="solid"/>
            <a:miter lim="800000"/>
            <a:headEnd type="stealth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>
              <a:solidFill>
                <a:srgbClr val="000000"/>
              </a:solidFill>
            </a:endParaRPr>
          </a:p>
        </p:txBody>
      </p:sp>
      <p:grpSp>
        <p:nvGrpSpPr>
          <p:cNvPr id="32828" name="Group 60"/>
          <p:cNvGrpSpPr>
            <a:grpSpLocks/>
          </p:cNvGrpSpPr>
          <p:nvPr/>
        </p:nvGrpSpPr>
        <p:grpSpPr bwMode="auto">
          <a:xfrm>
            <a:off x="5857875" y="2393156"/>
            <a:ext cx="44648" cy="187523"/>
            <a:chOff x="0" y="0"/>
            <a:chExt cx="40" cy="168"/>
          </a:xfrm>
        </p:grpSpPr>
        <p:sp>
          <p:nvSpPr>
            <p:cNvPr id="32829" name="Oval 61"/>
            <p:cNvSpPr>
              <a:spLocks/>
            </p:cNvSpPr>
            <p:nvPr/>
          </p:nvSpPr>
          <p:spPr bwMode="auto">
            <a:xfrm flipH="1">
              <a:off x="0" y="128"/>
              <a:ext cx="40" cy="4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2830" name="Oval 62"/>
            <p:cNvSpPr>
              <a:spLocks/>
            </p:cNvSpPr>
            <p:nvPr/>
          </p:nvSpPr>
          <p:spPr bwMode="auto">
            <a:xfrm flipH="1">
              <a:off x="0" y="64"/>
              <a:ext cx="40" cy="4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2831" name="Oval 63"/>
            <p:cNvSpPr>
              <a:spLocks/>
            </p:cNvSpPr>
            <p:nvPr/>
          </p:nvSpPr>
          <p:spPr bwMode="auto">
            <a:xfrm flipH="1">
              <a:off x="0" y="0"/>
              <a:ext cx="40" cy="4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</p:grpSp>
      <p:sp>
        <p:nvSpPr>
          <p:cNvPr id="32832" name="Rectangle 64"/>
          <p:cNvSpPr>
            <a:spLocks/>
          </p:cNvSpPr>
          <p:nvPr/>
        </p:nvSpPr>
        <p:spPr bwMode="auto">
          <a:xfrm>
            <a:off x="64740" y="214313"/>
            <a:ext cx="9010055" cy="50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r>
              <a:rPr lang="en-US" u="sng">
                <a:solidFill>
                  <a:srgbClr val="000000"/>
                </a:solidFill>
                <a:ea typeface="ＭＳ Ｐゴシック" charset="0"/>
                <a:cs typeface="Gill Sans" charset="0"/>
              </a:rPr>
              <a:t>Acoustic Modeling for Speech Recognition</a:t>
            </a:r>
          </a:p>
        </p:txBody>
      </p:sp>
      <p:sp>
        <p:nvSpPr>
          <p:cNvPr id="32833" name="Line 65"/>
          <p:cNvSpPr>
            <a:spLocks noChangeShapeType="1"/>
          </p:cNvSpPr>
          <p:nvPr/>
        </p:nvSpPr>
        <p:spPr bwMode="auto">
          <a:xfrm>
            <a:off x="5884664" y="2946797"/>
            <a:ext cx="0" cy="357188"/>
          </a:xfrm>
          <a:prstGeom prst="line">
            <a:avLst/>
          </a:prstGeom>
          <a:noFill/>
          <a:ln w="38100" cap="flat">
            <a:solidFill>
              <a:schemeClr val="tx1"/>
            </a:solidFill>
            <a:prstDash val="solid"/>
            <a:miter lim="800000"/>
            <a:headEnd type="stealth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32834" name="Rectangle 66"/>
          <p:cNvSpPr>
            <a:spLocks/>
          </p:cNvSpPr>
          <p:nvPr/>
        </p:nvSpPr>
        <p:spPr bwMode="auto">
          <a:xfrm>
            <a:off x="198686" y="3237011"/>
            <a:ext cx="4911328" cy="64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2000">
                <a:solidFill>
                  <a:srgbClr val="000000"/>
                </a:solidFill>
                <a:ea typeface="ＭＳ Ｐゴシック" charset="0"/>
                <a:cs typeface="Gill Sans" charset="0"/>
              </a:rPr>
              <a:t>11 Frames of 40-value Log Energy Power Spectra and the label for central frame</a:t>
            </a:r>
          </a:p>
        </p:txBody>
      </p:sp>
      <p:sp>
        <p:nvSpPr>
          <p:cNvPr id="32835" name="Rectangle 67"/>
          <p:cNvSpPr>
            <a:spLocks/>
          </p:cNvSpPr>
          <p:nvPr/>
        </p:nvSpPr>
        <p:spPr bwMode="auto">
          <a:xfrm>
            <a:off x="1080492" y="2029718"/>
            <a:ext cx="3488134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2000">
                <a:solidFill>
                  <a:srgbClr val="000000"/>
                </a:solidFill>
                <a:ea typeface="ＭＳ Ｐゴシック" charset="0"/>
                <a:cs typeface="Gill Sans" charset="0"/>
              </a:rPr>
              <a:t>One or more hidden layers</a:t>
            </a:r>
          </a:p>
          <a:p>
            <a:pPr algn="l"/>
            <a:r>
              <a:rPr lang="en-US" sz="2000">
                <a:solidFill>
                  <a:srgbClr val="000000"/>
                </a:solidFill>
                <a:ea typeface="ＭＳ Ｐゴシック" charset="0"/>
                <a:cs typeface="Gill Sans" charset="0"/>
              </a:rPr>
              <a:t>of a few thousand nodes each.</a:t>
            </a:r>
          </a:p>
        </p:txBody>
      </p:sp>
      <p:sp>
        <p:nvSpPr>
          <p:cNvPr id="32836" name="Rectangle 68"/>
          <p:cNvSpPr>
            <a:spLocks/>
          </p:cNvSpPr>
          <p:nvPr/>
        </p:nvSpPr>
        <p:spPr bwMode="auto">
          <a:xfrm>
            <a:off x="1643062" y="1435595"/>
            <a:ext cx="220893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2000">
                <a:solidFill>
                  <a:srgbClr val="000000"/>
                </a:solidFill>
                <a:ea typeface="ＭＳ Ｐゴシック" charset="0"/>
                <a:cs typeface="Gill Sans" charset="0"/>
              </a:rPr>
              <a:t>8000-label Softmax</a:t>
            </a:r>
          </a:p>
        </p:txBody>
      </p:sp>
    </p:spTree>
    <p:extLst>
      <p:ext uri="{BB962C8B-B14F-4D97-AF65-F5344CB8AC3E}">
        <p14:creationId xmlns:p14="http://schemas.microsoft.com/office/powerpoint/2010/main" val="162459217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1"/>
          <p:cNvSpPr>
            <a:spLocks/>
          </p:cNvSpPr>
          <p:nvPr/>
        </p:nvSpPr>
        <p:spPr bwMode="auto">
          <a:xfrm>
            <a:off x="64740" y="214313"/>
            <a:ext cx="9010055" cy="50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2400" u="sng" dirty="0">
                <a:solidFill>
                  <a:srgbClr val="000000"/>
                </a:solidFill>
                <a:ea typeface="ＭＳ Ｐゴシック" charset="0"/>
                <a:cs typeface="Gill Sans" charset="0"/>
              </a:rPr>
              <a:t>Acoustic Modeling for Speech Recognition</a:t>
            </a:r>
          </a:p>
        </p:txBody>
      </p:sp>
      <p:sp>
        <p:nvSpPr>
          <p:cNvPr id="33794" name="Rectangle 2"/>
          <p:cNvSpPr>
            <a:spLocks/>
          </p:cNvSpPr>
          <p:nvPr/>
        </p:nvSpPr>
        <p:spPr bwMode="auto">
          <a:xfrm>
            <a:off x="129481" y="933152"/>
            <a:ext cx="4616648" cy="8036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2500" dirty="0" err="1">
                <a:solidFill>
                  <a:srgbClr val="000000"/>
                </a:solidFill>
                <a:ea typeface="ＭＳ Ｐゴシック" charset="0"/>
                <a:cs typeface="Gill Sans" charset="0"/>
              </a:rPr>
              <a:t>Async</a:t>
            </a:r>
            <a:r>
              <a:rPr lang="en-US" sz="2500" dirty="0">
                <a:solidFill>
                  <a:srgbClr val="000000"/>
                </a:solidFill>
                <a:ea typeface="ＭＳ Ｐゴシック" charset="0"/>
                <a:cs typeface="Gill Sans" charset="0"/>
              </a:rPr>
              <a:t> SGD and </a:t>
            </a:r>
            <a:r>
              <a:rPr lang="en-US" sz="2500" dirty="0" smtClean="0">
                <a:solidFill>
                  <a:srgbClr val="000000"/>
                </a:solidFill>
                <a:ea typeface="ＭＳ Ｐゴシック" charset="0"/>
                <a:cs typeface="Gill Sans" charset="0"/>
              </a:rPr>
              <a:t>L-BFGS can </a:t>
            </a:r>
            <a:r>
              <a:rPr lang="en-US" sz="2500" dirty="0">
                <a:solidFill>
                  <a:srgbClr val="000000"/>
                </a:solidFill>
                <a:ea typeface="ＭＳ Ｐゴシック" charset="0"/>
                <a:cs typeface="Gill Sans" charset="0"/>
              </a:rPr>
              <a:t>both speed up model training.</a:t>
            </a:r>
          </a:p>
        </p:txBody>
      </p:sp>
      <p:sp>
        <p:nvSpPr>
          <p:cNvPr id="33797" name="Rectangle 5"/>
          <p:cNvSpPr>
            <a:spLocks/>
          </p:cNvSpPr>
          <p:nvPr/>
        </p:nvSpPr>
        <p:spPr bwMode="auto">
          <a:xfrm>
            <a:off x="5109670" y="1821656"/>
            <a:ext cx="3759398" cy="1009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l"/>
            <a:r>
              <a:rPr lang="en-US" sz="2100" dirty="0">
                <a:solidFill>
                  <a:srgbClr val="000000"/>
                </a:solidFill>
                <a:ea typeface="ＭＳ Ｐゴシック" charset="0"/>
                <a:cs typeface="Gill Sans" charset="0"/>
              </a:rPr>
              <a:t>To reach the same model </a:t>
            </a:r>
            <a:r>
              <a:rPr lang="en-US" sz="2100" dirty="0" smtClean="0">
                <a:solidFill>
                  <a:srgbClr val="000000"/>
                </a:solidFill>
                <a:ea typeface="ＭＳ Ｐゴシック" charset="0"/>
                <a:cs typeface="Gill Sans" charset="0"/>
              </a:rPr>
              <a:t>quality </a:t>
            </a:r>
            <a:r>
              <a:rPr lang="en-US" sz="2100" dirty="0" err="1" smtClean="0">
                <a:solidFill>
                  <a:srgbClr val="000000"/>
                </a:solidFill>
                <a:ea typeface="ＭＳ Ｐゴシック" charset="0"/>
                <a:cs typeface="Gill Sans" charset="0"/>
              </a:rPr>
              <a:t>DistBelief</a:t>
            </a:r>
            <a:r>
              <a:rPr lang="en-US" sz="2100" dirty="0" smtClean="0">
                <a:solidFill>
                  <a:srgbClr val="000000"/>
                </a:solidFill>
                <a:ea typeface="ＭＳ Ｐゴシック" charset="0"/>
                <a:cs typeface="Gill Sans" charset="0"/>
              </a:rPr>
              <a:t> </a:t>
            </a:r>
            <a:r>
              <a:rPr lang="en-US" sz="2100" dirty="0">
                <a:solidFill>
                  <a:srgbClr val="000000"/>
                </a:solidFill>
                <a:ea typeface="ＭＳ Ｐゴシック" charset="0"/>
                <a:cs typeface="Gill Sans" charset="0"/>
              </a:rPr>
              <a:t>reached in 4 </a:t>
            </a:r>
            <a:r>
              <a:rPr lang="en-US" sz="2100" dirty="0" smtClean="0">
                <a:solidFill>
                  <a:srgbClr val="000000"/>
                </a:solidFill>
                <a:ea typeface="ＭＳ Ｐゴシック" charset="0"/>
                <a:cs typeface="Gill Sans" charset="0"/>
              </a:rPr>
              <a:t>days took </a:t>
            </a:r>
            <a:r>
              <a:rPr lang="en-US" sz="2100" dirty="0">
                <a:solidFill>
                  <a:srgbClr val="000000"/>
                </a:solidFill>
                <a:ea typeface="ＭＳ Ｐゴシック" charset="0"/>
                <a:cs typeface="Gill Sans" charset="0"/>
              </a:rPr>
              <a:t>55 days using a GPU</a:t>
            </a:r>
            <a:r>
              <a:rPr lang="en-US" sz="2100" dirty="0" smtClean="0">
                <a:solidFill>
                  <a:srgbClr val="000000"/>
                </a:solidFill>
                <a:ea typeface="ＭＳ Ｐゴシック" charset="0"/>
                <a:cs typeface="Gill Sans" charset="0"/>
              </a:rPr>
              <a:t>.... </a:t>
            </a:r>
            <a:endParaRPr lang="en-US" sz="2100" dirty="0">
              <a:solidFill>
                <a:srgbClr val="000000"/>
              </a:solidFill>
              <a:ea typeface="ＭＳ Ｐゴシック" charset="0"/>
              <a:cs typeface="Gill Sans" charset="0"/>
            </a:endParaRPr>
          </a:p>
        </p:txBody>
      </p:sp>
      <p:sp>
        <p:nvSpPr>
          <p:cNvPr id="33798" name="Rectangle 6"/>
          <p:cNvSpPr>
            <a:spLocks/>
          </p:cNvSpPr>
          <p:nvPr/>
        </p:nvSpPr>
        <p:spPr bwMode="auto">
          <a:xfrm>
            <a:off x="5109670" y="3352190"/>
            <a:ext cx="3839766" cy="1009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l"/>
            <a:r>
              <a:rPr lang="en-US" sz="2100" dirty="0" err="1">
                <a:solidFill>
                  <a:srgbClr val="000000"/>
                </a:solidFill>
                <a:ea typeface="ＭＳ Ｐゴシック" charset="0"/>
                <a:cs typeface="Gill Sans" charset="0"/>
              </a:rPr>
              <a:t>DistBelief</a:t>
            </a:r>
            <a:r>
              <a:rPr lang="en-US" sz="2100" dirty="0">
                <a:solidFill>
                  <a:srgbClr val="000000"/>
                </a:solidFill>
                <a:ea typeface="ＭＳ Ｐゴシック" charset="0"/>
                <a:cs typeface="Gill Sans" charset="0"/>
              </a:rPr>
              <a:t> can support much larger models than a </a:t>
            </a:r>
            <a:r>
              <a:rPr lang="en-US" sz="2100" dirty="0" smtClean="0">
                <a:solidFill>
                  <a:srgbClr val="000000"/>
                </a:solidFill>
                <a:ea typeface="ＭＳ Ｐゴシック" charset="0"/>
                <a:cs typeface="Gill Sans" charset="0"/>
              </a:rPr>
              <a:t>GPU (useful for unsupervised learning). </a:t>
            </a:r>
            <a:endParaRPr lang="en-US" sz="2100" dirty="0">
              <a:solidFill>
                <a:srgbClr val="000000"/>
              </a:solidFill>
              <a:ea typeface="ＭＳ Ｐゴシック" charset="0"/>
              <a:cs typeface="Gill Sans" charset="0"/>
            </a:endParaRPr>
          </a:p>
        </p:txBody>
      </p:sp>
      <p:pic>
        <p:nvPicPr>
          <p:cNvPr id="33799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383" y="1821656"/>
            <a:ext cx="4661297" cy="38844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6970863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797" grpId="0" autoUpdateAnimBg="0"/>
      <p:bldP spid="33798" grpId="0" autoUpdateAnimBg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auto">
          <a:xfrm>
            <a:off x="1077145" y="433410"/>
            <a:ext cx="1420985" cy="115215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487" tIns="44450" rIns="90487" bIns="4445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l" eaLnBrk="0" hangingPunct="0">
              <a:spcBef>
                <a:spcPct val="0"/>
              </a:spcBef>
            </a:pPr>
            <a:endParaRPr lang="en-US" smtClean="0">
              <a:solidFill>
                <a:srgbClr val="FFFFFF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Rectangle 4"/>
          <p:cNvSpPr/>
          <p:nvPr/>
        </p:nvSpPr>
        <p:spPr bwMode="auto">
          <a:xfrm>
            <a:off x="808310" y="356600"/>
            <a:ext cx="7949835" cy="92172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487" tIns="44450" rIns="90487" bIns="4445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l" eaLnBrk="0" hangingPunct="0">
              <a:spcBef>
                <a:spcPct val="0"/>
              </a:spcBef>
            </a:pPr>
            <a:endParaRPr lang="en-US" smtClean="0">
              <a:solidFill>
                <a:srgbClr val="FFFFFF"/>
              </a:solidFill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1199480" y="5931184"/>
            <a:ext cx="7949835" cy="92172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487" tIns="44450" rIns="90487" bIns="4445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l" eaLnBrk="0" hangingPunct="0">
              <a:spcBef>
                <a:spcPct val="0"/>
              </a:spcBef>
            </a:pPr>
            <a:endParaRPr lang="en-US" smtClean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3491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Speech recognition on Android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539" y="932675"/>
            <a:ext cx="8379416" cy="5069460"/>
          </a:xfrm>
        </p:spPr>
      </p:pic>
      <p:sp>
        <p:nvSpPr>
          <p:cNvPr id="7" name="Rectangle 6"/>
          <p:cNvSpPr/>
          <p:nvPr/>
        </p:nvSpPr>
        <p:spPr bwMode="auto">
          <a:xfrm>
            <a:off x="1077145" y="433410"/>
            <a:ext cx="1420985" cy="115215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487" tIns="44450" rIns="90487" bIns="4445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l" eaLnBrk="0" hangingPunct="0">
              <a:spcBef>
                <a:spcPct val="0"/>
              </a:spcBef>
            </a:pPr>
            <a:endParaRPr lang="en-US" smtClean="0">
              <a:solidFill>
                <a:srgbClr val="FFFFFF"/>
              </a:solidFill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501071" y="4120290"/>
            <a:ext cx="4224550" cy="1267365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487" tIns="44450" rIns="90487" bIns="4445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l" eaLnBrk="0" hangingPunct="0">
              <a:spcBef>
                <a:spcPct val="0"/>
              </a:spcBef>
            </a:pPr>
            <a:endParaRPr lang="en-US" smtClean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2447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 to Google </a:t>
            </a:r>
            <a:r>
              <a:rPr lang="en-US" dirty="0" err="1" smtClean="0"/>
              <a:t>Streetview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323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617" y="1124700"/>
            <a:ext cx="7309453" cy="48774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17020" y="6400903"/>
            <a:ext cx="3386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[with Yuval </a:t>
            </a:r>
            <a:r>
              <a:rPr lang="en-US" dirty="0" err="1" smtClean="0">
                <a:solidFill>
                  <a:srgbClr val="FFFFFF"/>
                </a:solidFill>
              </a:rPr>
              <a:t>Netzer</a:t>
            </a:r>
            <a:r>
              <a:rPr lang="en-US" dirty="0" smtClean="0">
                <a:solidFill>
                  <a:srgbClr val="FFFFFF"/>
                </a:solidFill>
              </a:rPr>
              <a:t>, Julian </a:t>
            </a:r>
            <a:r>
              <a:rPr lang="en-US" dirty="0" err="1" smtClean="0">
                <a:solidFill>
                  <a:srgbClr val="FFFFFF"/>
                </a:solidFill>
              </a:rPr>
              <a:t>Ibarz</a:t>
            </a:r>
            <a:r>
              <a:rPr lang="en-US" dirty="0" smtClean="0">
                <a:solidFill>
                  <a:srgbClr val="FFFFFF"/>
                </a:solidFill>
              </a:rPr>
              <a:t>]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59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0" name="Rectangle 11"/>
          <p:cNvSpPr>
            <a:spLocks noChangeArrowheads="1"/>
          </p:cNvSpPr>
          <p:nvPr/>
        </p:nvSpPr>
        <p:spPr bwMode="auto">
          <a:xfrm>
            <a:off x="1025525" y="527050"/>
            <a:ext cx="7748588" cy="147638"/>
          </a:xfrm>
          <a:prstGeom prst="rect">
            <a:avLst/>
          </a:prstGeom>
          <a:solidFill>
            <a:schemeClr val="tx1"/>
          </a:solidFill>
          <a:ln w="12700" algn="ctr">
            <a:noFill/>
            <a:miter lim="800000"/>
            <a:headEnd/>
            <a:tailEnd/>
          </a:ln>
        </p:spPr>
        <p:txBody>
          <a:bodyPr wrap="none" lIns="90487" tIns="44450" rIns="90487" bIns="44450" anchor="ctr">
            <a:spAutoFit/>
          </a:bodyPr>
          <a:lstStyle/>
          <a:p>
            <a:pPr algn="l" eaLnBrk="0" hangingPunct="0">
              <a:spcBef>
                <a:spcPct val="0"/>
              </a:spcBef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147" name="Text Box 6"/>
          <p:cNvSpPr txBox="1">
            <a:spLocks noChangeArrowheads="1"/>
          </p:cNvSpPr>
          <p:nvPr/>
        </p:nvSpPr>
        <p:spPr bwMode="auto">
          <a:xfrm>
            <a:off x="230473" y="2699305"/>
            <a:ext cx="8699500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en-US" sz="6000" b="1" dirty="0" smtClean="0">
                <a:solidFill>
                  <a:srgbClr val="FFFFFF"/>
                </a:solidFill>
                <a:latin typeface="Pristina" pitchFamily="66" charset="0"/>
              </a:rPr>
              <a:t>Learning from Unlabeled data</a:t>
            </a:r>
            <a:endParaRPr lang="en-US" sz="6000" b="1" dirty="0">
              <a:solidFill>
                <a:srgbClr val="FFFFFF"/>
              </a:solidFill>
              <a:latin typeface="Pristina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29982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Supervised Learning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32235" y="1086295"/>
            <a:ext cx="8229600" cy="4915841"/>
          </a:xfrm>
        </p:spPr>
        <p:txBody>
          <a:bodyPr/>
          <a:lstStyle/>
          <a:p>
            <a:r>
              <a:rPr lang="en-US" sz="2000" b="0" dirty="0" smtClean="0"/>
              <a:t>Choices of learning algorithm:</a:t>
            </a:r>
          </a:p>
          <a:p>
            <a:pPr lvl="1"/>
            <a:r>
              <a:rPr lang="en-US" sz="2000" b="0" dirty="0" smtClean="0"/>
              <a:t>Memory based</a:t>
            </a:r>
          </a:p>
          <a:p>
            <a:pPr lvl="1"/>
            <a:r>
              <a:rPr lang="en-US" sz="2000" b="0" dirty="0" smtClean="0"/>
              <a:t>Winnow</a:t>
            </a:r>
          </a:p>
          <a:p>
            <a:pPr lvl="1"/>
            <a:r>
              <a:rPr lang="en-US" sz="2000" b="0" dirty="0" smtClean="0"/>
              <a:t>Perceptron</a:t>
            </a:r>
          </a:p>
          <a:p>
            <a:pPr lvl="1"/>
            <a:r>
              <a:rPr lang="en-US" sz="2000" b="0" dirty="0" smtClean="0"/>
              <a:t>Naïve Bayes</a:t>
            </a:r>
          </a:p>
          <a:p>
            <a:pPr lvl="1"/>
            <a:r>
              <a:rPr lang="en-US" sz="2000" b="0" dirty="0" smtClean="0"/>
              <a:t>SVM</a:t>
            </a:r>
          </a:p>
          <a:p>
            <a:pPr lvl="1"/>
            <a:r>
              <a:rPr lang="en-US" sz="2000" b="0" dirty="0" smtClean="0"/>
              <a:t>…. </a:t>
            </a:r>
          </a:p>
          <a:p>
            <a:r>
              <a:rPr lang="en-US" sz="2000" b="0" dirty="0" smtClean="0"/>
              <a:t>What matters the most? </a:t>
            </a:r>
          </a:p>
          <a:p>
            <a:pPr lvl="0">
              <a:buNone/>
            </a:pPr>
            <a:endParaRPr lang="en-US" sz="2000" b="0" dirty="0" smtClean="0">
              <a:solidFill>
                <a:srgbClr val="FFFFFF"/>
              </a:solidFill>
            </a:endParaRPr>
          </a:p>
          <a:p>
            <a:pPr lvl="1"/>
            <a:endParaRPr lang="en-US" sz="2000" b="0" dirty="0" smtClean="0"/>
          </a:p>
          <a:p>
            <a:pPr lvl="1"/>
            <a:endParaRPr lang="en-US" sz="2000" b="0" dirty="0" smtClean="0"/>
          </a:p>
        </p:txBody>
      </p:sp>
      <p:grpSp>
        <p:nvGrpSpPr>
          <p:cNvPr id="3" name="Group 9"/>
          <p:cNvGrpSpPr/>
          <p:nvPr/>
        </p:nvGrpSpPr>
        <p:grpSpPr>
          <a:xfrm>
            <a:off x="4341569" y="1047889"/>
            <a:ext cx="4753937" cy="4109335"/>
            <a:chOff x="4341570" y="1047890"/>
            <a:chExt cx="4531790" cy="3917310"/>
          </a:xfrm>
        </p:grpSpPr>
        <p:grpSp>
          <p:nvGrpSpPr>
            <p:cNvPr id="4" name="Group 3"/>
            <p:cNvGrpSpPr/>
            <p:nvPr/>
          </p:nvGrpSpPr>
          <p:grpSpPr>
            <a:xfrm>
              <a:off x="4341570" y="1047890"/>
              <a:ext cx="4531790" cy="3917310"/>
              <a:chOff x="2229295" y="894270"/>
              <a:chExt cx="4915840" cy="4416575"/>
            </a:xfrm>
          </p:grpSpPr>
          <p:pic>
            <p:nvPicPr>
              <p:cNvPr id="6" name="Picture 2" descr="C:\Users\ang\Desktop\Noname.png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2229295" y="894270"/>
                <a:ext cx="4839030" cy="4131070"/>
              </a:xfrm>
              <a:prstGeom prst="rect">
                <a:avLst/>
              </a:prstGeom>
              <a:noFill/>
            </p:spPr>
          </p:pic>
          <p:sp>
            <p:nvSpPr>
              <p:cNvPr id="7" name="TextBox 6"/>
              <p:cNvSpPr txBox="1"/>
              <p:nvPr/>
            </p:nvSpPr>
            <p:spPr>
              <a:xfrm>
                <a:off x="5336627" y="5003068"/>
                <a:ext cx="180850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>
                    <a:solidFill>
                      <a:srgbClr val="FFFFFF"/>
                    </a:solidFill>
                  </a:rPr>
                  <a:t>[</a:t>
                </a:r>
                <a:r>
                  <a:rPr lang="en-US" sz="1400" dirty="0" err="1" smtClean="0">
                    <a:solidFill>
                      <a:srgbClr val="FFFFFF"/>
                    </a:solidFill>
                  </a:rPr>
                  <a:t>Banko</a:t>
                </a:r>
                <a:r>
                  <a:rPr lang="en-US" sz="1400" dirty="0" smtClean="0">
                    <a:solidFill>
                      <a:srgbClr val="FFFFFF"/>
                    </a:solidFill>
                  </a:rPr>
                  <a:t> &amp; Brill, 2001]</a:t>
                </a:r>
                <a:endParaRPr lang="en-US" sz="1400" dirty="0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8" name="TextBox 7"/>
            <p:cNvSpPr txBox="1"/>
            <p:nvPr/>
          </p:nvSpPr>
          <p:spPr>
            <a:xfrm>
              <a:off x="5566333" y="4503552"/>
              <a:ext cx="2142452" cy="2053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tIns="0" bIns="0" rtlCol="0">
              <a:spAutoFit/>
            </a:bodyPr>
            <a:lstStyle/>
            <a:p>
              <a:r>
                <a:rPr lang="en-US" sz="1400" dirty="0" smtClean="0">
                  <a:solidFill>
                    <a:srgbClr val="000000"/>
                  </a:solidFill>
                </a:rPr>
                <a:t>Training set size (millions)</a:t>
              </a:r>
              <a:endParaRPr lang="en-US" sz="1400" dirty="0">
                <a:solidFill>
                  <a:srgbClr val="000000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 rot="16200000">
              <a:off x="3749092" y="2649757"/>
              <a:ext cx="1409105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tIns="0" bIns="0" rtlCol="0">
              <a:spAutoFit/>
            </a:bodyPr>
            <a:lstStyle/>
            <a:p>
              <a:r>
                <a:rPr lang="en-US" sz="1400" dirty="0" smtClean="0">
                  <a:solidFill>
                    <a:srgbClr val="000000"/>
                  </a:solidFill>
                </a:rPr>
                <a:t>     Accuracy     </a:t>
              </a:r>
              <a:endParaRPr lang="en-US" sz="1400" dirty="0">
                <a:solidFill>
                  <a:srgbClr val="000000"/>
                </a:solidFill>
              </a:endParaRPr>
            </a:p>
          </p:txBody>
        </p:sp>
      </p:grpSp>
      <p:sp>
        <p:nvSpPr>
          <p:cNvPr id="11" name="Rectangle 10"/>
          <p:cNvSpPr/>
          <p:nvPr/>
        </p:nvSpPr>
        <p:spPr>
          <a:xfrm>
            <a:off x="1422790" y="5464465"/>
            <a:ext cx="672087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400" dirty="0" smtClean="0">
                <a:solidFill>
                  <a:srgbClr val="FFFFFF"/>
                </a:solidFill>
              </a:rPr>
              <a:t>“It’s not who has the best algorithm that wins. It’s who has the most data.”</a:t>
            </a:r>
            <a:endParaRPr lang="en-US" sz="2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849171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Unsupervised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02245"/>
            <a:ext cx="8229600" cy="6155755"/>
          </a:xfrm>
        </p:spPr>
        <p:txBody>
          <a:bodyPr/>
          <a:lstStyle/>
          <a:p>
            <a:pPr>
              <a:buNone/>
            </a:pPr>
            <a:r>
              <a:rPr lang="en-US" sz="1800" b="0" dirty="0" smtClean="0"/>
              <a:t>Large numbers of features is critical. The specific learning algorithm is important, but ones that can scale to many features also have a big advantage. </a:t>
            </a:r>
            <a:endParaRPr lang="en-US" sz="1800" b="0" dirty="0"/>
          </a:p>
        </p:txBody>
      </p:sp>
      <p:pic>
        <p:nvPicPr>
          <p:cNvPr id="6" name="Picture 5" descr="whiteningcv.png"/>
          <p:cNvPicPr>
            <a:picLocks noChangeAspect="1"/>
          </p:cNvPicPr>
          <p:nvPr/>
        </p:nvPicPr>
        <p:blipFill>
          <a:blip r:embed="rId3" cstate="print"/>
          <a:srcRect t="6348"/>
          <a:stretch>
            <a:fillRect/>
          </a:stretch>
        </p:blipFill>
        <p:spPr>
          <a:xfrm>
            <a:off x="729695" y="1824236"/>
            <a:ext cx="7260350" cy="509961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798020" y="6539805"/>
            <a:ext cx="1369286" cy="307777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pPr algn="l">
              <a:spcBef>
                <a:spcPts val="0"/>
              </a:spcBef>
            </a:pPr>
            <a:r>
              <a:rPr lang="en-US" sz="1400" dirty="0" smtClean="0">
                <a:solidFill>
                  <a:srgbClr val="FFFFFF"/>
                </a:solidFill>
                <a:latin typeface="Helvetica"/>
              </a:rPr>
              <a:t>[Adam Coates]</a:t>
            </a:r>
          </a:p>
        </p:txBody>
      </p:sp>
    </p:spTree>
    <p:extLst>
      <p:ext uri="{BB962C8B-B14F-4D97-AF65-F5344CB8AC3E}">
        <p14:creationId xmlns:p14="http://schemas.microsoft.com/office/powerpoint/2010/main" val="4073637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learning for image classification</a:t>
            </a:r>
            <a:endParaRPr lang="en-US" dirty="0"/>
          </a:p>
        </p:txBody>
      </p:sp>
      <p:pic>
        <p:nvPicPr>
          <p:cNvPr id="4" name="Picture 2" descr="C:\Users\ang\Desktop\1961 Norton #271 Ridden by Jesse Seary in turn 9 at Road America, Elkhart Lake, WI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53220" y="2507280"/>
            <a:ext cx="1662824" cy="1113745"/>
          </a:xfrm>
          <a:prstGeom prst="rect">
            <a:avLst/>
          </a:prstGeom>
          <a:noFill/>
        </p:spPr>
      </p:pic>
      <p:cxnSp>
        <p:nvCxnSpPr>
          <p:cNvPr id="5" name="Straight Arrow Connector 4"/>
          <p:cNvCxnSpPr/>
          <p:nvPr/>
        </p:nvCxnSpPr>
        <p:spPr>
          <a:xfrm flipH="1">
            <a:off x="3573470" y="3198570"/>
            <a:ext cx="1530356" cy="1"/>
          </a:xfrm>
          <a:prstGeom prst="straightConnector1">
            <a:avLst/>
          </a:prstGeom>
          <a:noFill/>
          <a:ln w="38100" cap="flat" cmpd="sng" algn="ctr">
            <a:solidFill>
              <a:srgbClr val="4F81BD"/>
            </a:solidFill>
            <a:prstDash val="solid"/>
            <a:headEnd type="arrow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</p:cxnSp>
      <p:sp>
        <p:nvSpPr>
          <p:cNvPr id="6" name="TextBox 5"/>
          <p:cNvSpPr txBox="1"/>
          <p:nvPr/>
        </p:nvSpPr>
        <p:spPr>
          <a:xfrm>
            <a:off x="5263290" y="3006545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Bef>
                <a:spcPts val="0"/>
              </a:spcBef>
            </a:pPr>
            <a:r>
              <a:rPr lang="en-US" dirty="0" smtClean="0">
                <a:solidFill>
                  <a:schemeClr val="bg1"/>
                </a:solidFill>
              </a:rPr>
              <a:t>“Motorcycle”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461195" y="5387655"/>
            <a:ext cx="61832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Bef>
                <a:spcPts val="0"/>
              </a:spcBef>
            </a:pPr>
            <a:r>
              <a:rPr lang="en-US" sz="2000" dirty="0" smtClean="0">
                <a:solidFill>
                  <a:schemeClr val="bg1"/>
                </a:solidFill>
              </a:rPr>
              <a:t>This talk: Develop ideas using images and audio.  Ideas apply to other problems (e.g., text) too.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918148"/>
            <a:ext cx="8229600" cy="1143000"/>
          </a:xfrm>
        </p:spPr>
        <p:txBody>
          <a:bodyPr/>
          <a:lstStyle/>
          <a:p>
            <a:r>
              <a:rPr lang="en-US" dirty="0" smtClean="0"/>
              <a:t>50 thousand 32x32 images</a:t>
            </a:r>
            <a:endParaRPr lang="en-US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457200" y="3060315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dirty="0" smtClean="0">
                <a:solidFill>
                  <a:prstClr val="white"/>
                </a:solidFill>
              </a:rPr>
              <a:t>10 million parameters</a:t>
            </a:r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9315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918148"/>
            <a:ext cx="8229600" cy="1143000"/>
          </a:xfrm>
        </p:spPr>
        <p:txBody>
          <a:bodyPr/>
          <a:lstStyle/>
          <a:p>
            <a:r>
              <a:rPr lang="en-US" dirty="0" smtClean="0"/>
              <a:t>10 million 200x200 images </a:t>
            </a:r>
            <a:endParaRPr lang="en-US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457200" y="3060315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dirty="0" smtClean="0">
                <a:solidFill>
                  <a:prstClr val="white"/>
                </a:solidFill>
              </a:rPr>
              <a:t>1 billion parameters</a:t>
            </a:r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5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2665" y="12595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Training procedure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3373" y="1239915"/>
            <a:ext cx="8229600" cy="4570412"/>
          </a:xfrm>
        </p:spPr>
        <p:txBody>
          <a:bodyPr/>
          <a:lstStyle/>
          <a:p>
            <a:pPr>
              <a:spcBef>
                <a:spcPts val="600"/>
              </a:spcBef>
              <a:buNone/>
            </a:pPr>
            <a:r>
              <a:rPr lang="en-US" sz="2000" b="0" dirty="0" smtClean="0"/>
              <a:t>What features can we learn if we train a massive model on a massive amount of data.  Can we learn a “grandmother cell”?</a:t>
            </a:r>
          </a:p>
          <a:p>
            <a:pPr>
              <a:spcBef>
                <a:spcPts val="600"/>
              </a:spcBef>
            </a:pPr>
            <a:r>
              <a:rPr lang="en-US" sz="2000" b="0" dirty="0" smtClean="0"/>
              <a:t>Train on 10 million images (YouTube)</a:t>
            </a:r>
          </a:p>
          <a:p>
            <a:pPr>
              <a:spcBef>
                <a:spcPts val="600"/>
              </a:spcBef>
            </a:pPr>
            <a:r>
              <a:rPr lang="en-US" sz="2000" b="0" dirty="0" smtClean="0"/>
              <a:t>1000 machines (16,000 cores) for 1 week. </a:t>
            </a:r>
          </a:p>
          <a:p>
            <a:pPr>
              <a:spcBef>
                <a:spcPts val="600"/>
              </a:spcBef>
            </a:pPr>
            <a:r>
              <a:rPr lang="en-US" sz="2000" b="0" dirty="0" smtClean="0"/>
              <a:t>Test on novel images</a:t>
            </a:r>
            <a:endParaRPr lang="en-US" sz="2000" b="0" dirty="0"/>
          </a:p>
        </p:txBody>
      </p:sp>
      <p:pic>
        <p:nvPicPr>
          <p:cNvPr id="2672642" name="Picture 2" descr="C:\Users\ang\Desktop\Noname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6285" y="3313785"/>
            <a:ext cx="3463446" cy="2880375"/>
          </a:xfrm>
          <a:prstGeom prst="rect">
            <a:avLst/>
          </a:prstGeom>
          <a:noFill/>
        </p:spPr>
      </p:pic>
      <p:pic>
        <p:nvPicPr>
          <p:cNvPr id="2672643" name="Picture 3" descr="C:\Users\ang\Desktop\Noname.png"/>
          <p:cNvPicPr>
            <a:picLocks noChangeAspect="1" noChangeArrowheads="1"/>
          </p:cNvPicPr>
          <p:nvPr/>
        </p:nvPicPr>
        <p:blipFill>
          <a:blip r:embed="rId3" cstate="print"/>
          <a:srcRect r="40164" b="43821"/>
          <a:stretch>
            <a:fillRect/>
          </a:stretch>
        </p:blipFill>
        <p:spPr bwMode="auto">
          <a:xfrm>
            <a:off x="4687215" y="3275379"/>
            <a:ext cx="3945758" cy="2918781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1115550" y="6309375"/>
            <a:ext cx="7073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Bef>
                <a:spcPts val="0"/>
              </a:spcBef>
            </a:pPr>
            <a:r>
              <a:rPr lang="en-US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Training set (YouTube)                           Test set (FITW + ImageNet)</a:t>
            </a:r>
          </a:p>
        </p:txBody>
      </p:sp>
    </p:spTree>
    <p:extLst>
      <p:ext uri="{BB962C8B-B14F-4D97-AF65-F5344CB8AC3E}">
        <p14:creationId xmlns:p14="http://schemas.microsoft.com/office/powerpoint/2010/main" val="1232564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54000" y="15113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2" name="Picture 1" descr="averaged_fac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2031" y="1880632"/>
            <a:ext cx="4127500" cy="325613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67000"/>
                    </a14:imgEffect>
                    <a14:imgEffect>
                      <a14:brightnessContrast bright="-37000" contras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350" y="1916063"/>
            <a:ext cx="4254435" cy="319082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47063" y="5189090"/>
            <a:ext cx="2844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prstClr val="white"/>
                </a:solidFill>
                <a:latin typeface="Calibri"/>
              </a:rPr>
              <a:t>Top stimuli from the test set</a:t>
            </a: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733176" y="5189090"/>
            <a:ext cx="26335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prstClr val="white"/>
                </a:solidFill>
                <a:latin typeface="Calibri"/>
              </a:rPr>
              <a:t>Optimal stimulus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prstClr val="white"/>
                </a:solidFill>
                <a:latin typeface="Calibri"/>
              </a:rPr>
              <a:t>by numerical optimization</a:t>
            </a: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97397" y="238076"/>
            <a:ext cx="25605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2800" dirty="0" smtClean="0">
                <a:solidFill>
                  <a:prstClr val="white"/>
                </a:solidFill>
                <a:latin typeface="Calibri"/>
              </a:rPr>
              <a:t>The face neuron</a:t>
            </a:r>
            <a:endParaRPr lang="en-US" sz="28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6488668"/>
            <a:ext cx="9324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prstClr val="white"/>
                </a:solidFill>
                <a:latin typeface="Calibri"/>
              </a:rPr>
              <a:t>Le, et al., </a:t>
            </a:r>
            <a:r>
              <a:rPr lang="en-US" i="1" dirty="0" smtClean="0">
                <a:solidFill>
                  <a:prstClr val="white"/>
                </a:solidFill>
                <a:latin typeface="Calibri"/>
              </a:rPr>
              <a:t>Building high-level features using large-scale unsupervised learning</a:t>
            </a:r>
            <a:r>
              <a:rPr lang="en-US" dirty="0" smtClean="0">
                <a:solidFill>
                  <a:prstClr val="white"/>
                </a:solidFill>
                <a:latin typeface="Calibri"/>
              </a:rPr>
              <a:t>. ICML 2012</a:t>
            </a:r>
            <a:endParaRPr lang="en-US" dirty="0">
              <a:solidFill>
                <a:prstClr val="white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4885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54000" y="15113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813708" y="5930392"/>
            <a:ext cx="14661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prstClr val="white"/>
                </a:solidFill>
                <a:latin typeface="Calibri"/>
              </a:rPr>
              <a:t>Feature value</a:t>
            </a: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1777996" y="1269998"/>
            <a:ext cx="5567082" cy="4419234"/>
            <a:chOff x="1777996" y="1269998"/>
            <a:chExt cx="5567082" cy="4419234"/>
          </a:xfrm>
        </p:grpSpPr>
        <p:pic>
          <p:nvPicPr>
            <p:cNvPr id="7" name="Picture 6" descr="balanced_histograms_black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982" t="8104" r="9608" b="11022"/>
            <a:stretch/>
          </p:blipFill>
          <p:spPr>
            <a:xfrm>
              <a:off x="1777996" y="1269998"/>
              <a:ext cx="5567082" cy="4419231"/>
            </a:xfrm>
            <a:prstGeom prst="rect">
              <a:avLst/>
            </a:prstGeom>
          </p:spPr>
        </p:pic>
        <p:grpSp>
          <p:nvGrpSpPr>
            <p:cNvPr id="2" name="Group 1"/>
            <p:cNvGrpSpPr/>
            <p:nvPr/>
          </p:nvGrpSpPr>
          <p:grpSpPr>
            <a:xfrm>
              <a:off x="2051696" y="1269998"/>
              <a:ext cx="4906665" cy="4419234"/>
              <a:chOff x="2051696" y="1269998"/>
              <a:chExt cx="4906665" cy="4419234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2525059" y="1526241"/>
                <a:ext cx="202174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dirty="0" smtClean="0">
                    <a:solidFill>
                      <a:prstClr val="white"/>
                    </a:solidFill>
                    <a:latin typeface="Calibri"/>
                  </a:rPr>
                  <a:t>Random distractors</a:t>
                </a:r>
                <a:endParaRPr lang="en-US" dirty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4367510" y="2256117"/>
                <a:ext cx="70403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dirty="0" smtClean="0">
                    <a:solidFill>
                      <a:prstClr val="white"/>
                    </a:solidFill>
                    <a:latin typeface="Calibri"/>
                  </a:rPr>
                  <a:t>Faces</a:t>
                </a:r>
                <a:endParaRPr lang="en-US" dirty="0">
                  <a:solidFill>
                    <a:prstClr val="white"/>
                  </a:solidFill>
                  <a:latin typeface="Calibri"/>
                </a:endParaRPr>
              </a:p>
            </p:txBody>
          </p:sp>
          <p:cxnSp>
            <p:nvCxnSpPr>
              <p:cNvPr id="6" name="Straight Connector 5"/>
              <p:cNvCxnSpPr/>
              <p:nvPr/>
            </p:nvCxnSpPr>
            <p:spPr>
              <a:xfrm flipV="1">
                <a:off x="2051696" y="1269998"/>
                <a:ext cx="0" cy="4419232"/>
              </a:xfrm>
              <a:prstGeom prst="line">
                <a:avLst/>
              </a:prstGeom>
              <a:ln w="34925">
                <a:solidFill>
                  <a:schemeClr val="accent6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/>
              <p:cNvCxnSpPr/>
              <p:nvPr/>
            </p:nvCxnSpPr>
            <p:spPr>
              <a:xfrm flipV="1">
                <a:off x="2051696" y="5689231"/>
                <a:ext cx="4906665" cy="1"/>
              </a:xfrm>
              <a:prstGeom prst="line">
                <a:avLst/>
              </a:prstGeom>
              <a:ln w="34925">
                <a:solidFill>
                  <a:schemeClr val="accent6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Rectangle 22"/>
              <p:cNvSpPr/>
              <p:nvPr/>
            </p:nvSpPr>
            <p:spPr>
              <a:xfrm>
                <a:off x="2051696" y="1269998"/>
                <a:ext cx="2209382" cy="4419231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shade val="51000"/>
                      <a:satMod val="130000"/>
                      <a:alpha val="37000"/>
                    </a:schemeClr>
                  </a:gs>
                  <a:gs pos="80000">
                    <a:schemeClr val="accent1">
                      <a:shade val="93000"/>
                      <a:satMod val="130000"/>
                      <a:alpha val="37000"/>
                    </a:schemeClr>
                  </a:gs>
                  <a:gs pos="100000">
                    <a:schemeClr val="accent1">
                      <a:shade val="94000"/>
                      <a:satMod val="135000"/>
                      <a:alpha val="37000"/>
                    </a:schemeClr>
                  </a:gs>
                </a:gsLst>
                <a:lin ang="0" scaled="0"/>
                <a:tileRect/>
              </a:gradFill>
              <a:ln>
                <a:gradFill flip="none" rotWithShape="1">
                  <a:gsLst>
                    <a:gs pos="0">
                      <a:schemeClr val="accent1">
                        <a:alpha val="32000"/>
                      </a:schemeClr>
                    </a:gs>
                    <a:gs pos="100000">
                      <a:srgbClr val="FFFFFF"/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4261078" y="1269998"/>
                <a:ext cx="2371930" cy="4419234"/>
              </a:xfrm>
              <a:prstGeom prst="rect">
                <a:avLst/>
              </a:prstGeom>
              <a:gradFill flip="none" rotWithShape="1">
                <a:gsLst>
                  <a:gs pos="0">
                    <a:srgbClr val="FB6663">
                      <a:alpha val="50000"/>
                    </a:srgbClr>
                  </a:gs>
                  <a:gs pos="100000">
                    <a:srgbClr val="FFFFFF">
                      <a:alpha val="50000"/>
                    </a:srgbClr>
                  </a:gs>
                </a:gsLst>
                <a:lin ang="10800000" scaled="0"/>
                <a:tileRect/>
              </a:gradFill>
              <a:ln>
                <a:gradFill flip="none" rotWithShape="1">
                  <a:gsLst>
                    <a:gs pos="0">
                      <a:schemeClr val="accent1">
                        <a:alpha val="32000"/>
                      </a:schemeClr>
                    </a:gs>
                    <a:gs pos="100000">
                      <a:srgbClr val="FFFFFF"/>
                    </a:gs>
                  </a:gsLst>
                  <a:lin ang="10800000" scaled="0"/>
                  <a:tileRect/>
                </a:gra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5" name="TextBox 14"/>
          <p:cNvSpPr txBox="1"/>
          <p:nvPr/>
        </p:nvSpPr>
        <p:spPr>
          <a:xfrm>
            <a:off x="0" y="6488668"/>
            <a:ext cx="9324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prstClr val="white"/>
                </a:solidFill>
                <a:latin typeface="Calibri"/>
              </a:rPr>
              <a:t>Le, et al., </a:t>
            </a:r>
            <a:r>
              <a:rPr lang="en-US" i="1" dirty="0" smtClean="0">
                <a:solidFill>
                  <a:prstClr val="white"/>
                </a:solidFill>
                <a:latin typeface="Calibri"/>
              </a:rPr>
              <a:t>Building high-level features using large-scale unsupervised learning</a:t>
            </a:r>
            <a:r>
              <a:rPr lang="en-US" dirty="0" smtClean="0">
                <a:solidFill>
                  <a:prstClr val="white"/>
                </a:solidFill>
                <a:latin typeface="Calibri"/>
              </a:rPr>
              <a:t>. ICML 2012</a:t>
            </a: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84865" y="3435530"/>
            <a:ext cx="1166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prstClr val="white"/>
                </a:solidFill>
                <a:latin typeface="Calibri"/>
              </a:rPr>
              <a:t>Frequency</a:t>
            </a:r>
            <a:endParaRPr lang="en-US" dirty="0">
              <a:solidFill>
                <a:prstClr val="white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63409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54000" y="122759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954319" y="30055"/>
            <a:ext cx="32927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2800" dirty="0" smtClean="0">
                <a:solidFill>
                  <a:prstClr val="white"/>
                </a:solidFill>
                <a:latin typeface="Calibri"/>
              </a:rPr>
              <a:t>Invariance properties</a:t>
            </a:r>
            <a:endParaRPr lang="en-US" sz="2800" dirty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2" name="Picture 1" descr="translation_invariance_horizontal_black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52" t="8215" r="11457" b="20222"/>
          <a:stretch/>
        </p:blipFill>
        <p:spPr>
          <a:xfrm>
            <a:off x="567765" y="1105818"/>
            <a:ext cx="2685767" cy="1972237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567765" y="3078055"/>
            <a:ext cx="2879832" cy="0"/>
          </a:xfrm>
          <a:prstGeom prst="line">
            <a:avLst/>
          </a:prstGeom>
          <a:ln w="34925">
            <a:solidFill>
              <a:schemeClr val="accent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585695" y="789066"/>
            <a:ext cx="0" cy="2288989"/>
          </a:xfrm>
          <a:prstGeom prst="line">
            <a:avLst/>
          </a:prstGeom>
          <a:ln w="34925">
            <a:solidFill>
              <a:schemeClr val="accent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 rot="16200000">
            <a:off x="-602669" y="1781161"/>
            <a:ext cx="18172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prstClr val="white"/>
                </a:solidFill>
                <a:latin typeface="Calibri"/>
              </a:rPr>
              <a:t>Feature response</a:t>
            </a: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34701" y="3121670"/>
            <a:ext cx="1710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prstClr val="white"/>
                </a:solidFill>
                <a:latin typeface="Calibri"/>
              </a:rPr>
              <a:t>Horizontal shifts</a:t>
            </a: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5049" y="1057183"/>
            <a:ext cx="2702049" cy="2064487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>
            <a:off x="5368200" y="3066103"/>
            <a:ext cx="2879832" cy="0"/>
          </a:xfrm>
          <a:prstGeom prst="line">
            <a:avLst/>
          </a:prstGeom>
          <a:ln w="34925">
            <a:solidFill>
              <a:schemeClr val="accent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5368200" y="789066"/>
            <a:ext cx="0" cy="2288989"/>
          </a:xfrm>
          <a:prstGeom prst="line">
            <a:avLst/>
          </a:prstGeom>
          <a:ln w="34925">
            <a:solidFill>
              <a:schemeClr val="accent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963670" y="3124660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prstClr val="white"/>
                </a:solidFill>
                <a:latin typeface="Calibri"/>
              </a:rPr>
              <a:t>Vertical shifts</a:t>
            </a: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5" name="TextBox 14"/>
          <p:cNvSpPr txBox="1"/>
          <p:nvPr/>
        </p:nvSpPr>
        <p:spPr>
          <a:xfrm rot="16200000">
            <a:off x="4121727" y="1781162"/>
            <a:ext cx="18172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prstClr val="white"/>
                </a:solidFill>
                <a:latin typeface="Calibri"/>
              </a:rPr>
              <a:t>Feature response</a:t>
            </a: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829" y="3902812"/>
            <a:ext cx="2855279" cy="2126272"/>
          </a:xfrm>
          <a:prstGeom prst="rect">
            <a:avLst/>
          </a:prstGeom>
        </p:spPr>
      </p:pic>
      <p:cxnSp>
        <p:nvCxnSpPr>
          <p:cNvPr id="17" name="Straight Connector 16"/>
          <p:cNvCxnSpPr/>
          <p:nvPr/>
        </p:nvCxnSpPr>
        <p:spPr>
          <a:xfrm>
            <a:off x="567765" y="6029084"/>
            <a:ext cx="2879832" cy="0"/>
          </a:xfrm>
          <a:prstGeom prst="line">
            <a:avLst/>
          </a:prstGeom>
          <a:ln w="34925">
            <a:solidFill>
              <a:schemeClr val="accent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567765" y="3740095"/>
            <a:ext cx="0" cy="2288989"/>
          </a:xfrm>
          <a:prstGeom prst="line">
            <a:avLst/>
          </a:prstGeom>
          <a:ln w="34925">
            <a:solidFill>
              <a:schemeClr val="accent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988276" y="6041608"/>
            <a:ext cx="18180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prstClr val="white"/>
                </a:solidFill>
                <a:latin typeface="Calibri"/>
              </a:rPr>
              <a:t>3D rotation angle</a:t>
            </a: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0" name="TextBox 19"/>
          <p:cNvSpPr txBox="1"/>
          <p:nvPr/>
        </p:nvSpPr>
        <p:spPr>
          <a:xfrm rot="16200000">
            <a:off x="4121728" y="4712587"/>
            <a:ext cx="18172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prstClr val="white"/>
                </a:solidFill>
                <a:latin typeface="Calibri"/>
              </a:rPr>
              <a:t>Feature response</a:t>
            </a: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128654" y="5574010"/>
            <a:ext cx="418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prstClr val="white"/>
                </a:solidFill>
                <a:latin typeface="Calibri"/>
              </a:rPr>
              <a:t>90</a:t>
            </a: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163565" y="2650543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prstClr val="white"/>
                </a:solidFill>
                <a:latin typeface="Calibri"/>
              </a:rPr>
              <a:t>20 pixels</a:t>
            </a: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354164" y="5387866"/>
            <a:ext cx="306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white"/>
                </a:solidFill>
                <a:latin typeface="Calibri"/>
              </a:rPr>
              <a:t>o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89"/>
          <a:stretch/>
        </p:blipFill>
        <p:spPr>
          <a:xfrm>
            <a:off x="5319051" y="3711603"/>
            <a:ext cx="2928981" cy="2286209"/>
          </a:xfrm>
          <a:prstGeom prst="rect">
            <a:avLst/>
          </a:prstGeom>
        </p:spPr>
      </p:pic>
      <p:cxnSp>
        <p:nvCxnSpPr>
          <p:cNvPr id="25" name="Straight Connector 24"/>
          <p:cNvCxnSpPr/>
          <p:nvPr/>
        </p:nvCxnSpPr>
        <p:spPr>
          <a:xfrm>
            <a:off x="5368200" y="6057621"/>
            <a:ext cx="2879832" cy="0"/>
          </a:xfrm>
          <a:prstGeom prst="line">
            <a:avLst/>
          </a:prstGeom>
          <a:ln w="34925">
            <a:solidFill>
              <a:schemeClr val="accent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5368200" y="3768632"/>
            <a:ext cx="0" cy="2288989"/>
          </a:xfrm>
          <a:prstGeom prst="line">
            <a:avLst/>
          </a:prstGeom>
          <a:ln w="34925">
            <a:solidFill>
              <a:schemeClr val="accent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 rot="16200000">
            <a:off x="-602668" y="4760401"/>
            <a:ext cx="18172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prstClr val="white"/>
                </a:solidFill>
                <a:latin typeface="Calibri"/>
              </a:rPr>
              <a:t>Feature response</a:t>
            </a: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337195" y="6089423"/>
            <a:ext cx="1277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prstClr val="white"/>
                </a:solidFill>
                <a:latin typeface="Calibri"/>
              </a:rPr>
              <a:t>Scale factor</a:t>
            </a: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8038858" y="5671428"/>
            <a:ext cx="582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prstClr val="white"/>
                </a:solidFill>
                <a:latin typeface="Calibri"/>
              </a:rPr>
              <a:t>1.6x</a:t>
            </a: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0" y="6488668"/>
            <a:ext cx="9324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prstClr val="white"/>
                </a:solidFill>
                <a:latin typeface="Calibri"/>
              </a:rPr>
              <a:t>Le, et al., </a:t>
            </a:r>
            <a:r>
              <a:rPr lang="en-US" i="1" dirty="0" smtClean="0">
                <a:solidFill>
                  <a:prstClr val="white"/>
                </a:solidFill>
                <a:latin typeface="Calibri"/>
              </a:rPr>
              <a:t>Building high-level features using large-scale unsupervised learning</a:t>
            </a:r>
            <a:r>
              <a:rPr lang="en-US" dirty="0" smtClean="0">
                <a:solidFill>
                  <a:prstClr val="white"/>
                </a:solidFill>
                <a:latin typeface="Calibri"/>
              </a:rPr>
              <a:t>. ICML 2012</a:t>
            </a: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638454" y="2689805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prstClr val="white"/>
                </a:solidFill>
                <a:latin typeface="Calibri"/>
              </a:rPr>
              <a:t>0 pixels</a:t>
            </a: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527927" y="2702454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prstClr val="white"/>
                </a:solidFill>
                <a:latin typeface="Calibri"/>
              </a:rPr>
              <a:t>0 pixels</a:t>
            </a: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8062197" y="2650543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prstClr val="white"/>
                </a:solidFill>
                <a:latin typeface="Calibri"/>
              </a:rPr>
              <a:t>20 pixels</a:t>
            </a: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85695" y="5648916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prstClr val="white"/>
                </a:solidFill>
                <a:latin typeface="Calibri"/>
              </a:rPr>
              <a:t>0</a:t>
            </a: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734158" y="5494132"/>
            <a:ext cx="306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white"/>
                </a:solidFill>
                <a:latin typeface="Calibri"/>
              </a:rPr>
              <a:t>o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6835703" y="5639162"/>
            <a:ext cx="402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prstClr val="white"/>
                </a:solidFill>
                <a:latin typeface="Calibri"/>
              </a:rPr>
              <a:t>1x</a:t>
            </a: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5381459" y="5639162"/>
            <a:ext cx="582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prstClr val="white"/>
                </a:solidFill>
                <a:latin typeface="Calibri"/>
              </a:rPr>
              <a:t>0.4x</a:t>
            </a:r>
            <a:endParaRPr lang="en-US" dirty="0">
              <a:solidFill>
                <a:prstClr val="white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27824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 neuron</a:t>
            </a:r>
            <a:endParaRPr lang="en-US" dirty="0"/>
          </a:p>
        </p:txBody>
      </p:sp>
      <p:pic>
        <p:nvPicPr>
          <p:cNvPr id="4" name="Picture 2" descr="http://www.nvidia.com/docs/IO/35375/geforce_7900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217535" y="2814520"/>
            <a:ext cx="1728225" cy="1287527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10179130" y="4696365"/>
            <a:ext cx="3582712" cy="40011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pPr algn="l">
              <a:spcBef>
                <a:spcPts val="0"/>
              </a:spcBef>
            </a:pPr>
            <a:r>
              <a:rPr lang="en-US" sz="2000" dirty="0" smtClean="0">
                <a:solidFill>
                  <a:srgbClr val="FFFFFF"/>
                </a:solidFill>
                <a:latin typeface="Calibri" pitchFamily="34" charset="0"/>
                <a:cs typeface="Calibri" pitchFamily="34" charset="0"/>
              </a:rPr>
              <a:t>[Raina, Madhavan and Ng, 2008]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54000" y="15113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47063" y="1511300"/>
            <a:ext cx="2864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prstClr val="white"/>
                </a:solidFill>
                <a:latin typeface="Calibri"/>
              </a:rPr>
              <a:t>Top Stimuli from the test set</a:t>
            </a: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196855" y="1499349"/>
            <a:ext cx="3484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prstClr val="white"/>
                </a:solidFill>
                <a:latin typeface="Calibri"/>
              </a:rPr>
              <a:t>Average of top stimuli from test set</a:t>
            </a: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 cstate="print">
            <a:lum bright="-30000" contras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374" y="2000306"/>
            <a:ext cx="3958839" cy="2969129"/>
          </a:xfrm>
          <a:prstGeom prst="rect">
            <a:avLst/>
          </a:prstGeom>
        </p:spPr>
      </p:pic>
      <p:pic>
        <p:nvPicPr>
          <p:cNvPr id="15" name="Picture 14" descr="averaged_catface2.png"/>
          <p:cNvPicPr>
            <a:picLocks noChangeAspect="1"/>
          </p:cNvPicPr>
          <p:nvPr/>
        </p:nvPicPr>
        <p:blipFill>
          <a:blip r:embed="rId5" cstate="print">
            <a:lum bright="-20000" contras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7498" y="2123230"/>
            <a:ext cx="3862642" cy="3041276"/>
          </a:xfrm>
          <a:prstGeom prst="rect">
            <a:avLst/>
          </a:prstGeom>
        </p:spPr>
      </p:pic>
      <p:pic>
        <p:nvPicPr>
          <p:cNvPr id="2325506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0735" y="1931205"/>
            <a:ext cx="3687410" cy="31887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2409779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05110" y="2065791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914589" y="203805"/>
            <a:ext cx="18813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2800" dirty="0" smtClean="0">
                <a:solidFill>
                  <a:prstClr val="white"/>
                </a:solidFill>
                <a:latin typeface="Calibri"/>
              </a:rPr>
              <a:t>Best stimuli</a:t>
            </a:r>
            <a:endParaRPr lang="en-US" sz="28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" name="Oval 48"/>
          <p:cNvSpPr>
            <a:spLocks noChangeArrowheads="1"/>
          </p:cNvSpPr>
          <p:nvPr/>
        </p:nvSpPr>
        <p:spPr bwMode="auto">
          <a:xfrm>
            <a:off x="8337507" y="25977571"/>
            <a:ext cx="459520" cy="459459"/>
          </a:xfrm>
          <a:prstGeom prst="ellipse">
            <a:avLst/>
          </a:prstGeom>
          <a:solidFill>
            <a:srgbClr val="9BBB59"/>
          </a:solidFill>
          <a:ln w="25400">
            <a:solidFill>
              <a:srgbClr val="4E6128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6" name="Straight Arrow Connector 5"/>
          <p:cNvCxnSpPr/>
          <p:nvPr/>
        </p:nvCxnSpPr>
        <p:spPr bwMode="auto">
          <a:xfrm flipV="1">
            <a:off x="6208447" y="28354589"/>
            <a:ext cx="644525" cy="777875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 bwMode="auto">
          <a:xfrm flipV="1">
            <a:off x="6852972" y="28354589"/>
            <a:ext cx="0" cy="777875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 bwMode="auto">
          <a:xfrm flipH="1" flipV="1">
            <a:off x="6852972" y="28354589"/>
            <a:ext cx="646112" cy="777875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 bwMode="auto">
          <a:xfrm flipV="1">
            <a:off x="6852972" y="28354589"/>
            <a:ext cx="657225" cy="777875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 bwMode="auto">
          <a:xfrm flipV="1">
            <a:off x="7499084" y="28354589"/>
            <a:ext cx="11113" cy="777875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 bwMode="auto">
          <a:xfrm flipH="1" flipV="1">
            <a:off x="7510197" y="28354589"/>
            <a:ext cx="635000" cy="777875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 bwMode="auto">
          <a:xfrm flipV="1">
            <a:off x="7499084" y="28354589"/>
            <a:ext cx="646113" cy="777875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 bwMode="auto">
          <a:xfrm flipV="1">
            <a:off x="8145197" y="28354589"/>
            <a:ext cx="0" cy="777875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 bwMode="auto">
          <a:xfrm flipH="1" flipV="1">
            <a:off x="8145197" y="28354589"/>
            <a:ext cx="644525" cy="777875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 bwMode="auto">
          <a:xfrm flipV="1">
            <a:off x="8145197" y="28354589"/>
            <a:ext cx="644525" cy="777875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 bwMode="auto">
          <a:xfrm flipV="1">
            <a:off x="8789722" y="28354589"/>
            <a:ext cx="0" cy="777875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 bwMode="auto">
          <a:xfrm flipH="1" flipV="1">
            <a:off x="8789722" y="28354589"/>
            <a:ext cx="646112" cy="777875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 bwMode="auto">
          <a:xfrm flipV="1">
            <a:off x="8789722" y="28354589"/>
            <a:ext cx="646112" cy="777875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 bwMode="auto">
          <a:xfrm flipV="1">
            <a:off x="9435834" y="28354589"/>
            <a:ext cx="0" cy="777875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 bwMode="auto">
          <a:xfrm flipH="1" flipV="1">
            <a:off x="9435834" y="28354589"/>
            <a:ext cx="546100" cy="777875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 bwMode="auto">
          <a:xfrm flipV="1">
            <a:off x="6630152" y="26404608"/>
            <a:ext cx="657225" cy="1312862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 bwMode="auto">
          <a:xfrm flipV="1">
            <a:off x="7287377" y="26404608"/>
            <a:ext cx="0" cy="1312862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 bwMode="auto">
          <a:xfrm flipH="1" flipV="1">
            <a:off x="7287377" y="26404608"/>
            <a:ext cx="635000" cy="1312862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 bwMode="auto">
          <a:xfrm flipV="1">
            <a:off x="7287377" y="26404608"/>
            <a:ext cx="635000" cy="1312862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 bwMode="auto">
          <a:xfrm flipV="1">
            <a:off x="7922377" y="26404608"/>
            <a:ext cx="0" cy="1312862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 bwMode="auto">
          <a:xfrm flipV="1">
            <a:off x="7922377" y="26404608"/>
            <a:ext cx="644525" cy="1312862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 bwMode="auto">
          <a:xfrm flipV="1">
            <a:off x="8566902" y="26404608"/>
            <a:ext cx="0" cy="1312862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 bwMode="auto">
          <a:xfrm flipH="1" flipV="1">
            <a:off x="7922377" y="26404608"/>
            <a:ext cx="644525" cy="1312862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 bwMode="auto">
          <a:xfrm flipH="1" flipV="1">
            <a:off x="8566902" y="26404608"/>
            <a:ext cx="646112" cy="1312862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23"/>
          <p:cNvSpPr>
            <a:spLocks noChangeArrowheads="1"/>
          </p:cNvSpPr>
          <p:nvPr/>
        </p:nvSpPr>
        <p:spPr bwMode="auto">
          <a:xfrm>
            <a:off x="7079414" y="25977570"/>
            <a:ext cx="458788" cy="458788"/>
          </a:xfrm>
          <a:prstGeom prst="ellipse">
            <a:avLst/>
          </a:prstGeom>
          <a:solidFill>
            <a:srgbClr val="8064A2"/>
          </a:solidFill>
          <a:ln w="25400">
            <a:solidFill>
              <a:srgbClr val="3F3151"/>
            </a:solidFill>
            <a:round/>
            <a:headEnd/>
            <a:tailEnd/>
          </a:ln>
          <a:effectLst>
            <a:outerShdw blurRad="63500" dist="29783" dir="3885598" algn="ctr" rotWithShape="0">
              <a:srgbClr val="3F3151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2" name="Oval 24"/>
          <p:cNvSpPr>
            <a:spLocks noChangeArrowheads="1"/>
          </p:cNvSpPr>
          <p:nvPr/>
        </p:nvSpPr>
        <p:spPr bwMode="auto">
          <a:xfrm>
            <a:off x="7188952" y="26087108"/>
            <a:ext cx="458787" cy="458787"/>
          </a:xfrm>
          <a:prstGeom prst="ellipse">
            <a:avLst/>
          </a:prstGeom>
          <a:solidFill>
            <a:srgbClr val="8064A2"/>
          </a:solidFill>
          <a:ln w="25400">
            <a:solidFill>
              <a:srgbClr val="3F3151"/>
            </a:solidFill>
            <a:round/>
            <a:headEnd/>
            <a:tailEnd/>
          </a:ln>
          <a:effectLst>
            <a:outerShdw blurRad="63500" dist="29783" dir="3885598" algn="ctr" rotWithShape="0">
              <a:srgbClr val="3F3151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3" name="Oval 23"/>
          <p:cNvSpPr>
            <a:spLocks noChangeArrowheads="1"/>
          </p:cNvSpPr>
          <p:nvPr/>
        </p:nvSpPr>
        <p:spPr bwMode="auto">
          <a:xfrm>
            <a:off x="7735052" y="25977570"/>
            <a:ext cx="460375" cy="458788"/>
          </a:xfrm>
          <a:prstGeom prst="ellipse">
            <a:avLst/>
          </a:prstGeom>
          <a:solidFill>
            <a:srgbClr val="8064A2"/>
          </a:solidFill>
          <a:ln w="25400">
            <a:solidFill>
              <a:srgbClr val="3F3151"/>
            </a:solidFill>
            <a:round/>
            <a:headEnd/>
            <a:tailEnd/>
          </a:ln>
          <a:effectLst>
            <a:outerShdw blurRad="63500" dist="29783" dir="3885598" algn="ctr" rotWithShape="0">
              <a:srgbClr val="3F3151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4" name="Oval 24"/>
          <p:cNvSpPr>
            <a:spLocks noChangeArrowheads="1"/>
          </p:cNvSpPr>
          <p:nvPr/>
        </p:nvSpPr>
        <p:spPr bwMode="auto">
          <a:xfrm>
            <a:off x="7844589" y="26087108"/>
            <a:ext cx="460375" cy="458787"/>
          </a:xfrm>
          <a:prstGeom prst="ellipse">
            <a:avLst/>
          </a:prstGeom>
          <a:solidFill>
            <a:srgbClr val="8064A2"/>
          </a:solidFill>
          <a:ln w="25400">
            <a:solidFill>
              <a:srgbClr val="3F3151"/>
            </a:solidFill>
            <a:round/>
            <a:headEnd/>
            <a:tailEnd/>
          </a:ln>
          <a:effectLst>
            <a:outerShdw blurRad="63500" dist="29783" dir="3885598" algn="ctr" rotWithShape="0">
              <a:srgbClr val="3F3151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5" name="Oval 24"/>
          <p:cNvSpPr>
            <a:spLocks noChangeArrowheads="1"/>
          </p:cNvSpPr>
          <p:nvPr/>
        </p:nvSpPr>
        <p:spPr bwMode="auto">
          <a:xfrm>
            <a:off x="8446252" y="26087108"/>
            <a:ext cx="460375" cy="458787"/>
          </a:xfrm>
          <a:prstGeom prst="ellipse">
            <a:avLst/>
          </a:prstGeom>
          <a:solidFill>
            <a:srgbClr val="8064A2"/>
          </a:solidFill>
          <a:ln w="25400">
            <a:solidFill>
              <a:srgbClr val="3F3151"/>
            </a:solidFill>
            <a:round/>
            <a:headEnd/>
            <a:tailEnd/>
          </a:ln>
          <a:effectLst>
            <a:outerShdw blurRad="63500" dist="29783" dir="3885598" algn="ctr" rotWithShape="0">
              <a:srgbClr val="3F3151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6" name="Oval 27"/>
          <p:cNvSpPr>
            <a:spLocks noChangeArrowheads="1"/>
          </p:cNvSpPr>
          <p:nvPr/>
        </p:nvSpPr>
        <p:spPr bwMode="auto">
          <a:xfrm>
            <a:off x="6645009" y="29132464"/>
            <a:ext cx="460375" cy="4587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37" name="Oval 27"/>
          <p:cNvSpPr>
            <a:spLocks noChangeArrowheads="1"/>
          </p:cNvSpPr>
          <p:nvPr/>
        </p:nvSpPr>
        <p:spPr bwMode="auto">
          <a:xfrm>
            <a:off x="5989372" y="29132464"/>
            <a:ext cx="458787" cy="4587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38" name="Oval 27"/>
          <p:cNvSpPr>
            <a:spLocks noChangeArrowheads="1"/>
          </p:cNvSpPr>
          <p:nvPr/>
        </p:nvSpPr>
        <p:spPr bwMode="auto">
          <a:xfrm>
            <a:off x="7957872" y="29132464"/>
            <a:ext cx="460375" cy="4587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39" name="Oval 27"/>
          <p:cNvSpPr>
            <a:spLocks noChangeArrowheads="1"/>
          </p:cNvSpPr>
          <p:nvPr/>
        </p:nvSpPr>
        <p:spPr bwMode="auto">
          <a:xfrm>
            <a:off x="7302234" y="29132464"/>
            <a:ext cx="458788" cy="4587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40" name="Oval 27"/>
          <p:cNvSpPr>
            <a:spLocks noChangeArrowheads="1"/>
          </p:cNvSpPr>
          <p:nvPr/>
        </p:nvSpPr>
        <p:spPr bwMode="auto">
          <a:xfrm>
            <a:off x="9216759" y="29132464"/>
            <a:ext cx="458788" cy="4587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41" name="Oval 27"/>
          <p:cNvSpPr>
            <a:spLocks noChangeArrowheads="1"/>
          </p:cNvSpPr>
          <p:nvPr/>
        </p:nvSpPr>
        <p:spPr bwMode="auto">
          <a:xfrm>
            <a:off x="8559534" y="29132464"/>
            <a:ext cx="460375" cy="4587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42" name="Oval 28" descr="Large grid"/>
          <p:cNvSpPr>
            <a:spLocks noChangeArrowheads="1"/>
          </p:cNvSpPr>
          <p:nvPr/>
        </p:nvSpPr>
        <p:spPr bwMode="auto">
          <a:xfrm>
            <a:off x="7079296" y="27708200"/>
            <a:ext cx="459520" cy="459459"/>
          </a:xfrm>
          <a:prstGeom prst="ellipse">
            <a:avLst/>
          </a:prstGeom>
          <a:pattFill prst="lgGrid">
            <a:fgClr>
              <a:srgbClr val="4E6128"/>
            </a:fgClr>
            <a:bgClr>
              <a:srgbClr val="D6E3BC"/>
            </a:bgClr>
          </a:pattFill>
          <a:ln w="25400">
            <a:solidFill>
              <a:srgbClr val="4E6128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3" name="Oval 30" descr="Large grid"/>
          <p:cNvSpPr>
            <a:spLocks noChangeArrowheads="1"/>
          </p:cNvSpPr>
          <p:nvPr/>
        </p:nvSpPr>
        <p:spPr bwMode="auto">
          <a:xfrm>
            <a:off x="7180727" y="27832910"/>
            <a:ext cx="459520" cy="459459"/>
          </a:xfrm>
          <a:prstGeom prst="ellipse">
            <a:avLst/>
          </a:prstGeom>
          <a:pattFill prst="lgGrid">
            <a:fgClr>
              <a:srgbClr val="C0504D"/>
            </a:fgClr>
            <a:bgClr>
              <a:srgbClr val="F2DBDB"/>
            </a:bgClr>
          </a:pattFill>
          <a:ln w="25400">
            <a:solidFill>
              <a:srgbClr val="943634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4" name="Oval 31" descr="Large grid"/>
          <p:cNvSpPr>
            <a:spLocks noChangeArrowheads="1"/>
          </p:cNvSpPr>
          <p:nvPr/>
        </p:nvSpPr>
        <p:spPr bwMode="auto">
          <a:xfrm>
            <a:off x="7291277" y="27924802"/>
            <a:ext cx="459520" cy="459459"/>
          </a:xfrm>
          <a:prstGeom prst="ellipse">
            <a:avLst/>
          </a:prstGeom>
          <a:pattFill prst="lgGrid">
            <a:fgClr>
              <a:srgbClr val="1F497D"/>
            </a:fgClr>
            <a:bgClr>
              <a:srgbClr val="C6D9F1"/>
            </a:bgClr>
          </a:pattFill>
          <a:ln w="25400">
            <a:solidFill>
              <a:srgbClr val="1F497D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5" name="Oval 40" descr="20%"/>
          <p:cNvSpPr>
            <a:spLocks noChangeArrowheads="1"/>
          </p:cNvSpPr>
          <p:nvPr/>
        </p:nvSpPr>
        <p:spPr bwMode="auto">
          <a:xfrm>
            <a:off x="8391071" y="27727891"/>
            <a:ext cx="459520" cy="459459"/>
          </a:xfrm>
          <a:prstGeom prst="ellipse">
            <a:avLst/>
          </a:prstGeom>
          <a:pattFill prst="pct20">
            <a:fgClr>
              <a:srgbClr val="4E6128"/>
            </a:fgClr>
            <a:bgClr>
              <a:srgbClr val="D6E3BC"/>
            </a:bgClr>
          </a:pattFill>
          <a:ln w="25400">
            <a:solidFill>
              <a:srgbClr val="4E6128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6" name="Oval 41" descr="20%"/>
          <p:cNvSpPr>
            <a:spLocks noChangeArrowheads="1"/>
          </p:cNvSpPr>
          <p:nvPr/>
        </p:nvSpPr>
        <p:spPr bwMode="auto">
          <a:xfrm>
            <a:off x="8501622" y="27852601"/>
            <a:ext cx="459520" cy="459459"/>
          </a:xfrm>
          <a:prstGeom prst="ellipse">
            <a:avLst/>
          </a:prstGeom>
          <a:pattFill prst="pct20">
            <a:fgClr>
              <a:srgbClr val="C0504D"/>
            </a:fgClr>
            <a:bgClr>
              <a:srgbClr val="F2DBDB"/>
            </a:bgClr>
          </a:pattFill>
          <a:ln w="25400">
            <a:solidFill>
              <a:srgbClr val="943634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7" name="Oval 27"/>
          <p:cNvSpPr>
            <a:spLocks noChangeArrowheads="1"/>
          </p:cNvSpPr>
          <p:nvPr/>
        </p:nvSpPr>
        <p:spPr bwMode="auto">
          <a:xfrm>
            <a:off x="9818422" y="29132464"/>
            <a:ext cx="460375" cy="4587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cxnSp>
        <p:nvCxnSpPr>
          <p:cNvPr id="48" name="Straight Connector 47"/>
          <p:cNvCxnSpPr/>
          <p:nvPr/>
        </p:nvCxnSpPr>
        <p:spPr bwMode="auto">
          <a:xfrm>
            <a:off x="7790614" y="27399970"/>
            <a:ext cx="1641475" cy="0"/>
          </a:xfrm>
          <a:prstGeom prst="line">
            <a:avLst/>
          </a:prstGeom>
          <a:ln w="44450">
            <a:solidFill>
              <a:schemeClr val="bg2">
                <a:lumMod val="10000"/>
              </a:schemeClr>
            </a:solidFill>
            <a:headEnd type="arrow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577"/>
          <p:cNvSpPr txBox="1">
            <a:spLocks noChangeArrowheads="1"/>
          </p:cNvSpPr>
          <p:nvPr/>
        </p:nvSpPr>
        <p:spPr bwMode="auto">
          <a:xfrm>
            <a:off x="7881587" y="26878679"/>
            <a:ext cx="3309640" cy="5539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3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000" b="1" dirty="0">
                <a:solidFill>
                  <a:srgbClr val="FF0000"/>
                </a:solidFill>
              </a:rPr>
              <a:t>Pooling Size = </a:t>
            </a:r>
            <a:r>
              <a:rPr lang="en-US" sz="3000" b="1" dirty="0" smtClean="0">
                <a:solidFill>
                  <a:srgbClr val="FF0000"/>
                </a:solidFill>
              </a:rPr>
              <a:t>5</a:t>
            </a:r>
            <a:endParaRPr lang="en-US" sz="3000" b="1" dirty="0">
              <a:solidFill>
                <a:srgbClr val="FF0000"/>
              </a:solidFill>
            </a:endParaRPr>
          </a:p>
        </p:txBody>
      </p:sp>
      <p:cxnSp>
        <p:nvCxnSpPr>
          <p:cNvPr id="50" name="Straight Connector 49"/>
          <p:cNvCxnSpPr/>
          <p:nvPr/>
        </p:nvCxnSpPr>
        <p:spPr bwMode="auto">
          <a:xfrm>
            <a:off x="10018960" y="27672778"/>
            <a:ext cx="620712" cy="739775"/>
          </a:xfrm>
          <a:prstGeom prst="line">
            <a:avLst/>
          </a:prstGeom>
          <a:ln w="44450">
            <a:solidFill>
              <a:schemeClr val="bg2">
                <a:lumMod val="10000"/>
              </a:schemeClr>
            </a:solidFill>
            <a:headEnd type="arrow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81"/>
          <p:cNvSpPr txBox="1">
            <a:spLocks noChangeArrowheads="1"/>
          </p:cNvSpPr>
          <p:nvPr/>
        </p:nvSpPr>
        <p:spPr bwMode="auto">
          <a:xfrm>
            <a:off x="10845804" y="27421953"/>
            <a:ext cx="3229845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3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000" b="1" dirty="0">
                <a:solidFill>
                  <a:srgbClr val="FF0000"/>
                </a:solidFill>
              </a:rPr>
              <a:t>Number 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000" b="1" dirty="0">
                <a:solidFill>
                  <a:srgbClr val="FF0000"/>
                </a:solidFill>
              </a:rPr>
              <a:t>o</a:t>
            </a:r>
            <a:r>
              <a:rPr lang="en-US" sz="3000" b="1" dirty="0" smtClean="0">
                <a:solidFill>
                  <a:srgbClr val="FF0000"/>
                </a:solidFill>
              </a:rPr>
              <a:t>f maps </a:t>
            </a:r>
            <a:r>
              <a:rPr lang="en-US" sz="3000" b="1" dirty="0">
                <a:solidFill>
                  <a:srgbClr val="FF0000"/>
                </a:solidFill>
              </a:rPr>
              <a:t>= </a:t>
            </a:r>
            <a:r>
              <a:rPr lang="en-US" sz="3000" b="1" dirty="0" smtClean="0">
                <a:solidFill>
                  <a:srgbClr val="FF0000"/>
                </a:solidFill>
              </a:rPr>
              <a:t>8</a:t>
            </a:r>
            <a:endParaRPr lang="en-US" sz="3000" b="1" dirty="0">
              <a:solidFill>
                <a:srgbClr val="FF0000"/>
              </a:solidFill>
            </a:endParaRPr>
          </a:p>
        </p:txBody>
      </p:sp>
      <p:sp>
        <p:nvSpPr>
          <p:cNvPr id="52" name="Oval 48"/>
          <p:cNvSpPr>
            <a:spLocks noChangeArrowheads="1"/>
          </p:cNvSpPr>
          <p:nvPr/>
        </p:nvSpPr>
        <p:spPr bwMode="auto">
          <a:xfrm>
            <a:off x="7079296" y="25977571"/>
            <a:ext cx="459520" cy="459459"/>
          </a:xfrm>
          <a:prstGeom prst="ellipse">
            <a:avLst/>
          </a:prstGeom>
          <a:solidFill>
            <a:srgbClr val="9BBB59"/>
          </a:solidFill>
          <a:ln w="25400">
            <a:solidFill>
              <a:srgbClr val="4E6128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3" name="Oval 49"/>
          <p:cNvSpPr>
            <a:spLocks noChangeArrowheads="1"/>
          </p:cNvSpPr>
          <p:nvPr/>
        </p:nvSpPr>
        <p:spPr bwMode="auto">
          <a:xfrm>
            <a:off x="7188706" y="26086966"/>
            <a:ext cx="459520" cy="459459"/>
          </a:xfrm>
          <a:prstGeom prst="ellipse">
            <a:avLst/>
          </a:prstGeom>
          <a:solidFill>
            <a:srgbClr val="E5B8B7"/>
          </a:solidFill>
          <a:ln w="25400">
            <a:solidFill>
              <a:srgbClr val="943634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4" name="Oval 50"/>
          <p:cNvSpPr>
            <a:spLocks noChangeArrowheads="1"/>
          </p:cNvSpPr>
          <p:nvPr/>
        </p:nvSpPr>
        <p:spPr bwMode="auto">
          <a:xfrm>
            <a:off x="7298115" y="26178128"/>
            <a:ext cx="459520" cy="459459"/>
          </a:xfrm>
          <a:prstGeom prst="ellipse">
            <a:avLst/>
          </a:prstGeom>
          <a:solidFill>
            <a:srgbClr val="95B3D7"/>
          </a:solidFill>
          <a:ln w="25400">
            <a:solidFill>
              <a:srgbClr val="1F497D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5" name="Oval 48"/>
          <p:cNvSpPr>
            <a:spLocks noChangeArrowheads="1"/>
          </p:cNvSpPr>
          <p:nvPr/>
        </p:nvSpPr>
        <p:spPr bwMode="auto">
          <a:xfrm>
            <a:off x="7735754" y="25977571"/>
            <a:ext cx="459520" cy="459459"/>
          </a:xfrm>
          <a:prstGeom prst="ellipse">
            <a:avLst/>
          </a:prstGeom>
          <a:solidFill>
            <a:srgbClr val="9BBB59"/>
          </a:solidFill>
          <a:ln w="25400">
            <a:solidFill>
              <a:srgbClr val="4E6128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6" name="Oval 49"/>
          <p:cNvSpPr>
            <a:spLocks noChangeArrowheads="1"/>
          </p:cNvSpPr>
          <p:nvPr/>
        </p:nvSpPr>
        <p:spPr bwMode="auto">
          <a:xfrm>
            <a:off x="7845163" y="26086966"/>
            <a:ext cx="459520" cy="459459"/>
          </a:xfrm>
          <a:prstGeom prst="ellipse">
            <a:avLst/>
          </a:prstGeom>
          <a:solidFill>
            <a:srgbClr val="E5B8B7"/>
          </a:solidFill>
          <a:ln w="25400">
            <a:solidFill>
              <a:srgbClr val="943634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7" name="Oval 50"/>
          <p:cNvSpPr>
            <a:spLocks noChangeArrowheads="1"/>
          </p:cNvSpPr>
          <p:nvPr/>
        </p:nvSpPr>
        <p:spPr bwMode="auto">
          <a:xfrm>
            <a:off x="7954573" y="26178128"/>
            <a:ext cx="459520" cy="459459"/>
          </a:xfrm>
          <a:prstGeom prst="ellipse">
            <a:avLst/>
          </a:prstGeom>
          <a:solidFill>
            <a:srgbClr val="95B3D7"/>
          </a:solidFill>
          <a:ln w="25400">
            <a:solidFill>
              <a:srgbClr val="1F497D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8" name="Oval 49"/>
          <p:cNvSpPr>
            <a:spLocks noChangeArrowheads="1"/>
          </p:cNvSpPr>
          <p:nvPr/>
        </p:nvSpPr>
        <p:spPr bwMode="auto">
          <a:xfrm>
            <a:off x="8446916" y="26086966"/>
            <a:ext cx="459520" cy="459459"/>
          </a:xfrm>
          <a:prstGeom prst="ellipse">
            <a:avLst/>
          </a:prstGeom>
          <a:solidFill>
            <a:srgbClr val="E5B8B7"/>
          </a:solidFill>
          <a:ln w="25400">
            <a:solidFill>
              <a:srgbClr val="943634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9" name="Oval 50"/>
          <p:cNvSpPr>
            <a:spLocks noChangeArrowheads="1"/>
          </p:cNvSpPr>
          <p:nvPr/>
        </p:nvSpPr>
        <p:spPr bwMode="auto">
          <a:xfrm>
            <a:off x="8556326" y="26178128"/>
            <a:ext cx="459520" cy="459459"/>
          </a:xfrm>
          <a:prstGeom prst="ellipse">
            <a:avLst/>
          </a:prstGeom>
          <a:solidFill>
            <a:srgbClr val="95B3D7"/>
          </a:solidFill>
          <a:ln w="25400">
            <a:solidFill>
              <a:srgbClr val="1F497D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0" name="Oval 28" descr="Large grid"/>
          <p:cNvSpPr>
            <a:spLocks noChangeArrowheads="1"/>
          </p:cNvSpPr>
          <p:nvPr/>
        </p:nvSpPr>
        <p:spPr bwMode="auto">
          <a:xfrm>
            <a:off x="8392211" y="27708200"/>
            <a:ext cx="459520" cy="459459"/>
          </a:xfrm>
          <a:prstGeom prst="ellipse">
            <a:avLst/>
          </a:prstGeom>
          <a:pattFill prst="lgGrid">
            <a:fgClr>
              <a:srgbClr val="4E6128"/>
            </a:fgClr>
            <a:bgClr>
              <a:srgbClr val="D6E3BC"/>
            </a:bgClr>
          </a:pattFill>
          <a:ln w="25400">
            <a:solidFill>
              <a:srgbClr val="4E6128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1" name="Oval 30" descr="Large grid"/>
          <p:cNvSpPr>
            <a:spLocks noChangeArrowheads="1"/>
          </p:cNvSpPr>
          <p:nvPr/>
        </p:nvSpPr>
        <p:spPr bwMode="auto">
          <a:xfrm>
            <a:off x="8493642" y="27832910"/>
            <a:ext cx="459520" cy="459459"/>
          </a:xfrm>
          <a:prstGeom prst="ellipse">
            <a:avLst/>
          </a:prstGeom>
          <a:pattFill prst="lgGrid">
            <a:fgClr>
              <a:srgbClr val="C0504D"/>
            </a:fgClr>
            <a:bgClr>
              <a:srgbClr val="F2DBDB"/>
            </a:bgClr>
          </a:pattFill>
          <a:ln w="25400">
            <a:solidFill>
              <a:srgbClr val="943634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2" name="Oval 31" descr="Large grid"/>
          <p:cNvSpPr>
            <a:spLocks noChangeArrowheads="1"/>
          </p:cNvSpPr>
          <p:nvPr/>
        </p:nvSpPr>
        <p:spPr bwMode="auto">
          <a:xfrm>
            <a:off x="8604193" y="27924802"/>
            <a:ext cx="459520" cy="459459"/>
          </a:xfrm>
          <a:prstGeom prst="ellipse">
            <a:avLst/>
          </a:prstGeom>
          <a:pattFill prst="lgGrid">
            <a:fgClr>
              <a:srgbClr val="1F497D"/>
            </a:fgClr>
            <a:bgClr>
              <a:srgbClr val="C6D9F1"/>
            </a:bgClr>
          </a:pattFill>
          <a:ln w="25400">
            <a:solidFill>
              <a:srgbClr val="1F497D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3" name="Oval 36" descr="Wide downward diagonal"/>
          <p:cNvSpPr>
            <a:spLocks noChangeArrowheads="1"/>
          </p:cNvSpPr>
          <p:nvPr/>
        </p:nvSpPr>
        <p:spPr bwMode="auto">
          <a:xfrm>
            <a:off x="7078158" y="27712576"/>
            <a:ext cx="459520" cy="459459"/>
          </a:xfrm>
          <a:prstGeom prst="ellipse">
            <a:avLst/>
          </a:prstGeom>
          <a:pattFill prst="wdDnDiag">
            <a:fgClr>
              <a:srgbClr val="4E6128"/>
            </a:fgClr>
            <a:bgClr>
              <a:srgbClr val="D6E3BC"/>
            </a:bgClr>
          </a:pattFill>
          <a:ln w="25400">
            <a:solidFill>
              <a:srgbClr val="4E6128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4" name="Oval 37" descr="Wide downward diagonal"/>
          <p:cNvSpPr>
            <a:spLocks noChangeArrowheads="1"/>
          </p:cNvSpPr>
          <p:nvPr/>
        </p:nvSpPr>
        <p:spPr bwMode="auto">
          <a:xfrm>
            <a:off x="7188706" y="27837286"/>
            <a:ext cx="459520" cy="459459"/>
          </a:xfrm>
          <a:prstGeom prst="ellipse">
            <a:avLst/>
          </a:prstGeom>
          <a:pattFill prst="wdDnDiag">
            <a:fgClr>
              <a:srgbClr val="C0504D"/>
            </a:fgClr>
            <a:bgClr>
              <a:srgbClr val="F2DBDB"/>
            </a:bgClr>
          </a:pattFill>
          <a:ln w="25400">
            <a:solidFill>
              <a:srgbClr val="943634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5" name="Oval 38" descr="Wide downward diagonal"/>
          <p:cNvSpPr>
            <a:spLocks noChangeArrowheads="1"/>
          </p:cNvSpPr>
          <p:nvPr/>
        </p:nvSpPr>
        <p:spPr bwMode="auto">
          <a:xfrm>
            <a:off x="7296977" y="27929178"/>
            <a:ext cx="459520" cy="459459"/>
          </a:xfrm>
          <a:prstGeom prst="ellipse">
            <a:avLst/>
          </a:prstGeom>
          <a:pattFill prst="wdDnDiag">
            <a:fgClr>
              <a:srgbClr val="1F497D"/>
            </a:fgClr>
            <a:bgClr>
              <a:srgbClr val="C6D9F1"/>
            </a:bgClr>
          </a:pattFill>
          <a:ln w="25400">
            <a:solidFill>
              <a:srgbClr val="1F497D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6" name="Oval 36" descr="Wide downward diagonal"/>
          <p:cNvSpPr>
            <a:spLocks noChangeArrowheads="1"/>
          </p:cNvSpPr>
          <p:nvPr/>
        </p:nvSpPr>
        <p:spPr bwMode="auto">
          <a:xfrm>
            <a:off x="8391073" y="27712576"/>
            <a:ext cx="459520" cy="459459"/>
          </a:xfrm>
          <a:prstGeom prst="ellipse">
            <a:avLst/>
          </a:prstGeom>
          <a:pattFill prst="wdDnDiag">
            <a:fgClr>
              <a:srgbClr val="4E6128"/>
            </a:fgClr>
            <a:bgClr>
              <a:srgbClr val="D6E3BC"/>
            </a:bgClr>
          </a:pattFill>
          <a:ln w="25400">
            <a:solidFill>
              <a:srgbClr val="4E6128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7" name="Oval 37" descr="Wide downward diagonal"/>
          <p:cNvSpPr>
            <a:spLocks noChangeArrowheads="1"/>
          </p:cNvSpPr>
          <p:nvPr/>
        </p:nvSpPr>
        <p:spPr bwMode="auto">
          <a:xfrm>
            <a:off x="8501621" y="27837286"/>
            <a:ext cx="459520" cy="459459"/>
          </a:xfrm>
          <a:prstGeom prst="ellipse">
            <a:avLst/>
          </a:prstGeom>
          <a:pattFill prst="wdDnDiag">
            <a:fgClr>
              <a:srgbClr val="C0504D"/>
            </a:fgClr>
            <a:bgClr>
              <a:srgbClr val="F2DBDB"/>
            </a:bgClr>
          </a:pattFill>
          <a:ln w="25400">
            <a:solidFill>
              <a:srgbClr val="943634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8" name="Oval 38" descr="Wide downward diagonal"/>
          <p:cNvSpPr>
            <a:spLocks noChangeArrowheads="1"/>
          </p:cNvSpPr>
          <p:nvPr/>
        </p:nvSpPr>
        <p:spPr bwMode="auto">
          <a:xfrm>
            <a:off x="8609892" y="27929178"/>
            <a:ext cx="459520" cy="459459"/>
          </a:xfrm>
          <a:prstGeom prst="ellipse">
            <a:avLst/>
          </a:prstGeom>
          <a:pattFill prst="wdDnDiag">
            <a:fgClr>
              <a:srgbClr val="1F497D"/>
            </a:fgClr>
            <a:bgClr>
              <a:srgbClr val="C6D9F1"/>
            </a:bgClr>
          </a:pattFill>
          <a:ln w="25400">
            <a:solidFill>
              <a:srgbClr val="1F497D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69" name="Straight Connector 68"/>
          <p:cNvCxnSpPr/>
          <p:nvPr/>
        </p:nvCxnSpPr>
        <p:spPr bwMode="auto">
          <a:xfrm>
            <a:off x="6294172" y="30293339"/>
            <a:ext cx="4405652" cy="0"/>
          </a:xfrm>
          <a:prstGeom prst="line">
            <a:avLst/>
          </a:prstGeom>
          <a:ln w="44450">
            <a:solidFill>
              <a:schemeClr val="bg2">
                <a:lumMod val="10000"/>
              </a:schemeClr>
            </a:solidFill>
            <a:headEnd type="arrow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577"/>
          <p:cNvSpPr txBox="1">
            <a:spLocks noChangeArrowheads="1"/>
          </p:cNvSpPr>
          <p:nvPr/>
        </p:nvSpPr>
        <p:spPr bwMode="auto">
          <a:xfrm>
            <a:off x="6970614" y="30383276"/>
            <a:ext cx="3309640" cy="5539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3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000" b="1" dirty="0" smtClean="0">
                <a:solidFill>
                  <a:srgbClr val="FF0000"/>
                </a:solidFill>
              </a:rPr>
              <a:t>Image </a:t>
            </a:r>
            <a:r>
              <a:rPr lang="en-US" sz="3000" b="1" dirty="0">
                <a:solidFill>
                  <a:srgbClr val="FF0000"/>
                </a:solidFill>
              </a:rPr>
              <a:t>Size = </a:t>
            </a:r>
            <a:r>
              <a:rPr lang="en-US" sz="3000" b="1" dirty="0" smtClean="0">
                <a:solidFill>
                  <a:srgbClr val="FF0000"/>
                </a:solidFill>
              </a:rPr>
              <a:t>200</a:t>
            </a:r>
            <a:endParaRPr lang="en-US" sz="3000" b="1" dirty="0">
              <a:solidFill>
                <a:srgbClr val="FF0000"/>
              </a:solidFill>
            </a:endParaRPr>
          </a:p>
        </p:txBody>
      </p:sp>
      <p:sp>
        <p:nvSpPr>
          <p:cNvPr id="71" name="TextBox 581"/>
          <p:cNvSpPr txBox="1">
            <a:spLocks noChangeArrowheads="1"/>
          </p:cNvSpPr>
          <p:nvPr/>
        </p:nvSpPr>
        <p:spPr bwMode="auto">
          <a:xfrm>
            <a:off x="9753600" y="23916753"/>
            <a:ext cx="3287972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3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000" b="1" dirty="0">
                <a:solidFill>
                  <a:srgbClr val="FF0000"/>
                </a:solidFill>
              </a:rPr>
              <a:t>Number </a:t>
            </a:r>
            <a:r>
              <a:rPr lang="en-US" sz="3000" b="1" dirty="0" smtClean="0">
                <a:solidFill>
                  <a:srgbClr val="FF0000"/>
                </a:solidFill>
              </a:rPr>
              <a:t> of output 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000" b="1" dirty="0" smtClean="0">
                <a:solidFill>
                  <a:srgbClr val="FF0000"/>
                </a:solidFill>
              </a:rPr>
              <a:t>channels </a:t>
            </a:r>
            <a:r>
              <a:rPr lang="en-US" sz="3000" b="1" dirty="0">
                <a:solidFill>
                  <a:srgbClr val="FF0000"/>
                </a:solidFill>
              </a:rPr>
              <a:t>= </a:t>
            </a:r>
            <a:r>
              <a:rPr lang="en-US" sz="3000" b="1" dirty="0" smtClean="0">
                <a:solidFill>
                  <a:srgbClr val="FF0000"/>
                </a:solidFill>
              </a:rPr>
              <a:t>8</a:t>
            </a:r>
            <a:endParaRPr lang="en-US" sz="3000" b="1" dirty="0">
              <a:solidFill>
                <a:srgbClr val="FF0000"/>
              </a:solidFill>
            </a:endParaRPr>
          </a:p>
        </p:txBody>
      </p:sp>
      <p:sp>
        <p:nvSpPr>
          <p:cNvPr id="72" name="Oval 27"/>
          <p:cNvSpPr>
            <a:spLocks noChangeArrowheads="1"/>
          </p:cNvSpPr>
          <p:nvPr/>
        </p:nvSpPr>
        <p:spPr bwMode="auto">
          <a:xfrm>
            <a:off x="6797409" y="29284864"/>
            <a:ext cx="460375" cy="4587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73" name="Oval 27"/>
          <p:cNvSpPr>
            <a:spLocks noChangeArrowheads="1"/>
          </p:cNvSpPr>
          <p:nvPr/>
        </p:nvSpPr>
        <p:spPr bwMode="auto">
          <a:xfrm>
            <a:off x="6141772" y="29284864"/>
            <a:ext cx="458787" cy="4587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74" name="Oval 27"/>
          <p:cNvSpPr>
            <a:spLocks noChangeArrowheads="1"/>
          </p:cNvSpPr>
          <p:nvPr/>
        </p:nvSpPr>
        <p:spPr bwMode="auto">
          <a:xfrm>
            <a:off x="8110272" y="29284864"/>
            <a:ext cx="460375" cy="4587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75" name="Oval 27"/>
          <p:cNvSpPr>
            <a:spLocks noChangeArrowheads="1"/>
          </p:cNvSpPr>
          <p:nvPr/>
        </p:nvSpPr>
        <p:spPr bwMode="auto">
          <a:xfrm>
            <a:off x="7454634" y="29284864"/>
            <a:ext cx="458788" cy="4587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76" name="Oval 27"/>
          <p:cNvSpPr>
            <a:spLocks noChangeArrowheads="1"/>
          </p:cNvSpPr>
          <p:nvPr/>
        </p:nvSpPr>
        <p:spPr bwMode="auto">
          <a:xfrm>
            <a:off x="9369159" y="29284864"/>
            <a:ext cx="458788" cy="4587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77" name="Oval 27"/>
          <p:cNvSpPr>
            <a:spLocks noChangeArrowheads="1"/>
          </p:cNvSpPr>
          <p:nvPr/>
        </p:nvSpPr>
        <p:spPr bwMode="auto">
          <a:xfrm>
            <a:off x="8711934" y="29284864"/>
            <a:ext cx="460375" cy="4587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78" name="Oval 27"/>
          <p:cNvSpPr>
            <a:spLocks noChangeArrowheads="1"/>
          </p:cNvSpPr>
          <p:nvPr/>
        </p:nvSpPr>
        <p:spPr bwMode="auto">
          <a:xfrm>
            <a:off x="9970822" y="29284864"/>
            <a:ext cx="460375" cy="4587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79" name="Oval 27"/>
          <p:cNvSpPr>
            <a:spLocks noChangeArrowheads="1"/>
          </p:cNvSpPr>
          <p:nvPr/>
        </p:nvSpPr>
        <p:spPr bwMode="auto">
          <a:xfrm>
            <a:off x="6949809" y="29437264"/>
            <a:ext cx="460375" cy="4587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80" name="Oval 27"/>
          <p:cNvSpPr>
            <a:spLocks noChangeArrowheads="1"/>
          </p:cNvSpPr>
          <p:nvPr/>
        </p:nvSpPr>
        <p:spPr bwMode="auto">
          <a:xfrm>
            <a:off x="6294172" y="29437264"/>
            <a:ext cx="458787" cy="4587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81" name="Oval 27"/>
          <p:cNvSpPr>
            <a:spLocks noChangeArrowheads="1"/>
          </p:cNvSpPr>
          <p:nvPr/>
        </p:nvSpPr>
        <p:spPr bwMode="auto">
          <a:xfrm>
            <a:off x="8262672" y="29437264"/>
            <a:ext cx="460375" cy="4587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82" name="Oval 27"/>
          <p:cNvSpPr>
            <a:spLocks noChangeArrowheads="1"/>
          </p:cNvSpPr>
          <p:nvPr/>
        </p:nvSpPr>
        <p:spPr bwMode="auto">
          <a:xfrm>
            <a:off x="7607034" y="29437264"/>
            <a:ext cx="458788" cy="4587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83" name="Oval 27"/>
          <p:cNvSpPr>
            <a:spLocks noChangeArrowheads="1"/>
          </p:cNvSpPr>
          <p:nvPr/>
        </p:nvSpPr>
        <p:spPr bwMode="auto">
          <a:xfrm>
            <a:off x="9521559" y="29437264"/>
            <a:ext cx="458788" cy="4587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84" name="Oval 27"/>
          <p:cNvSpPr>
            <a:spLocks noChangeArrowheads="1"/>
          </p:cNvSpPr>
          <p:nvPr/>
        </p:nvSpPr>
        <p:spPr bwMode="auto">
          <a:xfrm>
            <a:off x="8864334" y="29437264"/>
            <a:ext cx="460375" cy="4587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85" name="Oval 27"/>
          <p:cNvSpPr>
            <a:spLocks noChangeArrowheads="1"/>
          </p:cNvSpPr>
          <p:nvPr/>
        </p:nvSpPr>
        <p:spPr bwMode="auto">
          <a:xfrm>
            <a:off x="10123222" y="29437264"/>
            <a:ext cx="460375" cy="4587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86" name="TextBox 85"/>
          <p:cNvSpPr txBox="1">
            <a:spLocks noChangeArrowheads="1"/>
          </p:cNvSpPr>
          <p:nvPr/>
        </p:nvSpPr>
        <p:spPr bwMode="auto">
          <a:xfrm>
            <a:off x="11190028" y="28933451"/>
            <a:ext cx="3287972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3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000" b="1" dirty="0">
                <a:solidFill>
                  <a:srgbClr val="FF0000"/>
                </a:solidFill>
              </a:rPr>
              <a:t>Number </a:t>
            </a:r>
            <a:r>
              <a:rPr lang="en-US" sz="3000" b="1" dirty="0" smtClean="0">
                <a:solidFill>
                  <a:srgbClr val="FF0000"/>
                </a:solidFill>
              </a:rPr>
              <a:t> of input 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000" b="1" dirty="0" smtClean="0">
                <a:solidFill>
                  <a:srgbClr val="FF0000"/>
                </a:solidFill>
              </a:rPr>
              <a:t>channels </a:t>
            </a:r>
            <a:r>
              <a:rPr lang="en-US" sz="3000" b="1" dirty="0">
                <a:solidFill>
                  <a:srgbClr val="FF0000"/>
                </a:solidFill>
              </a:rPr>
              <a:t>= 3</a:t>
            </a:r>
          </a:p>
        </p:txBody>
      </p:sp>
      <p:cxnSp>
        <p:nvCxnSpPr>
          <p:cNvPr id="87" name="Straight Connector 86"/>
          <p:cNvCxnSpPr/>
          <p:nvPr/>
        </p:nvCxnSpPr>
        <p:spPr bwMode="auto">
          <a:xfrm>
            <a:off x="10481716" y="29067376"/>
            <a:ext cx="620712" cy="739775"/>
          </a:xfrm>
          <a:prstGeom prst="line">
            <a:avLst/>
          </a:prstGeom>
          <a:ln w="44450">
            <a:solidFill>
              <a:schemeClr val="bg2">
                <a:lumMod val="10000"/>
              </a:schemeClr>
            </a:solidFill>
            <a:headEnd type="arrow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 bwMode="auto">
          <a:xfrm flipH="1" flipV="1">
            <a:off x="5486400" y="24297753"/>
            <a:ext cx="17707" cy="5509398"/>
          </a:xfrm>
          <a:prstGeom prst="line">
            <a:avLst/>
          </a:prstGeom>
          <a:ln w="44450">
            <a:solidFill>
              <a:schemeClr val="bg2">
                <a:lumMod val="10000"/>
              </a:schemeClr>
            </a:solidFill>
            <a:headEnd type="arrow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577"/>
          <p:cNvSpPr txBox="1">
            <a:spLocks noChangeArrowheads="1"/>
          </p:cNvSpPr>
          <p:nvPr/>
        </p:nvSpPr>
        <p:spPr bwMode="auto">
          <a:xfrm rot="16200000">
            <a:off x="4307501" y="27698367"/>
            <a:ext cx="1916245" cy="5539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3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000" b="1" dirty="0" smtClean="0">
                <a:solidFill>
                  <a:prstClr val="white"/>
                </a:solidFill>
              </a:rPr>
              <a:t>One layer</a:t>
            </a:r>
            <a:endParaRPr lang="en-US" sz="3000" b="1" dirty="0">
              <a:solidFill>
                <a:prstClr val="white"/>
              </a:solidFill>
            </a:endParaRPr>
          </a:p>
        </p:txBody>
      </p:sp>
      <p:cxnSp>
        <p:nvCxnSpPr>
          <p:cNvPr id="90" name="Straight Connector 89"/>
          <p:cNvCxnSpPr/>
          <p:nvPr/>
        </p:nvCxnSpPr>
        <p:spPr bwMode="auto">
          <a:xfrm>
            <a:off x="8605052" y="28941022"/>
            <a:ext cx="1641475" cy="0"/>
          </a:xfrm>
          <a:prstGeom prst="line">
            <a:avLst/>
          </a:prstGeom>
          <a:ln w="44450">
            <a:solidFill>
              <a:schemeClr val="bg2">
                <a:lumMod val="10000"/>
              </a:schemeClr>
            </a:solidFill>
            <a:headEnd type="arrow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577"/>
          <p:cNvSpPr txBox="1">
            <a:spLocks noChangeArrowheads="1"/>
          </p:cNvSpPr>
          <p:nvPr/>
        </p:nvSpPr>
        <p:spPr bwMode="auto">
          <a:xfrm>
            <a:off x="8414093" y="28411935"/>
            <a:ext cx="3309640" cy="5539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3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000" b="1" dirty="0" smtClean="0">
                <a:solidFill>
                  <a:srgbClr val="FF0000"/>
                </a:solidFill>
              </a:rPr>
              <a:t>RF size = 18</a:t>
            </a:r>
            <a:endParaRPr lang="en-US" sz="3000" b="1" dirty="0">
              <a:solidFill>
                <a:srgbClr val="FF0000"/>
              </a:solidFill>
            </a:endParaRPr>
          </a:p>
        </p:txBody>
      </p:sp>
      <p:cxnSp>
        <p:nvCxnSpPr>
          <p:cNvPr id="92" name="Straight Arrow Connector 91"/>
          <p:cNvCxnSpPr/>
          <p:nvPr/>
        </p:nvCxnSpPr>
        <p:spPr>
          <a:xfrm flipV="1">
            <a:off x="8236744" y="21935553"/>
            <a:ext cx="0" cy="736836"/>
          </a:xfrm>
          <a:prstGeom prst="straightConnector1">
            <a:avLst/>
          </a:prstGeom>
          <a:ln w="635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3" name="TextBox 581"/>
          <p:cNvSpPr txBox="1">
            <a:spLocks noChangeArrowheads="1"/>
          </p:cNvSpPr>
          <p:nvPr/>
        </p:nvSpPr>
        <p:spPr bwMode="auto">
          <a:xfrm>
            <a:off x="5607218" y="22849953"/>
            <a:ext cx="5670382" cy="10248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3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000" b="1" dirty="0" smtClean="0">
                <a:solidFill>
                  <a:prstClr val="white"/>
                </a:solidFill>
              </a:rPr>
              <a:t>Input to another layer above 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000" b="1" dirty="0">
                <a:solidFill>
                  <a:prstClr val="white"/>
                </a:solidFill>
              </a:rPr>
              <a:t> </a:t>
            </a:r>
            <a:r>
              <a:rPr lang="en-US" sz="3000" b="1" dirty="0" smtClean="0">
                <a:solidFill>
                  <a:prstClr val="white"/>
                </a:solidFill>
              </a:rPr>
              <a:t>   (image with 8 channels)</a:t>
            </a:r>
            <a:endParaRPr lang="en-US" sz="3000" b="1" dirty="0">
              <a:solidFill>
                <a:prstClr val="white"/>
              </a:solidFill>
            </a:endParaRPr>
          </a:p>
        </p:txBody>
      </p:sp>
      <p:sp>
        <p:nvSpPr>
          <p:cNvPr id="94" name="TextBox 577"/>
          <p:cNvSpPr txBox="1">
            <a:spLocks noChangeArrowheads="1"/>
          </p:cNvSpPr>
          <p:nvPr/>
        </p:nvSpPr>
        <p:spPr bwMode="auto">
          <a:xfrm>
            <a:off x="5602476" y="28263213"/>
            <a:ext cx="773793" cy="5539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3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000" b="1" dirty="0">
                <a:solidFill>
                  <a:prstClr val="white"/>
                </a:solidFill>
              </a:rPr>
              <a:t>W</a:t>
            </a:r>
          </a:p>
        </p:txBody>
      </p:sp>
      <p:sp>
        <p:nvSpPr>
          <p:cNvPr id="95" name="TextBox 577"/>
          <p:cNvSpPr txBox="1">
            <a:spLocks noChangeArrowheads="1"/>
          </p:cNvSpPr>
          <p:nvPr/>
        </p:nvSpPr>
        <p:spPr bwMode="auto">
          <a:xfrm>
            <a:off x="5591540" y="26802890"/>
            <a:ext cx="773793" cy="5539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3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000" b="1" dirty="0" smtClean="0">
                <a:solidFill>
                  <a:prstClr val="white"/>
                </a:solidFill>
              </a:rPr>
              <a:t>H</a:t>
            </a:r>
            <a:endParaRPr lang="en-US" sz="3000" b="1" dirty="0">
              <a:solidFill>
                <a:prstClr val="white"/>
              </a:solidFill>
            </a:endParaRPr>
          </a:p>
        </p:txBody>
      </p:sp>
      <p:sp>
        <p:nvSpPr>
          <p:cNvPr id="96" name="Oval 48"/>
          <p:cNvSpPr>
            <a:spLocks noChangeArrowheads="1"/>
          </p:cNvSpPr>
          <p:nvPr/>
        </p:nvSpPr>
        <p:spPr bwMode="auto">
          <a:xfrm>
            <a:off x="8153400" y="24202828"/>
            <a:ext cx="459520" cy="459459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97" name="Straight Arrow Connector 96"/>
          <p:cNvCxnSpPr>
            <a:stCxn id="52" idx="0"/>
            <a:endCxn id="103" idx="4"/>
          </p:cNvCxnSpPr>
          <p:nvPr/>
        </p:nvCxnSpPr>
        <p:spPr bwMode="auto">
          <a:xfrm flipV="1">
            <a:off x="7309056" y="24771152"/>
            <a:ext cx="1183277" cy="1206419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>
            <a:stCxn id="52" idx="0"/>
            <a:endCxn id="102" idx="4"/>
          </p:cNvCxnSpPr>
          <p:nvPr/>
        </p:nvCxnSpPr>
        <p:spPr bwMode="auto">
          <a:xfrm flipV="1">
            <a:off x="7309056" y="24771152"/>
            <a:ext cx="572149" cy="1206419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>
            <a:stCxn id="55" idx="0"/>
            <a:endCxn id="103" idx="4"/>
          </p:cNvCxnSpPr>
          <p:nvPr/>
        </p:nvCxnSpPr>
        <p:spPr bwMode="auto">
          <a:xfrm flipV="1">
            <a:off x="7965514" y="24771152"/>
            <a:ext cx="526819" cy="1206419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>
            <a:stCxn id="55" idx="0"/>
            <a:endCxn id="102" idx="4"/>
          </p:cNvCxnSpPr>
          <p:nvPr/>
        </p:nvCxnSpPr>
        <p:spPr bwMode="auto">
          <a:xfrm flipH="1" flipV="1">
            <a:off x="7881205" y="24771152"/>
            <a:ext cx="84309" cy="1206419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>
            <a:stCxn id="5" idx="0"/>
            <a:endCxn id="103" idx="4"/>
          </p:cNvCxnSpPr>
          <p:nvPr/>
        </p:nvCxnSpPr>
        <p:spPr bwMode="auto">
          <a:xfrm flipH="1" flipV="1">
            <a:off x="8492333" y="24771152"/>
            <a:ext cx="74934" cy="1206419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Oval 24"/>
          <p:cNvSpPr>
            <a:spLocks noChangeArrowheads="1"/>
          </p:cNvSpPr>
          <p:nvPr/>
        </p:nvSpPr>
        <p:spPr bwMode="auto">
          <a:xfrm>
            <a:off x="7651017" y="24312365"/>
            <a:ext cx="460375" cy="458787"/>
          </a:xfrm>
          <a:prstGeom prst="ellipse">
            <a:avLst/>
          </a:prstGeom>
          <a:solidFill>
            <a:srgbClr val="8064A2"/>
          </a:solidFill>
          <a:ln w="25400">
            <a:solidFill>
              <a:srgbClr val="3F3151"/>
            </a:solidFill>
            <a:round/>
            <a:headEnd/>
            <a:tailEnd/>
          </a:ln>
          <a:effectLst>
            <a:outerShdw blurRad="63500" dist="29783" dir="3885598" algn="ctr" rotWithShape="0">
              <a:srgbClr val="3F3151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03" name="Oval 24"/>
          <p:cNvSpPr>
            <a:spLocks noChangeArrowheads="1"/>
          </p:cNvSpPr>
          <p:nvPr/>
        </p:nvSpPr>
        <p:spPr bwMode="auto">
          <a:xfrm>
            <a:off x="8262145" y="24312365"/>
            <a:ext cx="460375" cy="458787"/>
          </a:xfrm>
          <a:prstGeom prst="ellipse">
            <a:avLst/>
          </a:prstGeom>
          <a:solidFill>
            <a:srgbClr val="8064A2"/>
          </a:solidFill>
          <a:ln w="25400">
            <a:solidFill>
              <a:srgbClr val="3F3151"/>
            </a:solidFill>
            <a:round/>
            <a:headEnd/>
            <a:tailEnd/>
          </a:ln>
          <a:effectLst>
            <a:outerShdw blurRad="63500" dist="29783" dir="3885598" algn="ctr" rotWithShape="0">
              <a:srgbClr val="3F3151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04" name="Oval 48"/>
          <p:cNvSpPr>
            <a:spLocks noChangeArrowheads="1"/>
          </p:cNvSpPr>
          <p:nvPr/>
        </p:nvSpPr>
        <p:spPr bwMode="auto">
          <a:xfrm>
            <a:off x="7542182" y="24202828"/>
            <a:ext cx="459520" cy="459459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05" name="Oval 49"/>
          <p:cNvSpPr>
            <a:spLocks noChangeArrowheads="1"/>
          </p:cNvSpPr>
          <p:nvPr/>
        </p:nvSpPr>
        <p:spPr bwMode="auto">
          <a:xfrm>
            <a:off x="7651591" y="24312223"/>
            <a:ext cx="459520" cy="459459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06" name="Oval 49"/>
          <p:cNvSpPr>
            <a:spLocks noChangeArrowheads="1"/>
          </p:cNvSpPr>
          <p:nvPr/>
        </p:nvSpPr>
        <p:spPr bwMode="auto">
          <a:xfrm>
            <a:off x="8262809" y="24312223"/>
            <a:ext cx="459520" cy="459459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107" name="Straight Connector 106"/>
          <p:cNvCxnSpPr/>
          <p:nvPr/>
        </p:nvCxnSpPr>
        <p:spPr bwMode="auto">
          <a:xfrm>
            <a:off x="8839200" y="24221553"/>
            <a:ext cx="579756" cy="648613"/>
          </a:xfrm>
          <a:prstGeom prst="line">
            <a:avLst/>
          </a:prstGeom>
          <a:ln w="44450">
            <a:solidFill>
              <a:schemeClr val="bg2">
                <a:lumMod val="10000"/>
              </a:schemeClr>
            </a:solidFill>
            <a:headEnd type="arrow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/>
          <p:cNvCxnSpPr>
            <a:stCxn id="5" idx="0"/>
            <a:endCxn id="102" idx="4"/>
          </p:cNvCxnSpPr>
          <p:nvPr/>
        </p:nvCxnSpPr>
        <p:spPr bwMode="auto">
          <a:xfrm flipH="1" flipV="1">
            <a:off x="7881205" y="24771152"/>
            <a:ext cx="686062" cy="1206419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Oval 50"/>
          <p:cNvSpPr>
            <a:spLocks noChangeArrowheads="1"/>
          </p:cNvSpPr>
          <p:nvPr/>
        </p:nvSpPr>
        <p:spPr bwMode="auto">
          <a:xfrm>
            <a:off x="8374539" y="24450153"/>
            <a:ext cx="459520" cy="459459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10" name="Oval 50"/>
          <p:cNvSpPr>
            <a:spLocks noChangeArrowheads="1"/>
          </p:cNvSpPr>
          <p:nvPr/>
        </p:nvSpPr>
        <p:spPr bwMode="auto">
          <a:xfrm>
            <a:off x="7755474" y="24450153"/>
            <a:ext cx="459520" cy="459459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111" name="Straight Connector 110"/>
          <p:cNvCxnSpPr/>
          <p:nvPr/>
        </p:nvCxnSpPr>
        <p:spPr bwMode="auto">
          <a:xfrm>
            <a:off x="7239000" y="25821753"/>
            <a:ext cx="1600200" cy="0"/>
          </a:xfrm>
          <a:prstGeom prst="line">
            <a:avLst/>
          </a:prstGeom>
          <a:ln w="44450">
            <a:solidFill>
              <a:schemeClr val="bg2">
                <a:lumMod val="10000"/>
              </a:schemeClr>
            </a:solidFill>
            <a:headEnd type="arrow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577"/>
          <p:cNvSpPr txBox="1">
            <a:spLocks noChangeArrowheads="1"/>
          </p:cNvSpPr>
          <p:nvPr/>
        </p:nvSpPr>
        <p:spPr bwMode="auto">
          <a:xfrm>
            <a:off x="7924800" y="25212153"/>
            <a:ext cx="3309640" cy="5539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3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000" b="1" dirty="0" smtClean="0">
                <a:solidFill>
                  <a:srgbClr val="FF0000"/>
                </a:solidFill>
              </a:rPr>
              <a:t>LCN </a:t>
            </a:r>
            <a:r>
              <a:rPr lang="en-US" sz="3000" b="1" dirty="0">
                <a:solidFill>
                  <a:srgbClr val="FF0000"/>
                </a:solidFill>
              </a:rPr>
              <a:t>Size = </a:t>
            </a:r>
            <a:r>
              <a:rPr lang="en-US" sz="3000" b="1" dirty="0" smtClean="0">
                <a:solidFill>
                  <a:srgbClr val="FF0000"/>
                </a:solidFill>
              </a:rPr>
              <a:t>5</a:t>
            </a:r>
            <a:endParaRPr lang="en-US" sz="3000" b="1" dirty="0">
              <a:solidFill>
                <a:srgbClr val="FF0000"/>
              </a:solidFill>
            </a:endParaRPr>
          </a:p>
        </p:txBody>
      </p:sp>
      <p:sp>
        <p:nvSpPr>
          <p:cNvPr id="113" name="Oval 24"/>
          <p:cNvSpPr>
            <a:spLocks noChangeArrowheads="1"/>
          </p:cNvSpPr>
          <p:nvPr/>
        </p:nvSpPr>
        <p:spPr bwMode="auto">
          <a:xfrm>
            <a:off x="7039097" y="24331091"/>
            <a:ext cx="460375" cy="458787"/>
          </a:xfrm>
          <a:prstGeom prst="ellipse">
            <a:avLst/>
          </a:prstGeom>
          <a:solidFill>
            <a:srgbClr val="8064A2"/>
          </a:solidFill>
          <a:ln w="25400">
            <a:solidFill>
              <a:srgbClr val="3F3151"/>
            </a:solidFill>
            <a:round/>
            <a:headEnd/>
            <a:tailEnd/>
          </a:ln>
          <a:effectLst>
            <a:outerShdw blurRad="63500" dist="29783" dir="3885598" algn="ctr" rotWithShape="0">
              <a:srgbClr val="3F3151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4" name="Oval 48"/>
          <p:cNvSpPr>
            <a:spLocks noChangeArrowheads="1"/>
          </p:cNvSpPr>
          <p:nvPr/>
        </p:nvSpPr>
        <p:spPr bwMode="auto">
          <a:xfrm>
            <a:off x="6930262" y="24221554"/>
            <a:ext cx="459520" cy="459459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15" name="Oval 49"/>
          <p:cNvSpPr>
            <a:spLocks noChangeArrowheads="1"/>
          </p:cNvSpPr>
          <p:nvPr/>
        </p:nvSpPr>
        <p:spPr bwMode="auto">
          <a:xfrm>
            <a:off x="7039671" y="24330949"/>
            <a:ext cx="459520" cy="459459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116" name="Straight Arrow Connector 115"/>
          <p:cNvCxnSpPr>
            <a:stCxn id="52" idx="0"/>
            <a:endCxn id="113" idx="4"/>
          </p:cNvCxnSpPr>
          <p:nvPr/>
        </p:nvCxnSpPr>
        <p:spPr bwMode="auto">
          <a:xfrm flipH="1" flipV="1">
            <a:off x="7269285" y="24789878"/>
            <a:ext cx="39771" cy="1187693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>
            <a:stCxn id="33" idx="0"/>
            <a:endCxn id="113" idx="4"/>
          </p:cNvCxnSpPr>
          <p:nvPr/>
        </p:nvCxnSpPr>
        <p:spPr bwMode="auto">
          <a:xfrm flipH="1" flipV="1">
            <a:off x="7269285" y="24789878"/>
            <a:ext cx="695955" cy="1187692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>
            <a:stCxn id="5" idx="0"/>
            <a:endCxn id="115" idx="4"/>
          </p:cNvCxnSpPr>
          <p:nvPr/>
        </p:nvCxnSpPr>
        <p:spPr bwMode="auto">
          <a:xfrm flipH="1" flipV="1">
            <a:off x="7269431" y="24790408"/>
            <a:ext cx="1297836" cy="1187163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Oval 50"/>
          <p:cNvSpPr>
            <a:spLocks noChangeArrowheads="1"/>
          </p:cNvSpPr>
          <p:nvPr/>
        </p:nvSpPr>
        <p:spPr bwMode="auto">
          <a:xfrm>
            <a:off x="7160480" y="24450153"/>
            <a:ext cx="459520" cy="459459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20" name="Oval 28" descr="Large grid"/>
          <p:cNvSpPr>
            <a:spLocks noChangeArrowheads="1"/>
          </p:cNvSpPr>
          <p:nvPr/>
        </p:nvSpPr>
        <p:spPr bwMode="auto">
          <a:xfrm>
            <a:off x="6409399" y="27736800"/>
            <a:ext cx="459520" cy="459459"/>
          </a:xfrm>
          <a:prstGeom prst="ellipse">
            <a:avLst/>
          </a:prstGeom>
          <a:pattFill prst="lgGrid">
            <a:fgClr>
              <a:srgbClr val="4E6128"/>
            </a:fgClr>
            <a:bgClr>
              <a:srgbClr val="D6E3BC"/>
            </a:bgClr>
          </a:pattFill>
          <a:ln w="25400">
            <a:solidFill>
              <a:srgbClr val="4E6128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1" name="Oval 30" descr="Large grid"/>
          <p:cNvSpPr>
            <a:spLocks noChangeArrowheads="1"/>
          </p:cNvSpPr>
          <p:nvPr/>
        </p:nvSpPr>
        <p:spPr bwMode="auto">
          <a:xfrm>
            <a:off x="6510830" y="27861510"/>
            <a:ext cx="459520" cy="459459"/>
          </a:xfrm>
          <a:prstGeom prst="ellipse">
            <a:avLst/>
          </a:prstGeom>
          <a:pattFill prst="lgGrid">
            <a:fgClr>
              <a:srgbClr val="C0504D"/>
            </a:fgClr>
            <a:bgClr>
              <a:srgbClr val="F2DBDB"/>
            </a:bgClr>
          </a:pattFill>
          <a:ln w="25400">
            <a:solidFill>
              <a:srgbClr val="943634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2" name="Oval 31" descr="Large grid"/>
          <p:cNvSpPr>
            <a:spLocks noChangeArrowheads="1"/>
          </p:cNvSpPr>
          <p:nvPr/>
        </p:nvSpPr>
        <p:spPr bwMode="auto">
          <a:xfrm>
            <a:off x="6621380" y="27953402"/>
            <a:ext cx="459520" cy="459459"/>
          </a:xfrm>
          <a:prstGeom prst="ellipse">
            <a:avLst/>
          </a:prstGeom>
          <a:pattFill prst="lgGrid">
            <a:fgClr>
              <a:srgbClr val="1F497D"/>
            </a:fgClr>
            <a:bgClr>
              <a:srgbClr val="C6D9F1"/>
            </a:bgClr>
          </a:pattFill>
          <a:ln w="25400">
            <a:solidFill>
              <a:srgbClr val="1F497D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3" name="Oval 36" descr="Wide downward diagonal"/>
          <p:cNvSpPr>
            <a:spLocks noChangeArrowheads="1"/>
          </p:cNvSpPr>
          <p:nvPr/>
        </p:nvSpPr>
        <p:spPr bwMode="auto">
          <a:xfrm>
            <a:off x="6408261" y="27741176"/>
            <a:ext cx="459520" cy="459459"/>
          </a:xfrm>
          <a:prstGeom prst="ellipse">
            <a:avLst/>
          </a:prstGeom>
          <a:pattFill prst="wdDnDiag">
            <a:fgClr>
              <a:srgbClr val="4E6128"/>
            </a:fgClr>
            <a:bgClr>
              <a:srgbClr val="D6E3BC"/>
            </a:bgClr>
          </a:pattFill>
          <a:ln w="25400">
            <a:solidFill>
              <a:srgbClr val="4E6128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4" name="Oval 37" descr="Wide downward diagonal"/>
          <p:cNvSpPr>
            <a:spLocks noChangeArrowheads="1"/>
          </p:cNvSpPr>
          <p:nvPr/>
        </p:nvSpPr>
        <p:spPr bwMode="auto">
          <a:xfrm>
            <a:off x="6518809" y="27865886"/>
            <a:ext cx="459520" cy="459459"/>
          </a:xfrm>
          <a:prstGeom prst="ellipse">
            <a:avLst/>
          </a:prstGeom>
          <a:pattFill prst="wdDnDiag">
            <a:fgClr>
              <a:srgbClr val="C0504D"/>
            </a:fgClr>
            <a:bgClr>
              <a:srgbClr val="F2DBDB"/>
            </a:bgClr>
          </a:pattFill>
          <a:ln w="25400">
            <a:solidFill>
              <a:srgbClr val="943634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5" name="Oval 38" descr="Wide downward diagonal"/>
          <p:cNvSpPr>
            <a:spLocks noChangeArrowheads="1"/>
          </p:cNvSpPr>
          <p:nvPr/>
        </p:nvSpPr>
        <p:spPr bwMode="auto">
          <a:xfrm>
            <a:off x="6627080" y="27957778"/>
            <a:ext cx="459520" cy="459459"/>
          </a:xfrm>
          <a:prstGeom prst="ellipse">
            <a:avLst/>
          </a:prstGeom>
          <a:pattFill prst="wdDnDiag">
            <a:fgClr>
              <a:srgbClr val="1F497D"/>
            </a:fgClr>
            <a:bgClr>
              <a:srgbClr val="C6D9F1"/>
            </a:bgClr>
          </a:pattFill>
          <a:ln w="25400">
            <a:solidFill>
              <a:srgbClr val="1F497D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6" name="Oval 28" descr="Large grid"/>
          <p:cNvSpPr>
            <a:spLocks noChangeArrowheads="1"/>
          </p:cNvSpPr>
          <p:nvPr/>
        </p:nvSpPr>
        <p:spPr bwMode="auto">
          <a:xfrm>
            <a:off x="7704799" y="27736800"/>
            <a:ext cx="459520" cy="459459"/>
          </a:xfrm>
          <a:prstGeom prst="ellipse">
            <a:avLst/>
          </a:prstGeom>
          <a:pattFill prst="lgGrid">
            <a:fgClr>
              <a:srgbClr val="4E6128"/>
            </a:fgClr>
            <a:bgClr>
              <a:srgbClr val="D6E3BC"/>
            </a:bgClr>
          </a:pattFill>
          <a:ln w="25400">
            <a:solidFill>
              <a:srgbClr val="4E6128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7" name="Oval 30" descr="Large grid"/>
          <p:cNvSpPr>
            <a:spLocks noChangeArrowheads="1"/>
          </p:cNvSpPr>
          <p:nvPr/>
        </p:nvSpPr>
        <p:spPr bwMode="auto">
          <a:xfrm>
            <a:off x="7806230" y="27861510"/>
            <a:ext cx="459520" cy="459459"/>
          </a:xfrm>
          <a:prstGeom prst="ellipse">
            <a:avLst/>
          </a:prstGeom>
          <a:pattFill prst="lgGrid">
            <a:fgClr>
              <a:srgbClr val="C0504D"/>
            </a:fgClr>
            <a:bgClr>
              <a:srgbClr val="F2DBDB"/>
            </a:bgClr>
          </a:pattFill>
          <a:ln w="25400">
            <a:solidFill>
              <a:srgbClr val="943634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8" name="Oval 31" descr="Large grid"/>
          <p:cNvSpPr>
            <a:spLocks noChangeArrowheads="1"/>
          </p:cNvSpPr>
          <p:nvPr/>
        </p:nvSpPr>
        <p:spPr bwMode="auto">
          <a:xfrm>
            <a:off x="7916780" y="27953402"/>
            <a:ext cx="459520" cy="459459"/>
          </a:xfrm>
          <a:prstGeom prst="ellipse">
            <a:avLst/>
          </a:prstGeom>
          <a:pattFill prst="lgGrid">
            <a:fgClr>
              <a:srgbClr val="1F497D"/>
            </a:fgClr>
            <a:bgClr>
              <a:srgbClr val="C6D9F1"/>
            </a:bgClr>
          </a:pattFill>
          <a:ln w="25400">
            <a:solidFill>
              <a:srgbClr val="1F497D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9" name="Oval 36" descr="Wide downward diagonal"/>
          <p:cNvSpPr>
            <a:spLocks noChangeArrowheads="1"/>
          </p:cNvSpPr>
          <p:nvPr/>
        </p:nvSpPr>
        <p:spPr bwMode="auto">
          <a:xfrm>
            <a:off x="7703661" y="27741176"/>
            <a:ext cx="459520" cy="459459"/>
          </a:xfrm>
          <a:prstGeom prst="ellipse">
            <a:avLst/>
          </a:prstGeom>
          <a:pattFill prst="wdDnDiag">
            <a:fgClr>
              <a:srgbClr val="4E6128"/>
            </a:fgClr>
            <a:bgClr>
              <a:srgbClr val="D6E3BC"/>
            </a:bgClr>
          </a:pattFill>
          <a:ln w="25400">
            <a:solidFill>
              <a:srgbClr val="4E6128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30" name="Oval 37" descr="Wide downward diagonal"/>
          <p:cNvSpPr>
            <a:spLocks noChangeArrowheads="1"/>
          </p:cNvSpPr>
          <p:nvPr/>
        </p:nvSpPr>
        <p:spPr bwMode="auto">
          <a:xfrm>
            <a:off x="7814209" y="27865886"/>
            <a:ext cx="459520" cy="459459"/>
          </a:xfrm>
          <a:prstGeom prst="ellipse">
            <a:avLst/>
          </a:prstGeom>
          <a:pattFill prst="wdDnDiag">
            <a:fgClr>
              <a:srgbClr val="C0504D"/>
            </a:fgClr>
            <a:bgClr>
              <a:srgbClr val="F2DBDB"/>
            </a:bgClr>
          </a:pattFill>
          <a:ln w="25400">
            <a:solidFill>
              <a:srgbClr val="943634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31" name="Oval 38" descr="Wide downward diagonal"/>
          <p:cNvSpPr>
            <a:spLocks noChangeArrowheads="1"/>
          </p:cNvSpPr>
          <p:nvPr/>
        </p:nvSpPr>
        <p:spPr bwMode="auto">
          <a:xfrm>
            <a:off x="7922480" y="27957778"/>
            <a:ext cx="459520" cy="459459"/>
          </a:xfrm>
          <a:prstGeom prst="ellipse">
            <a:avLst/>
          </a:prstGeom>
          <a:pattFill prst="wdDnDiag">
            <a:fgClr>
              <a:srgbClr val="1F497D"/>
            </a:fgClr>
            <a:bgClr>
              <a:srgbClr val="C6D9F1"/>
            </a:bgClr>
          </a:pattFill>
          <a:ln w="25400">
            <a:solidFill>
              <a:srgbClr val="1F497D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32" name="Oval 28" descr="Large grid"/>
          <p:cNvSpPr>
            <a:spLocks noChangeArrowheads="1"/>
          </p:cNvSpPr>
          <p:nvPr/>
        </p:nvSpPr>
        <p:spPr bwMode="auto">
          <a:xfrm>
            <a:off x="9076399" y="27736800"/>
            <a:ext cx="459520" cy="459459"/>
          </a:xfrm>
          <a:prstGeom prst="ellipse">
            <a:avLst/>
          </a:prstGeom>
          <a:pattFill prst="lgGrid">
            <a:fgClr>
              <a:srgbClr val="4E6128"/>
            </a:fgClr>
            <a:bgClr>
              <a:srgbClr val="D6E3BC"/>
            </a:bgClr>
          </a:pattFill>
          <a:ln w="25400">
            <a:solidFill>
              <a:srgbClr val="4E6128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33" name="Oval 30" descr="Large grid"/>
          <p:cNvSpPr>
            <a:spLocks noChangeArrowheads="1"/>
          </p:cNvSpPr>
          <p:nvPr/>
        </p:nvSpPr>
        <p:spPr bwMode="auto">
          <a:xfrm>
            <a:off x="9177830" y="27861510"/>
            <a:ext cx="459520" cy="459459"/>
          </a:xfrm>
          <a:prstGeom prst="ellipse">
            <a:avLst/>
          </a:prstGeom>
          <a:pattFill prst="lgGrid">
            <a:fgClr>
              <a:srgbClr val="C0504D"/>
            </a:fgClr>
            <a:bgClr>
              <a:srgbClr val="F2DBDB"/>
            </a:bgClr>
          </a:pattFill>
          <a:ln w="25400">
            <a:solidFill>
              <a:srgbClr val="943634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34" name="Oval 31" descr="Large grid"/>
          <p:cNvSpPr>
            <a:spLocks noChangeArrowheads="1"/>
          </p:cNvSpPr>
          <p:nvPr/>
        </p:nvSpPr>
        <p:spPr bwMode="auto">
          <a:xfrm>
            <a:off x="9288380" y="27953402"/>
            <a:ext cx="459520" cy="459459"/>
          </a:xfrm>
          <a:prstGeom prst="ellipse">
            <a:avLst/>
          </a:prstGeom>
          <a:pattFill prst="lgGrid">
            <a:fgClr>
              <a:srgbClr val="1F497D"/>
            </a:fgClr>
            <a:bgClr>
              <a:srgbClr val="C6D9F1"/>
            </a:bgClr>
          </a:pattFill>
          <a:ln w="25400">
            <a:solidFill>
              <a:srgbClr val="1F497D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35" name="Oval 36" descr="Wide downward diagonal"/>
          <p:cNvSpPr>
            <a:spLocks noChangeArrowheads="1"/>
          </p:cNvSpPr>
          <p:nvPr/>
        </p:nvSpPr>
        <p:spPr bwMode="auto">
          <a:xfrm>
            <a:off x="9075261" y="27741176"/>
            <a:ext cx="459520" cy="459459"/>
          </a:xfrm>
          <a:prstGeom prst="ellipse">
            <a:avLst/>
          </a:prstGeom>
          <a:pattFill prst="wdDnDiag">
            <a:fgClr>
              <a:srgbClr val="4E6128"/>
            </a:fgClr>
            <a:bgClr>
              <a:srgbClr val="D6E3BC"/>
            </a:bgClr>
          </a:pattFill>
          <a:ln w="25400">
            <a:solidFill>
              <a:srgbClr val="4E6128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36" name="Oval 37" descr="Wide downward diagonal"/>
          <p:cNvSpPr>
            <a:spLocks noChangeArrowheads="1"/>
          </p:cNvSpPr>
          <p:nvPr/>
        </p:nvSpPr>
        <p:spPr bwMode="auto">
          <a:xfrm>
            <a:off x="9185809" y="27865886"/>
            <a:ext cx="459520" cy="459459"/>
          </a:xfrm>
          <a:prstGeom prst="ellipse">
            <a:avLst/>
          </a:prstGeom>
          <a:pattFill prst="wdDnDiag">
            <a:fgClr>
              <a:srgbClr val="C0504D"/>
            </a:fgClr>
            <a:bgClr>
              <a:srgbClr val="F2DBDB"/>
            </a:bgClr>
          </a:pattFill>
          <a:ln w="25400">
            <a:solidFill>
              <a:srgbClr val="943634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37" name="Oval 38" descr="Wide downward diagonal"/>
          <p:cNvSpPr>
            <a:spLocks noChangeArrowheads="1"/>
          </p:cNvSpPr>
          <p:nvPr/>
        </p:nvSpPr>
        <p:spPr bwMode="auto">
          <a:xfrm>
            <a:off x="9294080" y="27957778"/>
            <a:ext cx="459520" cy="459459"/>
          </a:xfrm>
          <a:prstGeom prst="ellipse">
            <a:avLst/>
          </a:prstGeom>
          <a:pattFill prst="wdDnDiag">
            <a:fgClr>
              <a:srgbClr val="1F497D"/>
            </a:fgClr>
            <a:bgClr>
              <a:srgbClr val="C6D9F1"/>
            </a:bgClr>
          </a:pattFill>
          <a:ln w="25400">
            <a:solidFill>
              <a:srgbClr val="1F497D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51" name="Picture 150" descr="concept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3382" y="4112462"/>
            <a:ext cx="6858000" cy="812800"/>
          </a:xfrm>
          <a:prstGeom prst="rect">
            <a:avLst/>
          </a:prstGeom>
        </p:spPr>
      </p:pic>
      <p:pic>
        <p:nvPicPr>
          <p:cNvPr id="152" name="Picture 151" descr="concept4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39"/>
          <a:stretch/>
        </p:blipFill>
        <p:spPr>
          <a:xfrm>
            <a:off x="1599232" y="5141876"/>
            <a:ext cx="6858000" cy="846343"/>
          </a:xfrm>
          <a:prstGeom prst="rect">
            <a:avLst/>
          </a:prstGeom>
        </p:spPr>
      </p:pic>
      <p:pic>
        <p:nvPicPr>
          <p:cNvPr id="153" name="Picture 152" descr="concept5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47" b="5548"/>
          <a:stretch/>
        </p:blipFill>
        <p:spPr>
          <a:xfrm>
            <a:off x="1584945" y="3180691"/>
            <a:ext cx="6654800" cy="722354"/>
          </a:xfrm>
          <a:prstGeom prst="rect">
            <a:avLst/>
          </a:prstGeom>
        </p:spPr>
      </p:pic>
      <p:cxnSp>
        <p:nvCxnSpPr>
          <p:cNvPr id="155" name="Straight Connector 154"/>
          <p:cNvCxnSpPr/>
          <p:nvPr/>
        </p:nvCxnSpPr>
        <p:spPr>
          <a:xfrm>
            <a:off x="492231" y="2065791"/>
            <a:ext cx="812102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/>
          <p:cNvCxnSpPr/>
          <p:nvPr/>
        </p:nvCxnSpPr>
        <p:spPr>
          <a:xfrm>
            <a:off x="492231" y="3046377"/>
            <a:ext cx="812168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/>
          <p:cNvCxnSpPr/>
          <p:nvPr/>
        </p:nvCxnSpPr>
        <p:spPr>
          <a:xfrm>
            <a:off x="492231" y="4053534"/>
            <a:ext cx="812102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/>
          <p:cNvCxnSpPr/>
          <p:nvPr/>
        </p:nvCxnSpPr>
        <p:spPr>
          <a:xfrm>
            <a:off x="492231" y="5036604"/>
            <a:ext cx="812168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0" name="TextBox 159"/>
          <p:cNvSpPr txBox="1"/>
          <p:nvPr/>
        </p:nvSpPr>
        <p:spPr>
          <a:xfrm>
            <a:off x="324831" y="1564907"/>
            <a:ext cx="10792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prstClr val="white"/>
                </a:solidFill>
                <a:latin typeface="Calibri"/>
              </a:rPr>
              <a:t>Feature 1</a:t>
            </a: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67" name="TextBox 166"/>
          <p:cNvSpPr txBox="1"/>
          <p:nvPr/>
        </p:nvSpPr>
        <p:spPr>
          <a:xfrm>
            <a:off x="330556" y="2502015"/>
            <a:ext cx="10792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prstClr val="white"/>
                </a:solidFill>
                <a:latin typeface="Calibri"/>
              </a:rPr>
              <a:t>Feature 2</a:t>
            </a: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68" name="TextBox 167"/>
          <p:cNvSpPr txBox="1"/>
          <p:nvPr/>
        </p:nvSpPr>
        <p:spPr>
          <a:xfrm>
            <a:off x="327925" y="3461872"/>
            <a:ext cx="10792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prstClr val="white"/>
                </a:solidFill>
                <a:latin typeface="Calibri"/>
              </a:rPr>
              <a:t>Feature 3</a:t>
            </a: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69" name="TextBox 168"/>
          <p:cNvSpPr txBox="1"/>
          <p:nvPr/>
        </p:nvSpPr>
        <p:spPr>
          <a:xfrm>
            <a:off x="324831" y="4496182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prstClr val="white"/>
                </a:solidFill>
                <a:latin typeface="Calibri"/>
              </a:rPr>
              <a:t>Feature 4</a:t>
            </a: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70" name="TextBox 169"/>
          <p:cNvSpPr txBox="1"/>
          <p:nvPr/>
        </p:nvSpPr>
        <p:spPr>
          <a:xfrm>
            <a:off x="327925" y="5410148"/>
            <a:ext cx="10792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prstClr val="white"/>
                </a:solidFill>
                <a:latin typeface="Calibri"/>
              </a:rPr>
              <a:t>Feature 5</a:t>
            </a: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73" name="Picture 172" descr="concept1-2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7982" y="1252991"/>
            <a:ext cx="6883400" cy="812800"/>
          </a:xfrm>
          <a:prstGeom prst="rect">
            <a:avLst/>
          </a:prstGeom>
        </p:spPr>
      </p:pic>
      <p:pic>
        <p:nvPicPr>
          <p:cNvPr id="150" name="Picture 149" descr="concept6.png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5"/>
          <a:stretch/>
        </p:blipFill>
        <p:spPr>
          <a:xfrm>
            <a:off x="1599232" y="2112013"/>
            <a:ext cx="6960302" cy="825500"/>
          </a:xfrm>
          <a:prstGeom prst="rect">
            <a:avLst/>
          </a:prstGeom>
        </p:spPr>
      </p:pic>
      <p:sp>
        <p:nvSpPr>
          <p:cNvPr id="154" name="TextBox 153"/>
          <p:cNvSpPr txBox="1"/>
          <p:nvPr/>
        </p:nvSpPr>
        <p:spPr>
          <a:xfrm>
            <a:off x="0" y="6488668"/>
            <a:ext cx="9324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prstClr val="white"/>
                </a:solidFill>
                <a:latin typeface="Calibri"/>
              </a:rPr>
              <a:t>Le, et al., </a:t>
            </a:r>
            <a:r>
              <a:rPr lang="en-US" i="1" dirty="0" smtClean="0">
                <a:solidFill>
                  <a:prstClr val="white"/>
                </a:solidFill>
                <a:latin typeface="Calibri"/>
              </a:rPr>
              <a:t>Building high-level features using large-scale unsupervised learning</a:t>
            </a:r>
            <a:r>
              <a:rPr lang="en-US" dirty="0" smtClean="0">
                <a:solidFill>
                  <a:prstClr val="white"/>
                </a:solidFill>
                <a:latin typeface="Calibri"/>
              </a:rPr>
              <a:t>. ICML 2012</a:t>
            </a:r>
            <a:endParaRPr lang="en-US" dirty="0">
              <a:solidFill>
                <a:prstClr val="white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43092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8"/>
          <p:cNvSpPr>
            <a:spLocks noChangeArrowheads="1"/>
          </p:cNvSpPr>
          <p:nvPr/>
        </p:nvSpPr>
        <p:spPr bwMode="auto">
          <a:xfrm>
            <a:off x="8337507" y="25977571"/>
            <a:ext cx="459520" cy="459459"/>
          </a:xfrm>
          <a:prstGeom prst="ellipse">
            <a:avLst/>
          </a:prstGeom>
          <a:solidFill>
            <a:srgbClr val="9BBB59"/>
          </a:solidFill>
          <a:ln w="25400">
            <a:solidFill>
              <a:srgbClr val="4E6128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6" name="Straight Arrow Connector 5"/>
          <p:cNvCxnSpPr/>
          <p:nvPr/>
        </p:nvCxnSpPr>
        <p:spPr bwMode="auto">
          <a:xfrm flipV="1">
            <a:off x="6208447" y="28354589"/>
            <a:ext cx="644525" cy="777875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 bwMode="auto">
          <a:xfrm flipV="1">
            <a:off x="6852972" y="28354589"/>
            <a:ext cx="0" cy="777875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 bwMode="auto">
          <a:xfrm flipH="1" flipV="1">
            <a:off x="6852972" y="28354589"/>
            <a:ext cx="646112" cy="777875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 bwMode="auto">
          <a:xfrm flipV="1">
            <a:off x="6852972" y="28354589"/>
            <a:ext cx="657225" cy="777875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 bwMode="auto">
          <a:xfrm flipV="1">
            <a:off x="7499084" y="28354589"/>
            <a:ext cx="11113" cy="777875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 bwMode="auto">
          <a:xfrm flipH="1" flipV="1">
            <a:off x="7510197" y="28354589"/>
            <a:ext cx="635000" cy="777875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 bwMode="auto">
          <a:xfrm flipV="1">
            <a:off x="7499084" y="28354589"/>
            <a:ext cx="646113" cy="777875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 bwMode="auto">
          <a:xfrm flipV="1">
            <a:off x="8145197" y="28354589"/>
            <a:ext cx="0" cy="777875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 bwMode="auto">
          <a:xfrm flipH="1" flipV="1">
            <a:off x="8145197" y="28354589"/>
            <a:ext cx="644525" cy="777875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 bwMode="auto">
          <a:xfrm flipV="1">
            <a:off x="8145197" y="28354589"/>
            <a:ext cx="644525" cy="777875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 bwMode="auto">
          <a:xfrm flipV="1">
            <a:off x="8789722" y="28354589"/>
            <a:ext cx="0" cy="777875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 bwMode="auto">
          <a:xfrm flipH="1" flipV="1">
            <a:off x="8789722" y="28354589"/>
            <a:ext cx="646112" cy="777875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 bwMode="auto">
          <a:xfrm flipV="1">
            <a:off x="8789722" y="28354589"/>
            <a:ext cx="646112" cy="777875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 bwMode="auto">
          <a:xfrm flipV="1">
            <a:off x="9435834" y="28354589"/>
            <a:ext cx="0" cy="777875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 bwMode="auto">
          <a:xfrm flipH="1" flipV="1">
            <a:off x="9435834" y="28354589"/>
            <a:ext cx="546100" cy="777875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 bwMode="auto">
          <a:xfrm flipV="1">
            <a:off x="6630152" y="26404608"/>
            <a:ext cx="657225" cy="1312862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 bwMode="auto">
          <a:xfrm flipV="1">
            <a:off x="7287377" y="26404608"/>
            <a:ext cx="0" cy="1312862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 bwMode="auto">
          <a:xfrm flipH="1" flipV="1">
            <a:off x="7287377" y="26404608"/>
            <a:ext cx="635000" cy="1312862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 bwMode="auto">
          <a:xfrm flipV="1">
            <a:off x="7287377" y="26404608"/>
            <a:ext cx="635000" cy="1312862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 bwMode="auto">
          <a:xfrm flipV="1">
            <a:off x="7922377" y="26404608"/>
            <a:ext cx="0" cy="1312862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 bwMode="auto">
          <a:xfrm flipV="1">
            <a:off x="7922377" y="26404608"/>
            <a:ext cx="644525" cy="1312862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 bwMode="auto">
          <a:xfrm flipV="1">
            <a:off x="8566902" y="26404608"/>
            <a:ext cx="0" cy="1312862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 bwMode="auto">
          <a:xfrm flipH="1" flipV="1">
            <a:off x="7922377" y="26404608"/>
            <a:ext cx="644525" cy="1312862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 bwMode="auto">
          <a:xfrm flipH="1" flipV="1">
            <a:off x="8566902" y="26404608"/>
            <a:ext cx="646112" cy="1312862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23"/>
          <p:cNvSpPr>
            <a:spLocks noChangeArrowheads="1"/>
          </p:cNvSpPr>
          <p:nvPr/>
        </p:nvSpPr>
        <p:spPr bwMode="auto">
          <a:xfrm>
            <a:off x="7079414" y="25977570"/>
            <a:ext cx="458788" cy="458788"/>
          </a:xfrm>
          <a:prstGeom prst="ellipse">
            <a:avLst/>
          </a:prstGeom>
          <a:solidFill>
            <a:srgbClr val="8064A2"/>
          </a:solidFill>
          <a:ln w="25400">
            <a:solidFill>
              <a:srgbClr val="3F3151"/>
            </a:solidFill>
            <a:round/>
            <a:headEnd/>
            <a:tailEnd/>
          </a:ln>
          <a:effectLst>
            <a:outerShdw blurRad="63500" dist="29783" dir="3885598" algn="ctr" rotWithShape="0">
              <a:srgbClr val="3F3151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2" name="Oval 24"/>
          <p:cNvSpPr>
            <a:spLocks noChangeArrowheads="1"/>
          </p:cNvSpPr>
          <p:nvPr/>
        </p:nvSpPr>
        <p:spPr bwMode="auto">
          <a:xfrm>
            <a:off x="7188952" y="26087108"/>
            <a:ext cx="458787" cy="458787"/>
          </a:xfrm>
          <a:prstGeom prst="ellipse">
            <a:avLst/>
          </a:prstGeom>
          <a:solidFill>
            <a:srgbClr val="8064A2"/>
          </a:solidFill>
          <a:ln w="25400">
            <a:solidFill>
              <a:srgbClr val="3F3151"/>
            </a:solidFill>
            <a:round/>
            <a:headEnd/>
            <a:tailEnd/>
          </a:ln>
          <a:effectLst>
            <a:outerShdw blurRad="63500" dist="29783" dir="3885598" algn="ctr" rotWithShape="0">
              <a:srgbClr val="3F3151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3" name="Oval 23"/>
          <p:cNvSpPr>
            <a:spLocks noChangeArrowheads="1"/>
          </p:cNvSpPr>
          <p:nvPr/>
        </p:nvSpPr>
        <p:spPr bwMode="auto">
          <a:xfrm>
            <a:off x="7735052" y="25977570"/>
            <a:ext cx="460375" cy="458788"/>
          </a:xfrm>
          <a:prstGeom prst="ellipse">
            <a:avLst/>
          </a:prstGeom>
          <a:solidFill>
            <a:srgbClr val="8064A2"/>
          </a:solidFill>
          <a:ln w="25400">
            <a:solidFill>
              <a:srgbClr val="3F3151"/>
            </a:solidFill>
            <a:round/>
            <a:headEnd/>
            <a:tailEnd/>
          </a:ln>
          <a:effectLst>
            <a:outerShdw blurRad="63500" dist="29783" dir="3885598" algn="ctr" rotWithShape="0">
              <a:srgbClr val="3F3151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4" name="Oval 24"/>
          <p:cNvSpPr>
            <a:spLocks noChangeArrowheads="1"/>
          </p:cNvSpPr>
          <p:nvPr/>
        </p:nvSpPr>
        <p:spPr bwMode="auto">
          <a:xfrm>
            <a:off x="7844589" y="26087108"/>
            <a:ext cx="460375" cy="458787"/>
          </a:xfrm>
          <a:prstGeom prst="ellipse">
            <a:avLst/>
          </a:prstGeom>
          <a:solidFill>
            <a:srgbClr val="8064A2"/>
          </a:solidFill>
          <a:ln w="25400">
            <a:solidFill>
              <a:srgbClr val="3F3151"/>
            </a:solidFill>
            <a:round/>
            <a:headEnd/>
            <a:tailEnd/>
          </a:ln>
          <a:effectLst>
            <a:outerShdw blurRad="63500" dist="29783" dir="3885598" algn="ctr" rotWithShape="0">
              <a:srgbClr val="3F3151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5" name="Oval 24"/>
          <p:cNvSpPr>
            <a:spLocks noChangeArrowheads="1"/>
          </p:cNvSpPr>
          <p:nvPr/>
        </p:nvSpPr>
        <p:spPr bwMode="auto">
          <a:xfrm>
            <a:off x="8446252" y="26087108"/>
            <a:ext cx="460375" cy="458787"/>
          </a:xfrm>
          <a:prstGeom prst="ellipse">
            <a:avLst/>
          </a:prstGeom>
          <a:solidFill>
            <a:srgbClr val="8064A2"/>
          </a:solidFill>
          <a:ln w="25400">
            <a:solidFill>
              <a:srgbClr val="3F3151"/>
            </a:solidFill>
            <a:round/>
            <a:headEnd/>
            <a:tailEnd/>
          </a:ln>
          <a:effectLst>
            <a:outerShdw blurRad="63500" dist="29783" dir="3885598" algn="ctr" rotWithShape="0">
              <a:srgbClr val="3F3151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6" name="Oval 27"/>
          <p:cNvSpPr>
            <a:spLocks noChangeArrowheads="1"/>
          </p:cNvSpPr>
          <p:nvPr/>
        </p:nvSpPr>
        <p:spPr bwMode="auto">
          <a:xfrm>
            <a:off x="6645009" y="29132464"/>
            <a:ext cx="460375" cy="4587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37" name="Oval 27"/>
          <p:cNvSpPr>
            <a:spLocks noChangeArrowheads="1"/>
          </p:cNvSpPr>
          <p:nvPr/>
        </p:nvSpPr>
        <p:spPr bwMode="auto">
          <a:xfrm>
            <a:off x="5989372" y="29132464"/>
            <a:ext cx="458787" cy="4587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38" name="Oval 27"/>
          <p:cNvSpPr>
            <a:spLocks noChangeArrowheads="1"/>
          </p:cNvSpPr>
          <p:nvPr/>
        </p:nvSpPr>
        <p:spPr bwMode="auto">
          <a:xfrm>
            <a:off x="7957872" y="29132464"/>
            <a:ext cx="460375" cy="4587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39" name="Oval 27"/>
          <p:cNvSpPr>
            <a:spLocks noChangeArrowheads="1"/>
          </p:cNvSpPr>
          <p:nvPr/>
        </p:nvSpPr>
        <p:spPr bwMode="auto">
          <a:xfrm>
            <a:off x="7302234" y="29132464"/>
            <a:ext cx="458788" cy="4587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40" name="Oval 27"/>
          <p:cNvSpPr>
            <a:spLocks noChangeArrowheads="1"/>
          </p:cNvSpPr>
          <p:nvPr/>
        </p:nvSpPr>
        <p:spPr bwMode="auto">
          <a:xfrm>
            <a:off x="9216759" y="29132464"/>
            <a:ext cx="458788" cy="4587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41" name="Oval 27"/>
          <p:cNvSpPr>
            <a:spLocks noChangeArrowheads="1"/>
          </p:cNvSpPr>
          <p:nvPr/>
        </p:nvSpPr>
        <p:spPr bwMode="auto">
          <a:xfrm>
            <a:off x="8559534" y="29132464"/>
            <a:ext cx="460375" cy="4587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42" name="Oval 28" descr="Large grid"/>
          <p:cNvSpPr>
            <a:spLocks noChangeArrowheads="1"/>
          </p:cNvSpPr>
          <p:nvPr/>
        </p:nvSpPr>
        <p:spPr bwMode="auto">
          <a:xfrm>
            <a:off x="7079296" y="27708200"/>
            <a:ext cx="459520" cy="459459"/>
          </a:xfrm>
          <a:prstGeom prst="ellipse">
            <a:avLst/>
          </a:prstGeom>
          <a:pattFill prst="lgGrid">
            <a:fgClr>
              <a:srgbClr val="4E6128"/>
            </a:fgClr>
            <a:bgClr>
              <a:srgbClr val="D6E3BC"/>
            </a:bgClr>
          </a:pattFill>
          <a:ln w="25400">
            <a:solidFill>
              <a:srgbClr val="4E6128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3" name="Oval 30" descr="Large grid"/>
          <p:cNvSpPr>
            <a:spLocks noChangeArrowheads="1"/>
          </p:cNvSpPr>
          <p:nvPr/>
        </p:nvSpPr>
        <p:spPr bwMode="auto">
          <a:xfrm>
            <a:off x="7180727" y="27832910"/>
            <a:ext cx="459520" cy="459459"/>
          </a:xfrm>
          <a:prstGeom prst="ellipse">
            <a:avLst/>
          </a:prstGeom>
          <a:pattFill prst="lgGrid">
            <a:fgClr>
              <a:srgbClr val="C0504D"/>
            </a:fgClr>
            <a:bgClr>
              <a:srgbClr val="F2DBDB"/>
            </a:bgClr>
          </a:pattFill>
          <a:ln w="25400">
            <a:solidFill>
              <a:srgbClr val="943634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4" name="Oval 31" descr="Large grid"/>
          <p:cNvSpPr>
            <a:spLocks noChangeArrowheads="1"/>
          </p:cNvSpPr>
          <p:nvPr/>
        </p:nvSpPr>
        <p:spPr bwMode="auto">
          <a:xfrm>
            <a:off x="7291277" y="27924802"/>
            <a:ext cx="459520" cy="459459"/>
          </a:xfrm>
          <a:prstGeom prst="ellipse">
            <a:avLst/>
          </a:prstGeom>
          <a:pattFill prst="lgGrid">
            <a:fgClr>
              <a:srgbClr val="1F497D"/>
            </a:fgClr>
            <a:bgClr>
              <a:srgbClr val="C6D9F1"/>
            </a:bgClr>
          </a:pattFill>
          <a:ln w="25400">
            <a:solidFill>
              <a:srgbClr val="1F497D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5" name="Oval 40" descr="20%"/>
          <p:cNvSpPr>
            <a:spLocks noChangeArrowheads="1"/>
          </p:cNvSpPr>
          <p:nvPr/>
        </p:nvSpPr>
        <p:spPr bwMode="auto">
          <a:xfrm>
            <a:off x="8391071" y="27727891"/>
            <a:ext cx="459520" cy="459459"/>
          </a:xfrm>
          <a:prstGeom prst="ellipse">
            <a:avLst/>
          </a:prstGeom>
          <a:pattFill prst="pct20">
            <a:fgClr>
              <a:srgbClr val="4E6128"/>
            </a:fgClr>
            <a:bgClr>
              <a:srgbClr val="D6E3BC"/>
            </a:bgClr>
          </a:pattFill>
          <a:ln w="25400">
            <a:solidFill>
              <a:srgbClr val="4E6128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6" name="Oval 41" descr="20%"/>
          <p:cNvSpPr>
            <a:spLocks noChangeArrowheads="1"/>
          </p:cNvSpPr>
          <p:nvPr/>
        </p:nvSpPr>
        <p:spPr bwMode="auto">
          <a:xfrm>
            <a:off x="8501622" y="27852601"/>
            <a:ext cx="459520" cy="459459"/>
          </a:xfrm>
          <a:prstGeom prst="ellipse">
            <a:avLst/>
          </a:prstGeom>
          <a:pattFill prst="pct20">
            <a:fgClr>
              <a:srgbClr val="C0504D"/>
            </a:fgClr>
            <a:bgClr>
              <a:srgbClr val="F2DBDB"/>
            </a:bgClr>
          </a:pattFill>
          <a:ln w="25400">
            <a:solidFill>
              <a:srgbClr val="943634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7" name="Oval 27"/>
          <p:cNvSpPr>
            <a:spLocks noChangeArrowheads="1"/>
          </p:cNvSpPr>
          <p:nvPr/>
        </p:nvSpPr>
        <p:spPr bwMode="auto">
          <a:xfrm>
            <a:off x="9818422" y="29132464"/>
            <a:ext cx="460375" cy="4587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cxnSp>
        <p:nvCxnSpPr>
          <p:cNvPr id="48" name="Straight Connector 47"/>
          <p:cNvCxnSpPr/>
          <p:nvPr/>
        </p:nvCxnSpPr>
        <p:spPr bwMode="auto">
          <a:xfrm>
            <a:off x="7790614" y="27399970"/>
            <a:ext cx="1641475" cy="0"/>
          </a:xfrm>
          <a:prstGeom prst="line">
            <a:avLst/>
          </a:prstGeom>
          <a:ln w="44450">
            <a:solidFill>
              <a:schemeClr val="bg2">
                <a:lumMod val="10000"/>
              </a:schemeClr>
            </a:solidFill>
            <a:headEnd type="arrow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577"/>
          <p:cNvSpPr txBox="1">
            <a:spLocks noChangeArrowheads="1"/>
          </p:cNvSpPr>
          <p:nvPr/>
        </p:nvSpPr>
        <p:spPr bwMode="auto">
          <a:xfrm>
            <a:off x="7881587" y="26878679"/>
            <a:ext cx="3309640" cy="5539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3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000" b="1" dirty="0">
                <a:solidFill>
                  <a:srgbClr val="FF0000"/>
                </a:solidFill>
              </a:rPr>
              <a:t>Pooling Size = </a:t>
            </a:r>
            <a:r>
              <a:rPr lang="en-US" sz="3000" b="1" dirty="0" smtClean="0">
                <a:solidFill>
                  <a:srgbClr val="FF0000"/>
                </a:solidFill>
              </a:rPr>
              <a:t>5</a:t>
            </a:r>
            <a:endParaRPr lang="en-US" sz="3000" b="1" dirty="0">
              <a:solidFill>
                <a:srgbClr val="FF0000"/>
              </a:solidFill>
            </a:endParaRPr>
          </a:p>
        </p:txBody>
      </p:sp>
      <p:cxnSp>
        <p:nvCxnSpPr>
          <p:cNvPr id="50" name="Straight Connector 49"/>
          <p:cNvCxnSpPr/>
          <p:nvPr/>
        </p:nvCxnSpPr>
        <p:spPr bwMode="auto">
          <a:xfrm>
            <a:off x="10018960" y="27672778"/>
            <a:ext cx="620712" cy="739775"/>
          </a:xfrm>
          <a:prstGeom prst="line">
            <a:avLst/>
          </a:prstGeom>
          <a:ln w="44450">
            <a:solidFill>
              <a:schemeClr val="bg2">
                <a:lumMod val="10000"/>
              </a:schemeClr>
            </a:solidFill>
            <a:headEnd type="arrow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81"/>
          <p:cNvSpPr txBox="1">
            <a:spLocks noChangeArrowheads="1"/>
          </p:cNvSpPr>
          <p:nvPr/>
        </p:nvSpPr>
        <p:spPr bwMode="auto">
          <a:xfrm>
            <a:off x="10845804" y="27421953"/>
            <a:ext cx="3229845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3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000" b="1" dirty="0">
                <a:solidFill>
                  <a:srgbClr val="FF0000"/>
                </a:solidFill>
              </a:rPr>
              <a:t>Number 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000" b="1" dirty="0">
                <a:solidFill>
                  <a:srgbClr val="FF0000"/>
                </a:solidFill>
              </a:rPr>
              <a:t>o</a:t>
            </a:r>
            <a:r>
              <a:rPr lang="en-US" sz="3000" b="1" dirty="0" smtClean="0">
                <a:solidFill>
                  <a:srgbClr val="FF0000"/>
                </a:solidFill>
              </a:rPr>
              <a:t>f maps </a:t>
            </a:r>
            <a:r>
              <a:rPr lang="en-US" sz="3000" b="1" dirty="0">
                <a:solidFill>
                  <a:srgbClr val="FF0000"/>
                </a:solidFill>
              </a:rPr>
              <a:t>= </a:t>
            </a:r>
            <a:r>
              <a:rPr lang="en-US" sz="3000" b="1" dirty="0" smtClean="0">
                <a:solidFill>
                  <a:srgbClr val="FF0000"/>
                </a:solidFill>
              </a:rPr>
              <a:t>8</a:t>
            </a:r>
            <a:endParaRPr lang="en-US" sz="3000" b="1" dirty="0">
              <a:solidFill>
                <a:srgbClr val="FF0000"/>
              </a:solidFill>
            </a:endParaRPr>
          </a:p>
        </p:txBody>
      </p:sp>
      <p:sp>
        <p:nvSpPr>
          <p:cNvPr id="52" name="Oval 48"/>
          <p:cNvSpPr>
            <a:spLocks noChangeArrowheads="1"/>
          </p:cNvSpPr>
          <p:nvPr/>
        </p:nvSpPr>
        <p:spPr bwMode="auto">
          <a:xfrm>
            <a:off x="7079296" y="25977571"/>
            <a:ext cx="459520" cy="459459"/>
          </a:xfrm>
          <a:prstGeom prst="ellipse">
            <a:avLst/>
          </a:prstGeom>
          <a:solidFill>
            <a:srgbClr val="9BBB59"/>
          </a:solidFill>
          <a:ln w="25400">
            <a:solidFill>
              <a:srgbClr val="4E6128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3" name="Oval 49"/>
          <p:cNvSpPr>
            <a:spLocks noChangeArrowheads="1"/>
          </p:cNvSpPr>
          <p:nvPr/>
        </p:nvSpPr>
        <p:spPr bwMode="auto">
          <a:xfrm>
            <a:off x="7188706" y="26086966"/>
            <a:ext cx="459520" cy="459459"/>
          </a:xfrm>
          <a:prstGeom prst="ellipse">
            <a:avLst/>
          </a:prstGeom>
          <a:solidFill>
            <a:srgbClr val="E5B8B7"/>
          </a:solidFill>
          <a:ln w="25400">
            <a:solidFill>
              <a:srgbClr val="943634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4" name="Oval 50"/>
          <p:cNvSpPr>
            <a:spLocks noChangeArrowheads="1"/>
          </p:cNvSpPr>
          <p:nvPr/>
        </p:nvSpPr>
        <p:spPr bwMode="auto">
          <a:xfrm>
            <a:off x="7298115" y="26178128"/>
            <a:ext cx="459520" cy="459459"/>
          </a:xfrm>
          <a:prstGeom prst="ellipse">
            <a:avLst/>
          </a:prstGeom>
          <a:solidFill>
            <a:srgbClr val="95B3D7"/>
          </a:solidFill>
          <a:ln w="25400">
            <a:solidFill>
              <a:srgbClr val="1F497D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5" name="Oval 48"/>
          <p:cNvSpPr>
            <a:spLocks noChangeArrowheads="1"/>
          </p:cNvSpPr>
          <p:nvPr/>
        </p:nvSpPr>
        <p:spPr bwMode="auto">
          <a:xfrm>
            <a:off x="7735754" y="25977571"/>
            <a:ext cx="459520" cy="459459"/>
          </a:xfrm>
          <a:prstGeom prst="ellipse">
            <a:avLst/>
          </a:prstGeom>
          <a:solidFill>
            <a:srgbClr val="9BBB59"/>
          </a:solidFill>
          <a:ln w="25400">
            <a:solidFill>
              <a:srgbClr val="4E6128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6" name="Oval 49"/>
          <p:cNvSpPr>
            <a:spLocks noChangeArrowheads="1"/>
          </p:cNvSpPr>
          <p:nvPr/>
        </p:nvSpPr>
        <p:spPr bwMode="auto">
          <a:xfrm>
            <a:off x="7845163" y="26086966"/>
            <a:ext cx="459520" cy="459459"/>
          </a:xfrm>
          <a:prstGeom prst="ellipse">
            <a:avLst/>
          </a:prstGeom>
          <a:solidFill>
            <a:srgbClr val="E5B8B7"/>
          </a:solidFill>
          <a:ln w="25400">
            <a:solidFill>
              <a:srgbClr val="943634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7" name="Oval 50"/>
          <p:cNvSpPr>
            <a:spLocks noChangeArrowheads="1"/>
          </p:cNvSpPr>
          <p:nvPr/>
        </p:nvSpPr>
        <p:spPr bwMode="auto">
          <a:xfrm>
            <a:off x="7954573" y="26178128"/>
            <a:ext cx="459520" cy="459459"/>
          </a:xfrm>
          <a:prstGeom prst="ellipse">
            <a:avLst/>
          </a:prstGeom>
          <a:solidFill>
            <a:srgbClr val="95B3D7"/>
          </a:solidFill>
          <a:ln w="25400">
            <a:solidFill>
              <a:srgbClr val="1F497D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8" name="Oval 49"/>
          <p:cNvSpPr>
            <a:spLocks noChangeArrowheads="1"/>
          </p:cNvSpPr>
          <p:nvPr/>
        </p:nvSpPr>
        <p:spPr bwMode="auto">
          <a:xfrm>
            <a:off x="8446916" y="26086966"/>
            <a:ext cx="459520" cy="459459"/>
          </a:xfrm>
          <a:prstGeom prst="ellipse">
            <a:avLst/>
          </a:prstGeom>
          <a:solidFill>
            <a:srgbClr val="E5B8B7"/>
          </a:solidFill>
          <a:ln w="25400">
            <a:solidFill>
              <a:srgbClr val="943634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9" name="Oval 50"/>
          <p:cNvSpPr>
            <a:spLocks noChangeArrowheads="1"/>
          </p:cNvSpPr>
          <p:nvPr/>
        </p:nvSpPr>
        <p:spPr bwMode="auto">
          <a:xfrm>
            <a:off x="8556326" y="26178128"/>
            <a:ext cx="459520" cy="459459"/>
          </a:xfrm>
          <a:prstGeom prst="ellipse">
            <a:avLst/>
          </a:prstGeom>
          <a:solidFill>
            <a:srgbClr val="95B3D7"/>
          </a:solidFill>
          <a:ln w="25400">
            <a:solidFill>
              <a:srgbClr val="1F497D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0" name="Oval 28" descr="Large grid"/>
          <p:cNvSpPr>
            <a:spLocks noChangeArrowheads="1"/>
          </p:cNvSpPr>
          <p:nvPr/>
        </p:nvSpPr>
        <p:spPr bwMode="auto">
          <a:xfrm>
            <a:off x="8392211" y="27708200"/>
            <a:ext cx="459520" cy="459459"/>
          </a:xfrm>
          <a:prstGeom prst="ellipse">
            <a:avLst/>
          </a:prstGeom>
          <a:pattFill prst="lgGrid">
            <a:fgClr>
              <a:srgbClr val="4E6128"/>
            </a:fgClr>
            <a:bgClr>
              <a:srgbClr val="D6E3BC"/>
            </a:bgClr>
          </a:pattFill>
          <a:ln w="25400">
            <a:solidFill>
              <a:srgbClr val="4E6128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1" name="Oval 30" descr="Large grid"/>
          <p:cNvSpPr>
            <a:spLocks noChangeArrowheads="1"/>
          </p:cNvSpPr>
          <p:nvPr/>
        </p:nvSpPr>
        <p:spPr bwMode="auto">
          <a:xfrm>
            <a:off x="8493642" y="27832910"/>
            <a:ext cx="459520" cy="459459"/>
          </a:xfrm>
          <a:prstGeom prst="ellipse">
            <a:avLst/>
          </a:prstGeom>
          <a:pattFill prst="lgGrid">
            <a:fgClr>
              <a:srgbClr val="C0504D"/>
            </a:fgClr>
            <a:bgClr>
              <a:srgbClr val="F2DBDB"/>
            </a:bgClr>
          </a:pattFill>
          <a:ln w="25400">
            <a:solidFill>
              <a:srgbClr val="943634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2" name="Oval 31" descr="Large grid"/>
          <p:cNvSpPr>
            <a:spLocks noChangeArrowheads="1"/>
          </p:cNvSpPr>
          <p:nvPr/>
        </p:nvSpPr>
        <p:spPr bwMode="auto">
          <a:xfrm>
            <a:off x="8604193" y="27924802"/>
            <a:ext cx="459520" cy="459459"/>
          </a:xfrm>
          <a:prstGeom prst="ellipse">
            <a:avLst/>
          </a:prstGeom>
          <a:pattFill prst="lgGrid">
            <a:fgClr>
              <a:srgbClr val="1F497D"/>
            </a:fgClr>
            <a:bgClr>
              <a:srgbClr val="C6D9F1"/>
            </a:bgClr>
          </a:pattFill>
          <a:ln w="25400">
            <a:solidFill>
              <a:srgbClr val="1F497D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3" name="Oval 36" descr="Wide downward diagonal"/>
          <p:cNvSpPr>
            <a:spLocks noChangeArrowheads="1"/>
          </p:cNvSpPr>
          <p:nvPr/>
        </p:nvSpPr>
        <p:spPr bwMode="auto">
          <a:xfrm>
            <a:off x="7078158" y="27712576"/>
            <a:ext cx="459520" cy="459459"/>
          </a:xfrm>
          <a:prstGeom prst="ellipse">
            <a:avLst/>
          </a:prstGeom>
          <a:pattFill prst="wdDnDiag">
            <a:fgClr>
              <a:srgbClr val="4E6128"/>
            </a:fgClr>
            <a:bgClr>
              <a:srgbClr val="D6E3BC"/>
            </a:bgClr>
          </a:pattFill>
          <a:ln w="25400">
            <a:solidFill>
              <a:srgbClr val="4E6128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4" name="Oval 37" descr="Wide downward diagonal"/>
          <p:cNvSpPr>
            <a:spLocks noChangeArrowheads="1"/>
          </p:cNvSpPr>
          <p:nvPr/>
        </p:nvSpPr>
        <p:spPr bwMode="auto">
          <a:xfrm>
            <a:off x="7188706" y="27837286"/>
            <a:ext cx="459520" cy="459459"/>
          </a:xfrm>
          <a:prstGeom prst="ellipse">
            <a:avLst/>
          </a:prstGeom>
          <a:pattFill prst="wdDnDiag">
            <a:fgClr>
              <a:srgbClr val="C0504D"/>
            </a:fgClr>
            <a:bgClr>
              <a:srgbClr val="F2DBDB"/>
            </a:bgClr>
          </a:pattFill>
          <a:ln w="25400">
            <a:solidFill>
              <a:srgbClr val="943634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5" name="Oval 38" descr="Wide downward diagonal"/>
          <p:cNvSpPr>
            <a:spLocks noChangeArrowheads="1"/>
          </p:cNvSpPr>
          <p:nvPr/>
        </p:nvSpPr>
        <p:spPr bwMode="auto">
          <a:xfrm>
            <a:off x="7296977" y="27929178"/>
            <a:ext cx="459520" cy="459459"/>
          </a:xfrm>
          <a:prstGeom prst="ellipse">
            <a:avLst/>
          </a:prstGeom>
          <a:pattFill prst="wdDnDiag">
            <a:fgClr>
              <a:srgbClr val="1F497D"/>
            </a:fgClr>
            <a:bgClr>
              <a:srgbClr val="C6D9F1"/>
            </a:bgClr>
          </a:pattFill>
          <a:ln w="25400">
            <a:solidFill>
              <a:srgbClr val="1F497D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6" name="Oval 36" descr="Wide downward diagonal"/>
          <p:cNvSpPr>
            <a:spLocks noChangeArrowheads="1"/>
          </p:cNvSpPr>
          <p:nvPr/>
        </p:nvSpPr>
        <p:spPr bwMode="auto">
          <a:xfrm>
            <a:off x="8391073" y="27712576"/>
            <a:ext cx="459520" cy="459459"/>
          </a:xfrm>
          <a:prstGeom prst="ellipse">
            <a:avLst/>
          </a:prstGeom>
          <a:pattFill prst="wdDnDiag">
            <a:fgClr>
              <a:srgbClr val="4E6128"/>
            </a:fgClr>
            <a:bgClr>
              <a:srgbClr val="D6E3BC"/>
            </a:bgClr>
          </a:pattFill>
          <a:ln w="25400">
            <a:solidFill>
              <a:srgbClr val="4E6128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7" name="Oval 37" descr="Wide downward diagonal"/>
          <p:cNvSpPr>
            <a:spLocks noChangeArrowheads="1"/>
          </p:cNvSpPr>
          <p:nvPr/>
        </p:nvSpPr>
        <p:spPr bwMode="auto">
          <a:xfrm>
            <a:off x="8501621" y="27837286"/>
            <a:ext cx="459520" cy="459459"/>
          </a:xfrm>
          <a:prstGeom prst="ellipse">
            <a:avLst/>
          </a:prstGeom>
          <a:pattFill prst="wdDnDiag">
            <a:fgClr>
              <a:srgbClr val="C0504D"/>
            </a:fgClr>
            <a:bgClr>
              <a:srgbClr val="F2DBDB"/>
            </a:bgClr>
          </a:pattFill>
          <a:ln w="25400">
            <a:solidFill>
              <a:srgbClr val="943634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8" name="Oval 38" descr="Wide downward diagonal"/>
          <p:cNvSpPr>
            <a:spLocks noChangeArrowheads="1"/>
          </p:cNvSpPr>
          <p:nvPr/>
        </p:nvSpPr>
        <p:spPr bwMode="auto">
          <a:xfrm>
            <a:off x="8609892" y="27929178"/>
            <a:ext cx="459520" cy="459459"/>
          </a:xfrm>
          <a:prstGeom prst="ellipse">
            <a:avLst/>
          </a:prstGeom>
          <a:pattFill prst="wdDnDiag">
            <a:fgClr>
              <a:srgbClr val="1F497D"/>
            </a:fgClr>
            <a:bgClr>
              <a:srgbClr val="C6D9F1"/>
            </a:bgClr>
          </a:pattFill>
          <a:ln w="25400">
            <a:solidFill>
              <a:srgbClr val="1F497D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69" name="Straight Connector 68"/>
          <p:cNvCxnSpPr/>
          <p:nvPr/>
        </p:nvCxnSpPr>
        <p:spPr bwMode="auto">
          <a:xfrm>
            <a:off x="6294172" y="30293339"/>
            <a:ext cx="4405652" cy="0"/>
          </a:xfrm>
          <a:prstGeom prst="line">
            <a:avLst/>
          </a:prstGeom>
          <a:ln w="44450">
            <a:solidFill>
              <a:schemeClr val="bg2">
                <a:lumMod val="10000"/>
              </a:schemeClr>
            </a:solidFill>
            <a:headEnd type="arrow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577"/>
          <p:cNvSpPr txBox="1">
            <a:spLocks noChangeArrowheads="1"/>
          </p:cNvSpPr>
          <p:nvPr/>
        </p:nvSpPr>
        <p:spPr bwMode="auto">
          <a:xfrm>
            <a:off x="6970614" y="30383276"/>
            <a:ext cx="3309640" cy="5539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3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000" b="1" dirty="0" smtClean="0">
                <a:solidFill>
                  <a:srgbClr val="FF0000"/>
                </a:solidFill>
              </a:rPr>
              <a:t>Image </a:t>
            </a:r>
            <a:r>
              <a:rPr lang="en-US" sz="3000" b="1" dirty="0">
                <a:solidFill>
                  <a:srgbClr val="FF0000"/>
                </a:solidFill>
              </a:rPr>
              <a:t>Size = </a:t>
            </a:r>
            <a:r>
              <a:rPr lang="en-US" sz="3000" b="1" dirty="0" smtClean="0">
                <a:solidFill>
                  <a:srgbClr val="FF0000"/>
                </a:solidFill>
              </a:rPr>
              <a:t>200</a:t>
            </a:r>
            <a:endParaRPr lang="en-US" sz="3000" b="1" dirty="0">
              <a:solidFill>
                <a:srgbClr val="FF0000"/>
              </a:solidFill>
            </a:endParaRPr>
          </a:p>
        </p:txBody>
      </p:sp>
      <p:sp>
        <p:nvSpPr>
          <p:cNvPr id="71" name="TextBox 581"/>
          <p:cNvSpPr txBox="1">
            <a:spLocks noChangeArrowheads="1"/>
          </p:cNvSpPr>
          <p:nvPr/>
        </p:nvSpPr>
        <p:spPr bwMode="auto">
          <a:xfrm>
            <a:off x="9753600" y="23916753"/>
            <a:ext cx="3287972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3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000" b="1" dirty="0">
                <a:solidFill>
                  <a:srgbClr val="FF0000"/>
                </a:solidFill>
              </a:rPr>
              <a:t>Number </a:t>
            </a:r>
            <a:r>
              <a:rPr lang="en-US" sz="3000" b="1" dirty="0" smtClean="0">
                <a:solidFill>
                  <a:srgbClr val="FF0000"/>
                </a:solidFill>
              </a:rPr>
              <a:t> of output 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000" b="1" dirty="0" smtClean="0">
                <a:solidFill>
                  <a:srgbClr val="FF0000"/>
                </a:solidFill>
              </a:rPr>
              <a:t>channels </a:t>
            </a:r>
            <a:r>
              <a:rPr lang="en-US" sz="3000" b="1" dirty="0">
                <a:solidFill>
                  <a:srgbClr val="FF0000"/>
                </a:solidFill>
              </a:rPr>
              <a:t>= </a:t>
            </a:r>
            <a:r>
              <a:rPr lang="en-US" sz="3000" b="1" dirty="0" smtClean="0">
                <a:solidFill>
                  <a:srgbClr val="FF0000"/>
                </a:solidFill>
              </a:rPr>
              <a:t>8</a:t>
            </a:r>
            <a:endParaRPr lang="en-US" sz="3000" b="1" dirty="0">
              <a:solidFill>
                <a:srgbClr val="FF0000"/>
              </a:solidFill>
            </a:endParaRPr>
          </a:p>
        </p:txBody>
      </p:sp>
      <p:sp>
        <p:nvSpPr>
          <p:cNvPr id="72" name="Oval 27"/>
          <p:cNvSpPr>
            <a:spLocks noChangeArrowheads="1"/>
          </p:cNvSpPr>
          <p:nvPr/>
        </p:nvSpPr>
        <p:spPr bwMode="auto">
          <a:xfrm>
            <a:off x="6797409" y="29284864"/>
            <a:ext cx="460375" cy="4587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73" name="Oval 27"/>
          <p:cNvSpPr>
            <a:spLocks noChangeArrowheads="1"/>
          </p:cNvSpPr>
          <p:nvPr/>
        </p:nvSpPr>
        <p:spPr bwMode="auto">
          <a:xfrm>
            <a:off x="6141772" y="29284864"/>
            <a:ext cx="458787" cy="4587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74" name="Oval 27"/>
          <p:cNvSpPr>
            <a:spLocks noChangeArrowheads="1"/>
          </p:cNvSpPr>
          <p:nvPr/>
        </p:nvSpPr>
        <p:spPr bwMode="auto">
          <a:xfrm>
            <a:off x="8110272" y="29284864"/>
            <a:ext cx="460375" cy="4587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75" name="Oval 27"/>
          <p:cNvSpPr>
            <a:spLocks noChangeArrowheads="1"/>
          </p:cNvSpPr>
          <p:nvPr/>
        </p:nvSpPr>
        <p:spPr bwMode="auto">
          <a:xfrm>
            <a:off x="7454634" y="29284864"/>
            <a:ext cx="458788" cy="4587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76" name="Oval 27"/>
          <p:cNvSpPr>
            <a:spLocks noChangeArrowheads="1"/>
          </p:cNvSpPr>
          <p:nvPr/>
        </p:nvSpPr>
        <p:spPr bwMode="auto">
          <a:xfrm>
            <a:off x="9369159" y="29284864"/>
            <a:ext cx="458788" cy="4587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77" name="Oval 27"/>
          <p:cNvSpPr>
            <a:spLocks noChangeArrowheads="1"/>
          </p:cNvSpPr>
          <p:nvPr/>
        </p:nvSpPr>
        <p:spPr bwMode="auto">
          <a:xfrm>
            <a:off x="8711934" y="29284864"/>
            <a:ext cx="460375" cy="4587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78" name="Oval 27"/>
          <p:cNvSpPr>
            <a:spLocks noChangeArrowheads="1"/>
          </p:cNvSpPr>
          <p:nvPr/>
        </p:nvSpPr>
        <p:spPr bwMode="auto">
          <a:xfrm>
            <a:off x="9970822" y="29284864"/>
            <a:ext cx="460375" cy="4587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79" name="Oval 27"/>
          <p:cNvSpPr>
            <a:spLocks noChangeArrowheads="1"/>
          </p:cNvSpPr>
          <p:nvPr/>
        </p:nvSpPr>
        <p:spPr bwMode="auto">
          <a:xfrm>
            <a:off x="6949809" y="29437264"/>
            <a:ext cx="460375" cy="4587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80" name="Oval 27"/>
          <p:cNvSpPr>
            <a:spLocks noChangeArrowheads="1"/>
          </p:cNvSpPr>
          <p:nvPr/>
        </p:nvSpPr>
        <p:spPr bwMode="auto">
          <a:xfrm>
            <a:off x="6294172" y="29437264"/>
            <a:ext cx="458787" cy="4587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81" name="Oval 27"/>
          <p:cNvSpPr>
            <a:spLocks noChangeArrowheads="1"/>
          </p:cNvSpPr>
          <p:nvPr/>
        </p:nvSpPr>
        <p:spPr bwMode="auto">
          <a:xfrm>
            <a:off x="8262672" y="29437264"/>
            <a:ext cx="460375" cy="4587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82" name="Oval 27"/>
          <p:cNvSpPr>
            <a:spLocks noChangeArrowheads="1"/>
          </p:cNvSpPr>
          <p:nvPr/>
        </p:nvSpPr>
        <p:spPr bwMode="auto">
          <a:xfrm>
            <a:off x="7607034" y="29437264"/>
            <a:ext cx="458788" cy="4587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83" name="Oval 27"/>
          <p:cNvSpPr>
            <a:spLocks noChangeArrowheads="1"/>
          </p:cNvSpPr>
          <p:nvPr/>
        </p:nvSpPr>
        <p:spPr bwMode="auto">
          <a:xfrm>
            <a:off x="9521559" y="29437264"/>
            <a:ext cx="458788" cy="4587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84" name="Oval 27"/>
          <p:cNvSpPr>
            <a:spLocks noChangeArrowheads="1"/>
          </p:cNvSpPr>
          <p:nvPr/>
        </p:nvSpPr>
        <p:spPr bwMode="auto">
          <a:xfrm>
            <a:off x="8864334" y="29437264"/>
            <a:ext cx="460375" cy="4587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85" name="Oval 27"/>
          <p:cNvSpPr>
            <a:spLocks noChangeArrowheads="1"/>
          </p:cNvSpPr>
          <p:nvPr/>
        </p:nvSpPr>
        <p:spPr bwMode="auto">
          <a:xfrm>
            <a:off x="10123222" y="29437264"/>
            <a:ext cx="460375" cy="4587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86" name="TextBox 85"/>
          <p:cNvSpPr txBox="1">
            <a:spLocks noChangeArrowheads="1"/>
          </p:cNvSpPr>
          <p:nvPr/>
        </p:nvSpPr>
        <p:spPr bwMode="auto">
          <a:xfrm>
            <a:off x="11190028" y="28933451"/>
            <a:ext cx="3287972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3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000" b="1" dirty="0">
                <a:solidFill>
                  <a:srgbClr val="FF0000"/>
                </a:solidFill>
              </a:rPr>
              <a:t>Number </a:t>
            </a:r>
            <a:r>
              <a:rPr lang="en-US" sz="3000" b="1" dirty="0" smtClean="0">
                <a:solidFill>
                  <a:srgbClr val="FF0000"/>
                </a:solidFill>
              </a:rPr>
              <a:t> of input 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000" b="1" dirty="0" smtClean="0">
                <a:solidFill>
                  <a:srgbClr val="FF0000"/>
                </a:solidFill>
              </a:rPr>
              <a:t>channels </a:t>
            </a:r>
            <a:r>
              <a:rPr lang="en-US" sz="3000" b="1" dirty="0">
                <a:solidFill>
                  <a:srgbClr val="FF0000"/>
                </a:solidFill>
              </a:rPr>
              <a:t>= 3</a:t>
            </a:r>
          </a:p>
        </p:txBody>
      </p:sp>
      <p:cxnSp>
        <p:nvCxnSpPr>
          <p:cNvPr id="87" name="Straight Connector 86"/>
          <p:cNvCxnSpPr/>
          <p:nvPr/>
        </p:nvCxnSpPr>
        <p:spPr bwMode="auto">
          <a:xfrm>
            <a:off x="10481716" y="29067376"/>
            <a:ext cx="620712" cy="739775"/>
          </a:xfrm>
          <a:prstGeom prst="line">
            <a:avLst/>
          </a:prstGeom>
          <a:ln w="44450">
            <a:solidFill>
              <a:schemeClr val="bg2">
                <a:lumMod val="10000"/>
              </a:schemeClr>
            </a:solidFill>
            <a:headEnd type="arrow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 bwMode="auto">
          <a:xfrm flipH="1" flipV="1">
            <a:off x="5486400" y="24297753"/>
            <a:ext cx="17707" cy="5509398"/>
          </a:xfrm>
          <a:prstGeom prst="line">
            <a:avLst/>
          </a:prstGeom>
          <a:ln w="44450">
            <a:solidFill>
              <a:schemeClr val="bg2">
                <a:lumMod val="10000"/>
              </a:schemeClr>
            </a:solidFill>
            <a:headEnd type="arrow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577"/>
          <p:cNvSpPr txBox="1">
            <a:spLocks noChangeArrowheads="1"/>
          </p:cNvSpPr>
          <p:nvPr/>
        </p:nvSpPr>
        <p:spPr bwMode="auto">
          <a:xfrm rot="16200000">
            <a:off x="4307501" y="27698367"/>
            <a:ext cx="1916245" cy="5539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3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000" b="1" dirty="0" smtClean="0">
                <a:solidFill>
                  <a:prstClr val="white"/>
                </a:solidFill>
              </a:rPr>
              <a:t>One layer</a:t>
            </a:r>
            <a:endParaRPr lang="en-US" sz="3000" b="1" dirty="0">
              <a:solidFill>
                <a:prstClr val="white"/>
              </a:solidFill>
            </a:endParaRPr>
          </a:p>
        </p:txBody>
      </p:sp>
      <p:cxnSp>
        <p:nvCxnSpPr>
          <p:cNvPr id="90" name="Straight Connector 89"/>
          <p:cNvCxnSpPr/>
          <p:nvPr/>
        </p:nvCxnSpPr>
        <p:spPr bwMode="auto">
          <a:xfrm>
            <a:off x="8605052" y="28941022"/>
            <a:ext cx="1641475" cy="0"/>
          </a:xfrm>
          <a:prstGeom prst="line">
            <a:avLst/>
          </a:prstGeom>
          <a:ln w="44450">
            <a:solidFill>
              <a:schemeClr val="bg2">
                <a:lumMod val="10000"/>
              </a:schemeClr>
            </a:solidFill>
            <a:headEnd type="arrow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577"/>
          <p:cNvSpPr txBox="1">
            <a:spLocks noChangeArrowheads="1"/>
          </p:cNvSpPr>
          <p:nvPr/>
        </p:nvSpPr>
        <p:spPr bwMode="auto">
          <a:xfrm>
            <a:off x="8414093" y="28411935"/>
            <a:ext cx="3309640" cy="5539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3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000" b="1" dirty="0" smtClean="0">
                <a:solidFill>
                  <a:srgbClr val="FF0000"/>
                </a:solidFill>
              </a:rPr>
              <a:t>RF size = 18</a:t>
            </a:r>
            <a:endParaRPr lang="en-US" sz="3000" b="1" dirty="0">
              <a:solidFill>
                <a:srgbClr val="FF0000"/>
              </a:solidFill>
            </a:endParaRPr>
          </a:p>
        </p:txBody>
      </p:sp>
      <p:cxnSp>
        <p:nvCxnSpPr>
          <p:cNvPr id="92" name="Straight Arrow Connector 91"/>
          <p:cNvCxnSpPr/>
          <p:nvPr/>
        </p:nvCxnSpPr>
        <p:spPr>
          <a:xfrm flipV="1">
            <a:off x="8236744" y="21935553"/>
            <a:ext cx="0" cy="736836"/>
          </a:xfrm>
          <a:prstGeom prst="straightConnector1">
            <a:avLst/>
          </a:prstGeom>
          <a:ln w="635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3" name="TextBox 581"/>
          <p:cNvSpPr txBox="1">
            <a:spLocks noChangeArrowheads="1"/>
          </p:cNvSpPr>
          <p:nvPr/>
        </p:nvSpPr>
        <p:spPr bwMode="auto">
          <a:xfrm>
            <a:off x="5607218" y="22849953"/>
            <a:ext cx="5670382" cy="10248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3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000" b="1" dirty="0" smtClean="0">
                <a:solidFill>
                  <a:prstClr val="white"/>
                </a:solidFill>
              </a:rPr>
              <a:t>Input to another layer above 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000" b="1" dirty="0">
                <a:solidFill>
                  <a:prstClr val="white"/>
                </a:solidFill>
              </a:rPr>
              <a:t> </a:t>
            </a:r>
            <a:r>
              <a:rPr lang="en-US" sz="3000" b="1" dirty="0" smtClean="0">
                <a:solidFill>
                  <a:prstClr val="white"/>
                </a:solidFill>
              </a:rPr>
              <a:t>   (image with 8 channels)</a:t>
            </a:r>
            <a:endParaRPr lang="en-US" sz="3000" b="1" dirty="0">
              <a:solidFill>
                <a:prstClr val="white"/>
              </a:solidFill>
            </a:endParaRPr>
          </a:p>
        </p:txBody>
      </p:sp>
      <p:sp>
        <p:nvSpPr>
          <p:cNvPr id="94" name="TextBox 577"/>
          <p:cNvSpPr txBox="1">
            <a:spLocks noChangeArrowheads="1"/>
          </p:cNvSpPr>
          <p:nvPr/>
        </p:nvSpPr>
        <p:spPr bwMode="auto">
          <a:xfrm>
            <a:off x="5602476" y="28263213"/>
            <a:ext cx="773793" cy="5539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3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000" b="1" dirty="0">
                <a:solidFill>
                  <a:prstClr val="white"/>
                </a:solidFill>
              </a:rPr>
              <a:t>W</a:t>
            </a:r>
          </a:p>
        </p:txBody>
      </p:sp>
      <p:sp>
        <p:nvSpPr>
          <p:cNvPr id="95" name="TextBox 577"/>
          <p:cNvSpPr txBox="1">
            <a:spLocks noChangeArrowheads="1"/>
          </p:cNvSpPr>
          <p:nvPr/>
        </p:nvSpPr>
        <p:spPr bwMode="auto">
          <a:xfrm>
            <a:off x="5591540" y="26802890"/>
            <a:ext cx="773793" cy="5539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3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000" b="1" dirty="0" smtClean="0">
                <a:solidFill>
                  <a:prstClr val="white"/>
                </a:solidFill>
              </a:rPr>
              <a:t>H</a:t>
            </a:r>
            <a:endParaRPr lang="en-US" sz="3000" b="1" dirty="0">
              <a:solidFill>
                <a:prstClr val="white"/>
              </a:solidFill>
            </a:endParaRPr>
          </a:p>
        </p:txBody>
      </p:sp>
      <p:sp>
        <p:nvSpPr>
          <p:cNvPr id="96" name="Oval 48"/>
          <p:cNvSpPr>
            <a:spLocks noChangeArrowheads="1"/>
          </p:cNvSpPr>
          <p:nvPr/>
        </p:nvSpPr>
        <p:spPr bwMode="auto">
          <a:xfrm>
            <a:off x="8153400" y="24202828"/>
            <a:ext cx="459520" cy="459459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97" name="Straight Arrow Connector 96"/>
          <p:cNvCxnSpPr>
            <a:stCxn id="52" idx="0"/>
            <a:endCxn id="103" idx="4"/>
          </p:cNvCxnSpPr>
          <p:nvPr/>
        </p:nvCxnSpPr>
        <p:spPr bwMode="auto">
          <a:xfrm flipV="1">
            <a:off x="7309056" y="24771152"/>
            <a:ext cx="1183277" cy="1206419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>
            <a:stCxn id="52" idx="0"/>
            <a:endCxn id="102" idx="4"/>
          </p:cNvCxnSpPr>
          <p:nvPr/>
        </p:nvCxnSpPr>
        <p:spPr bwMode="auto">
          <a:xfrm flipV="1">
            <a:off x="7309056" y="24771152"/>
            <a:ext cx="572149" cy="1206419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>
            <a:stCxn id="55" idx="0"/>
            <a:endCxn id="103" idx="4"/>
          </p:cNvCxnSpPr>
          <p:nvPr/>
        </p:nvCxnSpPr>
        <p:spPr bwMode="auto">
          <a:xfrm flipV="1">
            <a:off x="7965514" y="24771152"/>
            <a:ext cx="526819" cy="1206419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>
            <a:stCxn id="55" idx="0"/>
            <a:endCxn id="102" idx="4"/>
          </p:cNvCxnSpPr>
          <p:nvPr/>
        </p:nvCxnSpPr>
        <p:spPr bwMode="auto">
          <a:xfrm flipH="1" flipV="1">
            <a:off x="7881205" y="24771152"/>
            <a:ext cx="84309" cy="1206419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>
            <a:stCxn id="5" idx="0"/>
            <a:endCxn id="103" idx="4"/>
          </p:cNvCxnSpPr>
          <p:nvPr/>
        </p:nvCxnSpPr>
        <p:spPr bwMode="auto">
          <a:xfrm flipH="1" flipV="1">
            <a:off x="8492333" y="24771152"/>
            <a:ext cx="74934" cy="1206419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Oval 24"/>
          <p:cNvSpPr>
            <a:spLocks noChangeArrowheads="1"/>
          </p:cNvSpPr>
          <p:nvPr/>
        </p:nvSpPr>
        <p:spPr bwMode="auto">
          <a:xfrm>
            <a:off x="7651017" y="24312365"/>
            <a:ext cx="460375" cy="458787"/>
          </a:xfrm>
          <a:prstGeom prst="ellipse">
            <a:avLst/>
          </a:prstGeom>
          <a:solidFill>
            <a:srgbClr val="8064A2"/>
          </a:solidFill>
          <a:ln w="25400">
            <a:solidFill>
              <a:srgbClr val="3F3151"/>
            </a:solidFill>
            <a:round/>
            <a:headEnd/>
            <a:tailEnd/>
          </a:ln>
          <a:effectLst>
            <a:outerShdw blurRad="63500" dist="29783" dir="3885598" algn="ctr" rotWithShape="0">
              <a:srgbClr val="3F3151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03" name="Oval 24"/>
          <p:cNvSpPr>
            <a:spLocks noChangeArrowheads="1"/>
          </p:cNvSpPr>
          <p:nvPr/>
        </p:nvSpPr>
        <p:spPr bwMode="auto">
          <a:xfrm>
            <a:off x="8262145" y="24312365"/>
            <a:ext cx="460375" cy="458787"/>
          </a:xfrm>
          <a:prstGeom prst="ellipse">
            <a:avLst/>
          </a:prstGeom>
          <a:solidFill>
            <a:srgbClr val="8064A2"/>
          </a:solidFill>
          <a:ln w="25400">
            <a:solidFill>
              <a:srgbClr val="3F3151"/>
            </a:solidFill>
            <a:round/>
            <a:headEnd/>
            <a:tailEnd/>
          </a:ln>
          <a:effectLst>
            <a:outerShdw blurRad="63500" dist="29783" dir="3885598" algn="ctr" rotWithShape="0">
              <a:srgbClr val="3F3151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04" name="Oval 48"/>
          <p:cNvSpPr>
            <a:spLocks noChangeArrowheads="1"/>
          </p:cNvSpPr>
          <p:nvPr/>
        </p:nvSpPr>
        <p:spPr bwMode="auto">
          <a:xfrm>
            <a:off x="7542182" y="24202828"/>
            <a:ext cx="459520" cy="459459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05" name="Oval 49"/>
          <p:cNvSpPr>
            <a:spLocks noChangeArrowheads="1"/>
          </p:cNvSpPr>
          <p:nvPr/>
        </p:nvSpPr>
        <p:spPr bwMode="auto">
          <a:xfrm>
            <a:off x="7651591" y="24312223"/>
            <a:ext cx="459520" cy="459459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06" name="Oval 49"/>
          <p:cNvSpPr>
            <a:spLocks noChangeArrowheads="1"/>
          </p:cNvSpPr>
          <p:nvPr/>
        </p:nvSpPr>
        <p:spPr bwMode="auto">
          <a:xfrm>
            <a:off x="8262809" y="24312223"/>
            <a:ext cx="459520" cy="459459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107" name="Straight Connector 106"/>
          <p:cNvCxnSpPr/>
          <p:nvPr/>
        </p:nvCxnSpPr>
        <p:spPr bwMode="auto">
          <a:xfrm>
            <a:off x="8839200" y="24221553"/>
            <a:ext cx="579756" cy="648613"/>
          </a:xfrm>
          <a:prstGeom prst="line">
            <a:avLst/>
          </a:prstGeom>
          <a:ln w="44450">
            <a:solidFill>
              <a:schemeClr val="bg2">
                <a:lumMod val="10000"/>
              </a:schemeClr>
            </a:solidFill>
            <a:headEnd type="arrow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/>
          <p:cNvCxnSpPr>
            <a:stCxn id="5" idx="0"/>
            <a:endCxn id="102" idx="4"/>
          </p:cNvCxnSpPr>
          <p:nvPr/>
        </p:nvCxnSpPr>
        <p:spPr bwMode="auto">
          <a:xfrm flipH="1" flipV="1">
            <a:off x="7881205" y="24771152"/>
            <a:ext cx="686062" cy="1206419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Oval 50"/>
          <p:cNvSpPr>
            <a:spLocks noChangeArrowheads="1"/>
          </p:cNvSpPr>
          <p:nvPr/>
        </p:nvSpPr>
        <p:spPr bwMode="auto">
          <a:xfrm>
            <a:off x="8374539" y="24450153"/>
            <a:ext cx="459520" cy="459459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10" name="Oval 50"/>
          <p:cNvSpPr>
            <a:spLocks noChangeArrowheads="1"/>
          </p:cNvSpPr>
          <p:nvPr/>
        </p:nvSpPr>
        <p:spPr bwMode="auto">
          <a:xfrm>
            <a:off x="7755474" y="24450153"/>
            <a:ext cx="459520" cy="459459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111" name="Straight Connector 110"/>
          <p:cNvCxnSpPr/>
          <p:nvPr/>
        </p:nvCxnSpPr>
        <p:spPr bwMode="auto">
          <a:xfrm>
            <a:off x="7239000" y="25821753"/>
            <a:ext cx="1600200" cy="0"/>
          </a:xfrm>
          <a:prstGeom prst="line">
            <a:avLst/>
          </a:prstGeom>
          <a:ln w="44450">
            <a:solidFill>
              <a:schemeClr val="bg2">
                <a:lumMod val="10000"/>
              </a:schemeClr>
            </a:solidFill>
            <a:headEnd type="arrow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577"/>
          <p:cNvSpPr txBox="1">
            <a:spLocks noChangeArrowheads="1"/>
          </p:cNvSpPr>
          <p:nvPr/>
        </p:nvSpPr>
        <p:spPr bwMode="auto">
          <a:xfrm>
            <a:off x="7924800" y="25212153"/>
            <a:ext cx="3309640" cy="5539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3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000" b="1" dirty="0" smtClean="0">
                <a:solidFill>
                  <a:srgbClr val="FF0000"/>
                </a:solidFill>
              </a:rPr>
              <a:t>LCN </a:t>
            </a:r>
            <a:r>
              <a:rPr lang="en-US" sz="3000" b="1" dirty="0">
                <a:solidFill>
                  <a:srgbClr val="FF0000"/>
                </a:solidFill>
              </a:rPr>
              <a:t>Size = </a:t>
            </a:r>
            <a:r>
              <a:rPr lang="en-US" sz="3000" b="1" dirty="0" smtClean="0">
                <a:solidFill>
                  <a:srgbClr val="FF0000"/>
                </a:solidFill>
              </a:rPr>
              <a:t>5</a:t>
            </a:r>
            <a:endParaRPr lang="en-US" sz="3000" b="1" dirty="0">
              <a:solidFill>
                <a:srgbClr val="FF0000"/>
              </a:solidFill>
            </a:endParaRPr>
          </a:p>
        </p:txBody>
      </p:sp>
      <p:sp>
        <p:nvSpPr>
          <p:cNvPr id="113" name="Oval 24"/>
          <p:cNvSpPr>
            <a:spLocks noChangeArrowheads="1"/>
          </p:cNvSpPr>
          <p:nvPr/>
        </p:nvSpPr>
        <p:spPr bwMode="auto">
          <a:xfrm>
            <a:off x="7039097" y="24331091"/>
            <a:ext cx="460375" cy="458787"/>
          </a:xfrm>
          <a:prstGeom prst="ellipse">
            <a:avLst/>
          </a:prstGeom>
          <a:solidFill>
            <a:srgbClr val="8064A2"/>
          </a:solidFill>
          <a:ln w="25400">
            <a:solidFill>
              <a:srgbClr val="3F3151"/>
            </a:solidFill>
            <a:round/>
            <a:headEnd/>
            <a:tailEnd/>
          </a:ln>
          <a:effectLst>
            <a:outerShdw blurRad="63500" dist="29783" dir="3885598" algn="ctr" rotWithShape="0">
              <a:srgbClr val="3F3151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4" name="Oval 48"/>
          <p:cNvSpPr>
            <a:spLocks noChangeArrowheads="1"/>
          </p:cNvSpPr>
          <p:nvPr/>
        </p:nvSpPr>
        <p:spPr bwMode="auto">
          <a:xfrm>
            <a:off x="6930262" y="24221554"/>
            <a:ext cx="459520" cy="459459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15" name="Oval 49"/>
          <p:cNvSpPr>
            <a:spLocks noChangeArrowheads="1"/>
          </p:cNvSpPr>
          <p:nvPr/>
        </p:nvSpPr>
        <p:spPr bwMode="auto">
          <a:xfrm>
            <a:off x="7039671" y="24330949"/>
            <a:ext cx="459520" cy="459459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116" name="Straight Arrow Connector 115"/>
          <p:cNvCxnSpPr>
            <a:stCxn id="52" idx="0"/>
            <a:endCxn id="113" idx="4"/>
          </p:cNvCxnSpPr>
          <p:nvPr/>
        </p:nvCxnSpPr>
        <p:spPr bwMode="auto">
          <a:xfrm flipH="1" flipV="1">
            <a:off x="7269285" y="24789878"/>
            <a:ext cx="39771" cy="1187693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>
            <a:stCxn id="33" idx="0"/>
            <a:endCxn id="113" idx="4"/>
          </p:cNvCxnSpPr>
          <p:nvPr/>
        </p:nvCxnSpPr>
        <p:spPr bwMode="auto">
          <a:xfrm flipH="1" flipV="1">
            <a:off x="7269285" y="24789878"/>
            <a:ext cx="695955" cy="1187692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>
            <a:stCxn id="5" idx="0"/>
            <a:endCxn id="115" idx="4"/>
          </p:cNvCxnSpPr>
          <p:nvPr/>
        </p:nvCxnSpPr>
        <p:spPr bwMode="auto">
          <a:xfrm flipH="1" flipV="1">
            <a:off x="7269431" y="24790408"/>
            <a:ext cx="1297836" cy="1187163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Oval 50"/>
          <p:cNvSpPr>
            <a:spLocks noChangeArrowheads="1"/>
          </p:cNvSpPr>
          <p:nvPr/>
        </p:nvSpPr>
        <p:spPr bwMode="auto">
          <a:xfrm>
            <a:off x="7160480" y="24450153"/>
            <a:ext cx="459520" cy="459459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20" name="Oval 28" descr="Large grid"/>
          <p:cNvSpPr>
            <a:spLocks noChangeArrowheads="1"/>
          </p:cNvSpPr>
          <p:nvPr/>
        </p:nvSpPr>
        <p:spPr bwMode="auto">
          <a:xfrm>
            <a:off x="6409399" y="27736800"/>
            <a:ext cx="459520" cy="459459"/>
          </a:xfrm>
          <a:prstGeom prst="ellipse">
            <a:avLst/>
          </a:prstGeom>
          <a:pattFill prst="lgGrid">
            <a:fgClr>
              <a:srgbClr val="4E6128"/>
            </a:fgClr>
            <a:bgClr>
              <a:srgbClr val="D6E3BC"/>
            </a:bgClr>
          </a:pattFill>
          <a:ln w="25400">
            <a:solidFill>
              <a:srgbClr val="4E6128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1" name="Oval 30" descr="Large grid"/>
          <p:cNvSpPr>
            <a:spLocks noChangeArrowheads="1"/>
          </p:cNvSpPr>
          <p:nvPr/>
        </p:nvSpPr>
        <p:spPr bwMode="auto">
          <a:xfrm>
            <a:off x="6510830" y="27861510"/>
            <a:ext cx="459520" cy="459459"/>
          </a:xfrm>
          <a:prstGeom prst="ellipse">
            <a:avLst/>
          </a:prstGeom>
          <a:pattFill prst="lgGrid">
            <a:fgClr>
              <a:srgbClr val="C0504D"/>
            </a:fgClr>
            <a:bgClr>
              <a:srgbClr val="F2DBDB"/>
            </a:bgClr>
          </a:pattFill>
          <a:ln w="25400">
            <a:solidFill>
              <a:srgbClr val="943634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2" name="Oval 31" descr="Large grid"/>
          <p:cNvSpPr>
            <a:spLocks noChangeArrowheads="1"/>
          </p:cNvSpPr>
          <p:nvPr/>
        </p:nvSpPr>
        <p:spPr bwMode="auto">
          <a:xfrm>
            <a:off x="6621380" y="27953402"/>
            <a:ext cx="459520" cy="459459"/>
          </a:xfrm>
          <a:prstGeom prst="ellipse">
            <a:avLst/>
          </a:prstGeom>
          <a:pattFill prst="lgGrid">
            <a:fgClr>
              <a:srgbClr val="1F497D"/>
            </a:fgClr>
            <a:bgClr>
              <a:srgbClr val="C6D9F1"/>
            </a:bgClr>
          </a:pattFill>
          <a:ln w="25400">
            <a:solidFill>
              <a:srgbClr val="1F497D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3" name="Oval 36" descr="Wide downward diagonal"/>
          <p:cNvSpPr>
            <a:spLocks noChangeArrowheads="1"/>
          </p:cNvSpPr>
          <p:nvPr/>
        </p:nvSpPr>
        <p:spPr bwMode="auto">
          <a:xfrm>
            <a:off x="6408261" y="27741176"/>
            <a:ext cx="459520" cy="459459"/>
          </a:xfrm>
          <a:prstGeom prst="ellipse">
            <a:avLst/>
          </a:prstGeom>
          <a:pattFill prst="wdDnDiag">
            <a:fgClr>
              <a:srgbClr val="4E6128"/>
            </a:fgClr>
            <a:bgClr>
              <a:srgbClr val="D6E3BC"/>
            </a:bgClr>
          </a:pattFill>
          <a:ln w="25400">
            <a:solidFill>
              <a:srgbClr val="4E6128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4" name="Oval 37" descr="Wide downward diagonal"/>
          <p:cNvSpPr>
            <a:spLocks noChangeArrowheads="1"/>
          </p:cNvSpPr>
          <p:nvPr/>
        </p:nvSpPr>
        <p:spPr bwMode="auto">
          <a:xfrm>
            <a:off x="6518809" y="27865886"/>
            <a:ext cx="459520" cy="459459"/>
          </a:xfrm>
          <a:prstGeom prst="ellipse">
            <a:avLst/>
          </a:prstGeom>
          <a:pattFill prst="wdDnDiag">
            <a:fgClr>
              <a:srgbClr val="C0504D"/>
            </a:fgClr>
            <a:bgClr>
              <a:srgbClr val="F2DBDB"/>
            </a:bgClr>
          </a:pattFill>
          <a:ln w="25400">
            <a:solidFill>
              <a:srgbClr val="943634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5" name="Oval 38" descr="Wide downward diagonal"/>
          <p:cNvSpPr>
            <a:spLocks noChangeArrowheads="1"/>
          </p:cNvSpPr>
          <p:nvPr/>
        </p:nvSpPr>
        <p:spPr bwMode="auto">
          <a:xfrm>
            <a:off x="6627080" y="27957778"/>
            <a:ext cx="459520" cy="459459"/>
          </a:xfrm>
          <a:prstGeom prst="ellipse">
            <a:avLst/>
          </a:prstGeom>
          <a:pattFill prst="wdDnDiag">
            <a:fgClr>
              <a:srgbClr val="1F497D"/>
            </a:fgClr>
            <a:bgClr>
              <a:srgbClr val="C6D9F1"/>
            </a:bgClr>
          </a:pattFill>
          <a:ln w="25400">
            <a:solidFill>
              <a:srgbClr val="1F497D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6" name="Oval 28" descr="Large grid"/>
          <p:cNvSpPr>
            <a:spLocks noChangeArrowheads="1"/>
          </p:cNvSpPr>
          <p:nvPr/>
        </p:nvSpPr>
        <p:spPr bwMode="auto">
          <a:xfrm>
            <a:off x="7704799" y="27736800"/>
            <a:ext cx="459520" cy="459459"/>
          </a:xfrm>
          <a:prstGeom prst="ellipse">
            <a:avLst/>
          </a:prstGeom>
          <a:pattFill prst="lgGrid">
            <a:fgClr>
              <a:srgbClr val="4E6128"/>
            </a:fgClr>
            <a:bgClr>
              <a:srgbClr val="D6E3BC"/>
            </a:bgClr>
          </a:pattFill>
          <a:ln w="25400">
            <a:solidFill>
              <a:srgbClr val="4E6128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7" name="Oval 30" descr="Large grid"/>
          <p:cNvSpPr>
            <a:spLocks noChangeArrowheads="1"/>
          </p:cNvSpPr>
          <p:nvPr/>
        </p:nvSpPr>
        <p:spPr bwMode="auto">
          <a:xfrm>
            <a:off x="7806230" y="27861510"/>
            <a:ext cx="459520" cy="459459"/>
          </a:xfrm>
          <a:prstGeom prst="ellipse">
            <a:avLst/>
          </a:prstGeom>
          <a:pattFill prst="lgGrid">
            <a:fgClr>
              <a:srgbClr val="C0504D"/>
            </a:fgClr>
            <a:bgClr>
              <a:srgbClr val="F2DBDB"/>
            </a:bgClr>
          </a:pattFill>
          <a:ln w="25400">
            <a:solidFill>
              <a:srgbClr val="943634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8" name="Oval 31" descr="Large grid"/>
          <p:cNvSpPr>
            <a:spLocks noChangeArrowheads="1"/>
          </p:cNvSpPr>
          <p:nvPr/>
        </p:nvSpPr>
        <p:spPr bwMode="auto">
          <a:xfrm>
            <a:off x="7916780" y="27953402"/>
            <a:ext cx="459520" cy="459459"/>
          </a:xfrm>
          <a:prstGeom prst="ellipse">
            <a:avLst/>
          </a:prstGeom>
          <a:pattFill prst="lgGrid">
            <a:fgClr>
              <a:srgbClr val="1F497D"/>
            </a:fgClr>
            <a:bgClr>
              <a:srgbClr val="C6D9F1"/>
            </a:bgClr>
          </a:pattFill>
          <a:ln w="25400">
            <a:solidFill>
              <a:srgbClr val="1F497D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9" name="Oval 36" descr="Wide downward diagonal"/>
          <p:cNvSpPr>
            <a:spLocks noChangeArrowheads="1"/>
          </p:cNvSpPr>
          <p:nvPr/>
        </p:nvSpPr>
        <p:spPr bwMode="auto">
          <a:xfrm>
            <a:off x="7703661" y="27741176"/>
            <a:ext cx="459520" cy="459459"/>
          </a:xfrm>
          <a:prstGeom prst="ellipse">
            <a:avLst/>
          </a:prstGeom>
          <a:pattFill prst="wdDnDiag">
            <a:fgClr>
              <a:srgbClr val="4E6128"/>
            </a:fgClr>
            <a:bgClr>
              <a:srgbClr val="D6E3BC"/>
            </a:bgClr>
          </a:pattFill>
          <a:ln w="25400">
            <a:solidFill>
              <a:srgbClr val="4E6128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30" name="Oval 37" descr="Wide downward diagonal"/>
          <p:cNvSpPr>
            <a:spLocks noChangeArrowheads="1"/>
          </p:cNvSpPr>
          <p:nvPr/>
        </p:nvSpPr>
        <p:spPr bwMode="auto">
          <a:xfrm>
            <a:off x="7814209" y="27865886"/>
            <a:ext cx="459520" cy="459459"/>
          </a:xfrm>
          <a:prstGeom prst="ellipse">
            <a:avLst/>
          </a:prstGeom>
          <a:pattFill prst="wdDnDiag">
            <a:fgClr>
              <a:srgbClr val="C0504D"/>
            </a:fgClr>
            <a:bgClr>
              <a:srgbClr val="F2DBDB"/>
            </a:bgClr>
          </a:pattFill>
          <a:ln w="25400">
            <a:solidFill>
              <a:srgbClr val="943634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31" name="Oval 38" descr="Wide downward diagonal"/>
          <p:cNvSpPr>
            <a:spLocks noChangeArrowheads="1"/>
          </p:cNvSpPr>
          <p:nvPr/>
        </p:nvSpPr>
        <p:spPr bwMode="auto">
          <a:xfrm>
            <a:off x="7922480" y="27957778"/>
            <a:ext cx="459520" cy="459459"/>
          </a:xfrm>
          <a:prstGeom prst="ellipse">
            <a:avLst/>
          </a:prstGeom>
          <a:pattFill prst="wdDnDiag">
            <a:fgClr>
              <a:srgbClr val="1F497D"/>
            </a:fgClr>
            <a:bgClr>
              <a:srgbClr val="C6D9F1"/>
            </a:bgClr>
          </a:pattFill>
          <a:ln w="25400">
            <a:solidFill>
              <a:srgbClr val="1F497D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32" name="Oval 28" descr="Large grid"/>
          <p:cNvSpPr>
            <a:spLocks noChangeArrowheads="1"/>
          </p:cNvSpPr>
          <p:nvPr/>
        </p:nvSpPr>
        <p:spPr bwMode="auto">
          <a:xfrm>
            <a:off x="9076399" y="27736800"/>
            <a:ext cx="459520" cy="459459"/>
          </a:xfrm>
          <a:prstGeom prst="ellipse">
            <a:avLst/>
          </a:prstGeom>
          <a:pattFill prst="lgGrid">
            <a:fgClr>
              <a:srgbClr val="4E6128"/>
            </a:fgClr>
            <a:bgClr>
              <a:srgbClr val="D6E3BC"/>
            </a:bgClr>
          </a:pattFill>
          <a:ln w="25400">
            <a:solidFill>
              <a:srgbClr val="4E6128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33" name="Oval 30" descr="Large grid"/>
          <p:cNvSpPr>
            <a:spLocks noChangeArrowheads="1"/>
          </p:cNvSpPr>
          <p:nvPr/>
        </p:nvSpPr>
        <p:spPr bwMode="auto">
          <a:xfrm>
            <a:off x="9177830" y="27861510"/>
            <a:ext cx="459520" cy="459459"/>
          </a:xfrm>
          <a:prstGeom prst="ellipse">
            <a:avLst/>
          </a:prstGeom>
          <a:pattFill prst="lgGrid">
            <a:fgClr>
              <a:srgbClr val="C0504D"/>
            </a:fgClr>
            <a:bgClr>
              <a:srgbClr val="F2DBDB"/>
            </a:bgClr>
          </a:pattFill>
          <a:ln w="25400">
            <a:solidFill>
              <a:srgbClr val="943634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34" name="Oval 31" descr="Large grid"/>
          <p:cNvSpPr>
            <a:spLocks noChangeArrowheads="1"/>
          </p:cNvSpPr>
          <p:nvPr/>
        </p:nvSpPr>
        <p:spPr bwMode="auto">
          <a:xfrm>
            <a:off x="9288380" y="27953402"/>
            <a:ext cx="459520" cy="459459"/>
          </a:xfrm>
          <a:prstGeom prst="ellipse">
            <a:avLst/>
          </a:prstGeom>
          <a:pattFill prst="lgGrid">
            <a:fgClr>
              <a:srgbClr val="1F497D"/>
            </a:fgClr>
            <a:bgClr>
              <a:srgbClr val="C6D9F1"/>
            </a:bgClr>
          </a:pattFill>
          <a:ln w="25400">
            <a:solidFill>
              <a:srgbClr val="1F497D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35" name="Oval 36" descr="Wide downward diagonal"/>
          <p:cNvSpPr>
            <a:spLocks noChangeArrowheads="1"/>
          </p:cNvSpPr>
          <p:nvPr/>
        </p:nvSpPr>
        <p:spPr bwMode="auto">
          <a:xfrm>
            <a:off x="9075261" y="27741176"/>
            <a:ext cx="459520" cy="459459"/>
          </a:xfrm>
          <a:prstGeom prst="ellipse">
            <a:avLst/>
          </a:prstGeom>
          <a:pattFill prst="wdDnDiag">
            <a:fgClr>
              <a:srgbClr val="4E6128"/>
            </a:fgClr>
            <a:bgClr>
              <a:srgbClr val="D6E3BC"/>
            </a:bgClr>
          </a:pattFill>
          <a:ln w="25400">
            <a:solidFill>
              <a:srgbClr val="4E6128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36" name="Oval 37" descr="Wide downward diagonal"/>
          <p:cNvSpPr>
            <a:spLocks noChangeArrowheads="1"/>
          </p:cNvSpPr>
          <p:nvPr/>
        </p:nvSpPr>
        <p:spPr bwMode="auto">
          <a:xfrm>
            <a:off x="9185809" y="27865886"/>
            <a:ext cx="459520" cy="459459"/>
          </a:xfrm>
          <a:prstGeom prst="ellipse">
            <a:avLst/>
          </a:prstGeom>
          <a:pattFill prst="wdDnDiag">
            <a:fgClr>
              <a:srgbClr val="C0504D"/>
            </a:fgClr>
            <a:bgClr>
              <a:srgbClr val="F2DBDB"/>
            </a:bgClr>
          </a:pattFill>
          <a:ln w="25400">
            <a:solidFill>
              <a:srgbClr val="943634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37" name="Oval 38" descr="Wide downward diagonal"/>
          <p:cNvSpPr>
            <a:spLocks noChangeArrowheads="1"/>
          </p:cNvSpPr>
          <p:nvPr/>
        </p:nvSpPr>
        <p:spPr bwMode="auto">
          <a:xfrm>
            <a:off x="9294080" y="27957778"/>
            <a:ext cx="459520" cy="459459"/>
          </a:xfrm>
          <a:prstGeom prst="ellipse">
            <a:avLst/>
          </a:prstGeom>
          <a:pattFill prst="wdDnDiag">
            <a:fgClr>
              <a:srgbClr val="1F497D"/>
            </a:fgClr>
            <a:bgClr>
              <a:srgbClr val="C6D9F1"/>
            </a:bgClr>
          </a:pattFill>
          <a:ln w="25400">
            <a:solidFill>
              <a:srgbClr val="1F497D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316062" y="1274085"/>
            <a:ext cx="8233858" cy="4018620"/>
            <a:chOff x="316062" y="1274085"/>
            <a:chExt cx="8233858" cy="4018620"/>
          </a:xfrm>
        </p:grpSpPr>
        <p:sp>
          <p:nvSpPr>
            <p:cNvPr id="4" name="TextBox 3"/>
            <p:cNvSpPr txBox="1"/>
            <p:nvPr/>
          </p:nvSpPr>
          <p:spPr>
            <a:xfrm>
              <a:off x="573156" y="2685114"/>
              <a:ext cx="1846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pic>
          <p:nvPicPr>
            <p:cNvPr id="2" name="Picture 1" descr="concept7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3649" y="2356714"/>
              <a:ext cx="6858000" cy="774700"/>
            </a:xfrm>
            <a:prstGeom prst="rect">
              <a:avLst/>
            </a:prstGeom>
          </p:spPr>
        </p:pic>
        <p:pic>
          <p:nvPicPr>
            <p:cNvPr id="3" name="Picture 2" descr="concept11.png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05"/>
            <a:stretch/>
          </p:blipFill>
          <p:spPr>
            <a:xfrm>
              <a:off x="1583649" y="3352716"/>
              <a:ext cx="6858000" cy="818425"/>
            </a:xfrm>
            <a:prstGeom prst="rect">
              <a:avLst/>
            </a:prstGeom>
          </p:spPr>
        </p:pic>
        <p:cxnSp>
          <p:nvCxnSpPr>
            <p:cNvPr id="148" name="Straight Connector 147"/>
            <p:cNvCxnSpPr/>
            <p:nvPr/>
          </p:nvCxnSpPr>
          <p:spPr>
            <a:xfrm>
              <a:off x="408960" y="3234221"/>
              <a:ext cx="8021588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5" name="TextBox 154"/>
            <p:cNvSpPr txBox="1"/>
            <p:nvPr/>
          </p:nvSpPr>
          <p:spPr>
            <a:xfrm>
              <a:off x="319156" y="2563419"/>
              <a:ext cx="10792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dirty="0" smtClean="0">
                  <a:solidFill>
                    <a:prstClr val="white"/>
                  </a:solidFill>
                  <a:latin typeface="Calibri"/>
                </a:rPr>
                <a:t>Feature 7 </a:t>
              </a:r>
              <a:endParaRPr lang="en-US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56" name="TextBox 155"/>
            <p:cNvSpPr txBox="1"/>
            <p:nvPr/>
          </p:nvSpPr>
          <p:spPr>
            <a:xfrm>
              <a:off x="319156" y="3633758"/>
              <a:ext cx="10823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dirty="0" smtClean="0">
                  <a:solidFill>
                    <a:prstClr val="white"/>
                  </a:solidFill>
                  <a:latin typeface="Calibri"/>
                </a:rPr>
                <a:t>Feature 8</a:t>
              </a:r>
              <a:endParaRPr lang="en-US" dirty="0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157" name="Straight Connector 156"/>
            <p:cNvCxnSpPr/>
            <p:nvPr/>
          </p:nvCxnSpPr>
          <p:spPr>
            <a:xfrm>
              <a:off x="407840" y="4310214"/>
              <a:ext cx="8021588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/>
            <p:cNvCxnSpPr/>
            <p:nvPr/>
          </p:nvCxnSpPr>
          <p:spPr>
            <a:xfrm>
              <a:off x="408960" y="2279746"/>
              <a:ext cx="8121688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0" name="TextBox 159"/>
            <p:cNvSpPr txBox="1"/>
            <p:nvPr/>
          </p:nvSpPr>
          <p:spPr>
            <a:xfrm>
              <a:off x="319156" y="1549612"/>
              <a:ext cx="10792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dirty="0" smtClean="0">
                  <a:solidFill>
                    <a:prstClr val="white"/>
                  </a:solidFill>
                  <a:latin typeface="Calibri"/>
                </a:rPr>
                <a:t>Feature 6</a:t>
              </a:r>
              <a:endParaRPr lang="en-US" dirty="0">
                <a:solidFill>
                  <a:prstClr val="white"/>
                </a:solidFill>
                <a:latin typeface="Calibri"/>
              </a:endParaRPr>
            </a:p>
          </p:txBody>
        </p:sp>
        <p:pic>
          <p:nvPicPr>
            <p:cNvPr id="143" name="Picture 142" descr="concept9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6412" y="1274085"/>
              <a:ext cx="6692900" cy="812800"/>
            </a:xfrm>
            <a:prstGeom prst="rect">
              <a:avLst/>
            </a:prstGeom>
          </p:spPr>
        </p:pic>
        <p:pic>
          <p:nvPicPr>
            <p:cNvPr id="144" name="Picture 143" descr="concept10.png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889" r="630" b="-1"/>
            <a:stretch/>
          </p:blipFill>
          <p:spPr>
            <a:xfrm>
              <a:off x="1583649" y="4420204"/>
              <a:ext cx="6966271" cy="872501"/>
            </a:xfrm>
            <a:prstGeom prst="rect">
              <a:avLst/>
            </a:prstGeom>
          </p:spPr>
        </p:pic>
        <p:sp>
          <p:nvSpPr>
            <p:cNvPr id="164" name="TextBox 163"/>
            <p:cNvSpPr txBox="1"/>
            <p:nvPr/>
          </p:nvSpPr>
          <p:spPr>
            <a:xfrm>
              <a:off x="316062" y="4742028"/>
              <a:ext cx="10792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dirty="0" smtClean="0">
                  <a:solidFill>
                    <a:prstClr val="white"/>
                  </a:solidFill>
                  <a:latin typeface="Calibri"/>
                </a:rPr>
                <a:t>Feature </a:t>
              </a:r>
              <a:r>
                <a:rPr lang="en-US" dirty="0">
                  <a:solidFill>
                    <a:prstClr val="white"/>
                  </a:solidFill>
                  <a:latin typeface="Calibri"/>
                </a:rPr>
                <a:t>9</a:t>
              </a:r>
            </a:p>
          </p:txBody>
        </p:sp>
      </p:grpSp>
      <p:sp>
        <p:nvSpPr>
          <p:cNvPr id="150" name="TextBox 149"/>
          <p:cNvSpPr txBox="1"/>
          <p:nvPr/>
        </p:nvSpPr>
        <p:spPr>
          <a:xfrm>
            <a:off x="3914589" y="203805"/>
            <a:ext cx="18813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2800" dirty="0" smtClean="0">
                <a:solidFill>
                  <a:prstClr val="white"/>
                </a:solidFill>
                <a:latin typeface="Calibri"/>
              </a:rPr>
              <a:t>Best stimuli</a:t>
            </a:r>
            <a:endParaRPr lang="en-US" sz="28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0" y="6488668"/>
            <a:ext cx="9324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prstClr val="white"/>
                </a:solidFill>
                <a:latin typeface="Calibri"/>
              </a:rPr>
              <a:t>Le, et al., </a:t>
            </a:r>
            <a:r>
              <a:rPr lang="en-US" i="1" dirty="0" smtClean="0">
                <a:solidFill>
                  <a:prstClr val="white"/>
                </a:solidFill>
                <a:latin typeface="Calibri"/>
              </a:rPr>
              <a:t>Building high-level features using large-scale unsupervised learning</a:t>
            </a:r>
            <a:r>
              <a:rPr lang="en-US" dirty="0" smtClean="0">
                <a:solidFill>
                  <a:prstClr val="white"/>
                </a:solidFill>
                <a:latin typeface="Calibri"/>
              </a:rPr>
              <a:t>. ICML 2012</a:t>
            </a:r>
            <a:endParaRPr lang="en-US" dirty="0">
              <a:solidFill>
                <a:prstClr val="white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42129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73156" y="268511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" name="Oval 48"/>
          <p:cNvSpPr>
            <a:spLocks noChangeArrowheads="1"/>
          </p:cNvSpPr>
          <p:nvPr/>
        </p:nvSpPr>
        <p:spPr bwMode="auto">
          <a:xfrm>
            <a:off x="8337507" y="25977571"/>
            <a:ext cx="459520" cy="459459"/>
          </a:xfrm>
          <a:prstGeom prst="ellipse">
            <a:avLst/>
          </a:prstGeom>
          <a:solidFill>
            <a:srgbClr val="9BBB59"/>
          </a:solidFill>
          <a:ln w="25400">
            <a:solidFill>
              <a:srgbClr val="4E6128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6" name="Straight Arrow Connector 5"/>
          <p:cNvCxnSpPr/>
          <p:nvPr/>
        </p:nvCxnSpPr>
        <p:spPr bwMode="auto">
          <a:xfrm flipV="1">
            <a:off x="6208447" y="28354589"/>
            <a:ext cx="644525" cy="777875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 bwMode="auto">
          <a:xfrm flipV="1">
            <a:off x="6852972" y="28354589"/>
            <a:ext cx="0" cy="777875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 bwMode="auto">
          <a:xfrm flipH="1" flipV="1">
            <a:off x="6852972" y="28354589"/>
            <a:ext cx="646112" cy="777875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 bwMode="auto">
          <a:xfrm flipV="1">
            <a:off x="6852972" y="28354589"/>
            <a:ext cx="657225" cy="777875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 bwMode="auto">
          <a:xfrm flipV="1">
            <a:off x="7499084" y="28354589"/>
            <a:ext cx="11113" cy="777875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 bwMode="auto">
          <a:xfrm flipH="1" flipV="1">
            <a:off x="7510197" y="28354589"/>
            <a:ext cx="635000" cy="777875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 bwMode="auto">
          <a:xfrm flipV="1">
            <a:off x="7499084" y="28354589"/>
            <a:ext cx="646113" cy="777875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 bwMode="auto">
          <a:xfrm flipV="1">
            <a:off x="8145197" y="28354589"/>
            <a:ext cx="0" cy="777875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 bwMode="auto">
          <a:xfrm flipH="1" flipV="1">
            <a:off x="8145197" y="28354589"/>
            <a:ext cx="644525" cy="777875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 bwMode="auto">
          <a:xfrm flipV="1">
            <a:off x="8145197" y="28354589"/>
            <a:ext cx="644525" cy="777875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 bwMode="auto">
          <a:xfrm flipV="1">
            <a:off x="8789722" y="28354589"/>
            <a:ext cx="0" cy="777875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 bwMode="auto">
          <a:xfrm flipH="1" flipV="1">
            <a:off x="8789722" y="28354589"/>
            <a:ext cx="646112" cy="777875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 bwMode="auto">
          <a:xfrm flipV="1">
            <a:off x="8789722" y="28354589"/>
            <a:ext cx="646112" cy="777875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 bwMode="auto">
          <a:xfrm flipV="1">
            <a:off x="9435834" y="28354589"/>
            <a:ext cx="0" cy="777875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 bwMode="auto">
          <a:xfrm flipH="1" flipV="1">
            <a:off x="9435834" y="28354589"/>
            <a:ext cx="546100" cy="777875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 bwMode="auto">
          <a:xfrm flipV="1">
            <a:off x="6630152" y="26404608"/>
            <a:ext cx="657225" cy="1312862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 bwMode="auto">
          <a:xfrm flipV="1">
            <a:off x="7287377" y="26404608"/>
            <a:ext cx="0" cy="1312862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 bwMode="auto">
          <a:xfrm flipH="1" flipV="1">
            <a:off x="7287377" y="26404608"/>
            <a:ext cx="635000" cy="1312862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 bwMode="auto">
          <a:xfrm flipV="1">
            <a:off x="7287377" y="26404608"/>
            <a:ext cx="635000" cy="1312862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 bwMode="auto">
          <a:xfrm flipV="1">
            <a:off x="7922377" y="26404608"/>
            <a:ext cx="0" cy="1312862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 bwMode="auto">
          <a:xfrm flipV="1">
            <a:off x="7922377" y="26404608"/>
            <a:ext cx="644525" cy="1312862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 bwMode="auto">
          <a:xfrm flipV="1">
            <a:off x="8566902" y="26404608"/>
            <a:ext cx="0" cy="1312862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 bwMode="auto">
          <a:xfrm flipH="1" flipV="1">
            <a:off x="7922377" y="26404608"/>
            <a:ext cx="644525" cy="1312862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 bwMode="auto">
          <a:xfrm flipH="1" flipV="1">
            <a:off x="8566902" y="26404608"/>
            <a:ext cx="646112" cy="1312862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23"/>
          <p:cNvSpPr>
            <a:spLocks noChangeArrowheads="1"/>
          </p:cNvSpPr>
          <p:nvPr/>
        </p:nvSpPr>
        <p:spPr bwMode="auto">
          <a:xfrm>
            <a:off x="7079414" y="25977570"/>
            <a:ext cx="458788" cy="458788"/>
          </a:xfrm>
          <a:prstGeom prst="ellipse">
            <a:avLst/>
          </a:prstGeom>
          <a:solidFill>
            <a:srgbClr val="8064A2"/>
          </a:solidFill>
          <a:ln w="25400">
            <a:solidFill>
              <a:srgbClr val="3F3151"/>
            </a:solidFill>
            <a:round/>
            <a:headEnd/>
            <a:tailEnd/>
          </a:ln>
          <a:effectLst>
            <a:outerShdw blurRad="63500" dist="29783" dir="3885598" algn="ctr" rotWithShape="0">
              <a:srgbClr val="3F3151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2" name="Oval 24"/>
          <p:cNvSpPr>
            <a:spLocks noChangeArrowheads="1"/>
          </p:cNvSpPr>
          <p:nvPr/>
        </p:nvSpPr>
        <p:spPr bwMode="auto">
          <a:xfrm>
            <a:off x="7188952" y="26087108"/>
            <a:ext cx="458787" cy="458787"/>
          </a:xfrm>
          <a:prstGeom prst="ellipse">
            <a:avLst/>
          </a:prstGeom>
          <a:solidFill>
            <a:srgbClr val="8064A2"/>
          </a:solidFill>
          <a:ln w="25400">
            <a:solidFill>
              <a:srgbClr val="3F3151"/>
            </a:solidFill>
            <a:round/>
            <a:headEnd/>
            <a:tailEnd/>
          </a:ln>
          <a:effectLst>
            <a:outerShdw blurRad="63500" dist="29783" dir="3885598" algn="ctr" rotWithShape="0">
              <a:srgbClr val="3F3151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3" name="Oval 23"/>
          <p:cNvSpPr>
            <a:spLocks noChangeArrowheads="1"/>
          </p:cNvSpPr>
          <p:nvPr/>
        </p:nvSpPr>
        <p:spPr bwMode="auto">
          <a:xfrm>
            <a:off x="7735052" y="25977570"/>
            <a:ext cx="460375" cy="458788"/>
          </a:xfrm>
          <a:prstGeom prst="ellipse">
            <a:avLst/>
          </a:prstGeom>
          <a:solidFill>
            <a:srgbClr val="8064A2"/>
          </a:solidFill>
          <a:ln w="25400">
            <a:solidFill>
              <a:srgbClr val="3F3151"/>
            </a:solidFill>
            <a:round/>
            <a:headEnd/>
            <a:tailEnd/>
          </a:ln>
          <a:effectLst>
            <a:outerShdw blurRad="63500" dist="29783" dir="3885598" algn="ctr" rotWithShape="0">
              <a:srgbClr val="3F3151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4" name="Oval 24"/>
          <p:cNvSpPr>
            <a:spLocks noChangeArrowheads="1"/>
          </p:cNvSpPr>
          <p:nvPr/>
        </p:nvSpPr>
        <p:spPr bwMode="auto">
          <a:xfrm>
            <a:off x="7844589" y="26087108"/>
            <a:ext cx="460375" cy="458787"/>
          </a:xfrm>
          <a:prstGeom prst="ellipse">
            <a:avLst/>
          </a:prstGeom>
          <a:solidFill>
            <a:srgbClr val="8064A2"/>
          </a:solidFill>
          <a:ln w="25400">
            <a:solidFill>
              <a:srgbClr val="3F3151"/>
            </a:solidFill>
            <a:round/>
            <a:headEnd/>
            <a:tailEnd/>
          </a:ln>
          <a:effectLst>
            <a:outerShdw blurRad="63500" dist="29783" dir="3885598" algn="ctr" rotWithShape="0">
              <a:srgbClr val="3F3151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5" name="Oval 24"/>
          <p:cNvSpPr>
            <a:spLocks noChangeArrowheads="1"/>
          </p:cNvSpPr>
          <p:nvPr/>
        </p:nvSpPr>
        <p:spPr bwMode="auto">
          <a:xfrm>
            <a:off x="8446252" y="26087108"/>
            <a:ext cx="460375" cy="458787"/>
          </a:xfrm>
          <a:prstGeom prst="ellipse">
            <a:avLst/>
          </a:prstGeom>
          <a:solidFill>
            <a:srgbClr val="8064A2"/>
          </a:solidFill>
          <a:ln w="25400">
            <a:solidFill>
              <a:srgbClr val="3F3151"/>
            </a:solidFill>
            <a:round/>
            <a:headEnd/>
            <a:tailEnd/>
          </a:ln>
          <a:effectLst>
            <a:outerShdw blurRad="63500" dist="29783" dir="3885598" algn="ctr" rotWithShape="0">
              <a:srgbClr val="3F3151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6" name="Oval 27"/>
          <p:cNvSpPr>
            <a:spLocks noChangeArrowheads="1"/>
          </p:cNvSpPr>
          <p:nvPr/>
        </p:nvSpPr>
        <p:spPr bwMode="auto">
          <a:xfrm>
            <a:off x="6645009" y="29132464"/>
            <a:ext cx="460375" cy="4587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37" name="Oval 27"/>
          <p:cNvSpPr>
            <a:spLocks noChangeArrowheads="1"/>
          </p:cNvSpPr>
          <p:nvPr/>
        </p:nvSpPr>
        <p:spPr bwMode="auto">
          <a:xfrm>
            <a:off x="5989372" y="29132464"/>
            <a:ext cx="458787" cy="4587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38" name="Oval 27"/>
          <p:cNvSpPr>
            <a:spLocks noChangeArrowheads="1"/>
          </p:cNvSpPr>
          <p:nvPr/>
        </p:nvSpPr>
        <p:spPr bwMode="auto">
          <a:xfrm>
            <a:off x="7957872" y="29132464"/>
            <a:ext cx="460375" cy="4587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39" name="Oval 27"/>
          <p:cNvSpPr>
            <a:spLocks noChangeArrowheads="1"/>
          </p:cNvSpPr>
          <p:nvPr/>
        </p:nvSpPr>
        <p:spPr bwMode="auto">
          <a:xfrm>
            <a:off x="7302234" y="29132464"/>
            <a:ext cx="458788" cy="4587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40" name="Oval 27"/>
          <p:cNvSpPr>
            <a:spLocks noChangeArrowheads="1"/>
          </p:cNvSpPr>
          <p:nvPr/>
        </p:nvSpPr>
        <p:spPr bwMode="auto">
          <a:xfrm>
            <a:off x="9216759" y="29132464"/>
            <a:ext cx="458788" cy="4587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41" name="Oval 27"/>
          <p:cNvSpPr>
            <a:spLocks noChangeArrowheads="1"/>
          </p:cNvSpPr>
          <p:nvPr/>
        </p:nvSpPr>
        <p:spPr bwMode="auto">
          <a:xfrm>
            <a:off x="8559534" y="29132464"/>
            <a:ext cx="460375" cy="4587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42" name="Oval 28" descr="Large grid"/>
          <p:cNvSpPr>
            <a:spLocks noChangeArrowheads="1"/>
          </p:cNvSpPr>
          <p:nvPr/>
        </p:nvSpPr>
        <p:spPr bwMode="auto">
          <a:xfrm>
            <a:off x="7079296" y="27708200"/>
            <a:ext cx="459520" cy="459459"/>
          </a:xfrm>
          <a:prstGeom prst="ellipse">
            <a:avLst/>
          </a:prstGeom>
          <a:pattFill prst="lgGrid">
            <a:fgClr>
              <a:srgbClr val="4E6128"/>
            </a:fgClr>
            <a:bgClr>
              <a:srgbClr val="D6E3BC"/>
            </a:bgClr>
          </a:pattFill>
          <a:ln w="25400">
            <a:solidFill>
              <a:srgbClr val="4E6128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3" name="Oval 30" descr="Large grid"/>
          <p:cNvSpPr>
            <a:spLocks noChangeArrowheads="1"/>
          </p:cNvSpPr>
          <p:nvPr/>
        </p:nvSpPr>
        <p:spPr bwMode="auto">
          <a:xfrm>
            <a:off x="7180727" y="27832910"/>
            <a:ext cx="459520" cy="459459"/>
          </a:xfrm>
          <a:prstGeom prst="ellipse">
            <a:avLst/>
          </a:prstGeom>
          <a:pattFill prst="lgGrid">
            <a:fgClr>
              <a:srgbClr val="C0504D"/>
            </a:fgClr>
            <a:bgClr>
              <a:srgbClr val="F2DBDB"/>
            </a:bgClr>
          </a:pattFill>
          <a:ln w="25400">
            <a:solidFill>
              <a:srgbClr val="943634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4" name="Oval 31" descr="Large grid"/>
          <p:cNvSpPr>
            <a:spLocks noChangeArrowheads="1"/>
          </p:cNvSpPr>
          <p:nvPr/>
        </p:nvSpPr>
        <p:spPr bwMode="auto">
          <a:xfrm>
            <a:off x="7291277" y="27924802"/>
            <a:ext cx="459520" cy="459459"/>
          </a:xfrm>
          <a:prstGeom prst="ellipse">
            <a:avLst/>
          </a:prstGeom>
          <a:pattFill prst="lgGrid">
            <a:fgClr>
              <a:srgbClr val="1F497D"/>
            </a:fgClr>
            <a:bgClr>
              <a:srgbClr val="C6D9F1"/>
            </a:bgClr>
          </a:pattFill>
          <a:ln w="25400">
            <a:solidFill>
              <a:srgbClr val="1F497D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5" name="Oval 40" descr="20%"/>
          <p:cNvSpPr>
            <a:spLocks noChangeArrowheads="1"/>
          </p:cNvSpPr>
          <p:nvPr/>
        </p:nvSpPr>
        <p:spPr bwMode="auto">
          <a:xfrm>
            <a:off x="8391071" y="27727891"/>
            <a:ext cx="459520" cy="459459"/>
          </a:xfrm>
          <a:prstGeom prst="ellipse">
            <a:avLst/>
          </a:prstGeom>
          <a:pattFill prst="pct20">
            <a:fgClr>
              <a:srgbClr val="4E6128"/>
            </a:fgClr>
            <a:bgClr>
              <a:srgbClr val="D6E3BC"/>
            </a:bgClr>
          </a:pattFill>
          <a:ln w="25400">
            <a:solidFill>
              <a:srgbClr val="4E6128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6" name="Oval 41" descr="20%"/>
          <p:cNvSpPr>
            <a:spLocks noChangeArrowheads="1"/>
          </p:cNvSpPr>
          <p:nvPr/>
        </p:nvSpPr>
        <p:spPr bwMode="auto">
          <a:xfrm>
            <a:off x="8501622" y="27852601"/>
            <a:ext cx="459520" cy="459459"/>
          </a:xfrm>
          <a:prstGeom prst="ellipse">
            <a:avLst/>
          </a:prstGeom>
          <a:pattFill prst="pct20">
            <a:fgClr>
              <a:srgbClr val="C0504D"/>
            </a:fgClr>
            <a:bgClr>
              <a:srgbClr val="F2DBDB"/>
            </a:bgClr>
          </a:pattFill>
          <a:ln w="25400">
            <a:solidFill>
              <a:srgbClr val="943634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7" name="Oval 27"/>
          <p:cNvSpPr>
            <a:spLocks noChangeArrowheads="1"/>
          </p:cNvSpPr>
          <p:nvPr/>
        </p:nvSpPr>
        <p:spPr bwMode="auto">
          <a:xfrm>
            <a:off x="9818422" y="29132464"/>
            <a:ext cx="460375" cy="4587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cxnSp>
        <p:nvCxnSpPr>
          <p:cNvPr id="48" name="Straight Connector 47"/>
          <p:cNvCxnSpPr/>
          <p:nvPr/>
        </p:nvCxnSpPr>
        <p:spPr bwMode="auto">
          <a:xfrm>
            <a:off x="7790614" y="27399970"/>
            <a:ext cx="1641475" cy="0"/>
          </a:xfrm>
          <a:prstGeom prst="line">
            <a:avLst/>
          </a:prstGeom>
          <a:ln w="44450">
            <a:solidFill>
              <a:schemeClr val="bg2">
                <a:lumMod val="10000"/>
              </a:schemeClr>
            </a:solidFill>
            <a:headEnd type="arrow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577"/>
          <p:cNvSpPr txBox="1">
            <a:spLocks noChangeArrowheads="1"/>
          </p:cNvSpPr>
          <p:nvPr/>
        </p:nvSpPr>
        <p:spPr bwMode="auto">
          <a:xfrm>
            <a:off x="7881587" y="26878679"/>
            <a:ext cx="3309640" cy="5539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3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000" b="1" dirty="0">
                <a:solidFill>
                  <a:srgbClr val="FF0000"/>
                </a:solidFill>
              </a:rPr>
              <a:t>Pooling Size = </a:t>
            </a:r>
            <a:r>
              <a:rPr lang="en-US" sz="3000" b="1" dirty="0" smtClean="0">
                <a:solidFill>
                  <a:srgbClr val="FF0000"/>
                </a:solidFill>
              </a:rPr>
              <a:t>5</a:t>
            </a:r>
            <a:endParaRPr lang="en-US" sz="3000" b="1" dirty="0">
              <a:solidFill>
                <a:srgbClr val="FF0000"/>
              </a:solidFill>
            </a:endParaRPr>
          </a:p>
        </p:txBody>
      </p:sp>
      <p:cxnSp>
        <p:nvCxnSpPr>
          <p:cNvPr id="50" name="Straight Connector 49"/>
          <p:cNvCxnSpPr/>
          <p:nvPr/>
        </p:nvCxnSpPr>
        <p:spPr bwMode="auto">
          <a:xfrm>
            <a:off x="10018960" y="27672778"/>
            <a:ext cx="620712" cy="739775"/>
          </a:xfrm>
          <a:prstGeom prst="line">
            <a:avLst/>
          </a:prstGeom>
          <a:ln w="44450">
            <a:solidFill>
              <a:schemeClr val="bg2">
                <a:lumMod val="10000"/>
              </a:schemeClr>
            </a:solidFill>
            <a:headEnd type="arrow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81"/>
          <p:cNvSpPr txBox="1">
            <a:spLocks noChangeArrowheads="1"/>
          </p:cNvSpPr>
          <p:nvPr/>
        </p:nvSpPr>
        <p:spPr bwMode="auto">
          <a:xfrm>
            <a:off x="10845804" y="27421953"/>
            <a:ext cx="3229845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3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000" b="1" dirty="0">
                <a:solidFill>
                  <a:srgbClr val="FF0000"/>
                </a:solidFill>
              </a:rPr>
              <a:t>Number 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000" b="1" dirty="0">
                <a:solidFill>
                  <a:srgbClr val="FF0000"/>
                </a:solidFill>
              </a:rPr>
              <a:t>o</a:t>
            </a:r>
            <a:r>
              <a:rPr lang="en-US" sz="3000" b="1" dirty="0" smtClean="0">
                <a:solidFill>
                  <a:srgbClr val="FF0000"/>
                </a:solidFill>
              </a:rPr>
              <a:t>f maps </a:t>
            </a:r>
            <a:r>
              <a:rPr lang="en-US" sz="3000" b="1" dirty="0">
                <a:solidFill>
                  <a:srgbClr val="FF0000"/>
                </a:solidFill>
              </a:rPr>
              <a:t>= </a:t>
            </a:r>
            <a:r>
              <a:rPr lang="en-US" sz="3000" b="1" dirty="0" smtClean="0">
                <a:solidFill>
                  <a:srgbClr val="FF0000"/>
                </a:solidFill>
              </a:rPr>
              <a:t>8</a:t>
            </a:r>
            <a:endParaRPr lang="en-US" sz="3000" b="1" dirty="0">
              <a:solidFill>
                <a:srgbClr val="FF0000"/>
              </a:solidFill>
            </a:endParaRPr>
          </a:p>
        </p:txBody>
      </p:sp>
      <p:sp>
        <p:nvSpPr>
          <p:cNvPr id="52" name="Oval 48"/>
          <p:cNvSpPr>
            <a:spLocks noChangeArrowheads="1"/>
          </p:cNvSpPr>
          <p:nvPr/>
        </p:nvSpPr>
        <p:spPr bwMode="auto">
          <a:xfrm>
            <a:off x="7079296" y="25977571"/>
            <a:ext cx="459520" cy="459459"/>
          </a:xfrm>
          <a:prstGeom prst="ellipse">
            <a:avLst/>
          </a:prstGeom>
          <a:solidFill>
            <a:srgbClr val="9BBB59"/>
          </a:solidFill>
          <a:ln w="25400">
            <a:solidFill>
              <a:srgbClr val="4E6128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3" name="Oval 49"/>
          <p:cNvSpPr>
            <a:spLocks noChangeArrowheads="1"/>
          </p:cNvSpPr>
          <p:nvPr/>
        </p:nvSpPr>
        <p:spPr bwMode="auto">
          <a:xfrm>
            <a:off x="7188706" y="26086966"/>
            <a:ext cx="459520" cy="459459"/>
          </a:xfrm>
          <a:prstGeom prst="ellipse">
            <a:avLst/>
          </a:prstGeom>
          <a:solidFill>
            <a:srgbClr val="E5B8B7"/>
          </a:solidFill>
          <a:ln w="25400">
            <a:solidFill>
              <a:srgbClr val="943634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4" name="Oval 50"/>
          <p:cNvSpPr>
            <a:spLocks noChangeArrowheads="1"/>
          </p:cNvSpPr>
          <p:nvPr/>
        </p:nvSpPr>
        <p:spPr bwMode="auto">
          <a:xfrm>
            <a:off x="7298115" y="26178128"/>
            <a:ext cx="459520" cy="459459"/>
          </a:xfrm>
          <a:prstGeom prst="ellipse">
            <a:avLst/>
          </a:prstGeom>
          <a:solidFill>
            <a:srgbClr val="95B3D7"/>
          </a:solidFill>
          <a:ln w="25400">
            <a:solidFill>
              <a:srgbClr val="1F497D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5" name="Oval 48"/>
          <p:cNvSpPr>
            <a:spLocks noChangeArrowheads="1"/>
          </p:cNvSpPr>
          <p:nvPr/>
        </p:nvSpPr>
        <p:spPr bwMode="auto">
          <a:xfrm>
            <a:off x="7735754" y="25977571"/>
            <a:ext cx="459520" cy="459459"/>
          </a:xfrm>
          <a:prstGeom prst="ellipse">
            <a:avLst/>
          </a:prstGeom>
          <a:solidFill>
            <a:srgbClr val="9BBB59"/>
          </a:solidFill>
          <a:ln w="25400">
            <a:solidFill>
              <a:srgbClr val="4E6128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6" name="Oval 49"/>
          <p:cNvSpPr>
            <a:spLocks noChangeArrowheads="1"/>
          </p:cNvSpPr>
          <p:nvPr/>
        </p:nvSpPr>
        <p:spPr bwMode="auto">
          <a:xfrm>
            <a:off x="7845163" y="26086966"/>
            <a:ext cx="459520" cy="459459"/>
          </a:xfrm>
          <a:prstGeom prst="ellipse">
            <a:avLst/>
          </a:prstGeom>
          <a:solidFill>
            <a:srgbClr val="E5B8B7"/>
          </a:solidFill>
          <a:ln w="25400">
            <a:solidFill>
              <a:srgbClr val="943634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7" name="Oval 50"/>
          <p:cNvSpPr>
            <a:spLocks noChangeArrowheads="1"/>
          </p:cNvSpPr>
          <p:nvPr/>
        </p:nvSpPr>
        <p:spPr bwMode="auto">
          <a:xfrm>
            <a:off x="7954573" y="26178128"/>
            <a:ext cx="459520" cy="459459"/>
          </a:xfrm>
          <a:prstGeom prst="ellipse">
            <a:avLst/>
          </a:prstGeom>
          <a:solidFill>
            <a:srgbClr val="95B3D7"/>
          </a:solidFill>
          <a:ln w="25400">
            <a:solidFill>
              <a:srgbClr val="1F497D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8" name="Oval 49"/>
          <p:cNvSpPr>
            <a:spLocks noChangeArrowheads="1"/>
          </p:cNvSpPr>
          <p:nvPr/>
        </p:nvSpPr>
        <p:spPr bwMode="auto">
          <a:xfrm>
            <a:off x="8446916" y="26086966"/>
            <a:ext cx="459520" cy="459459"/>
          </a:xfrm>
          <a:prstGeom prst="ellipse">
            <a:avLst/>
          </a:prstGeom>
          <a:solidFill>
            <a:srgbClr val="E5B8B7"/>
          </a:solidFill>
          <a:ln w="25400">
            <a:solidFill>
              <a:srgbClr val="943634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9" name="Oval 50"/>
          <p:cNvSpPr>
            <a:spLocks noChangeArrowheads="1"/>
          </p:cNvSpPr>
          <p:nvPr/>
        </p:nvSpPr>
        <p:spPr bwMode="auto">
          <a:xfrm>
            <a:off x="8556326" y="26178128"/>
            <a:ext cx="459520" cy="459459"/>
          </a:xfrm>
          <a:prstGeom prst="ellipse">
            <a:avLst/>
          </a:prstGeom>
          <a:solidFill>
            <a:srgbClr val="95B3D7"/>
          </a:solidFill>
          <a:ln w="25400">
            <a:solidFill>
              <a:srgbClr val="1F497D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0" name="Oval 28" descr="Large grid"/>
          <p:cNvSpPr>
            <a:spLocks noChangeArrowheads="1"/>
          </p:cNvSpPr>
          <p:nvPr/>
        </p:nvSpPr>
        <p:spPr bwMode="auto">
          <a:xfrm>
            <a:off x="8392211" y="27708200"/>
            <a:ext cx="459520" cy="459459"/>
          </a:xfrm>
          <a:prstGeom prst="ellipse">
            <a:avLst/>
          </a:prstGeom>
          <a:pattFill prst="lgGrid">
            <a:fgClr>
              <a:srgbClr val="4E6128"/>
            </a:fgClr>
            <a:bgClr>
              <a:srgbClr val="D6E3BC"/>
            </a:bgClr>
          </a:pattFill>
          <a:ln w="25400">
            <a:solidFill>
              <a:srgbClr val="4E6128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1" name="Oval 30" descr="Large grid"/>
          <p:cNvSpPr>
            <a:spLocks noChangeArrowheads="1"/>
          </p:cNvSpPr>
          <p:nvPr/>
        </p:nvSpPr>
        <p:spPr bwMode="auto">
          <a:xfrm>
            <a:off x="8493642" y="27832910"/>
            <a:ext cx="459520" cy="459459"/>
          </a:xfrm>
          <a:prstGeom prst="ellipse">
            <a:avLst/>
          </a:prstGeom>
          <a:pattFill prst="lgGrid">
            <a:fgClr>
              <a:srgbClr val="C0504D"/>
            </a:fgClr>
            <a:bgClr>
              <a:srgbClr val="F2DBDB"/>
            </a:bgClr>
          </a:pattFill>
          <a:ln w="25400">
            <a:solidFill>
              <a:srgbClr val="943634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2" name="Oval 31" descr="Large grid"/>
          <p:cNvSpPr>
            <a:spLocks noChangeArrowheads="1"/>
          </p:cNvSpPr>
          <p:nvPr/>
        </p:nvSpPr>
        <p:spPr bwMode="auto">
          <a:xfrm>
            <a:off x="8604193" y="27924802"/>
            <a:ext cx="459520" cy="459459"/>
          </a:xfrm>
          <a:prstGeom prst="ellipse">
            <a:avLst/>
          </a:prstGeom>
          <a:pattFill prst="lgGrid">
            <a:fgClr>
              <a:srgbClr val="1F497D"/>
            </a:fgClr>
            <a:bgClr>
              <a:srgbClr val="C6D9F1"/>
            </a:bgClr>
          </a:pattFill>
          <a:ln w="25400">
            <a:solidFill>
              <a:srgbClr val="1F497D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3" name="Oval 36" descr="Wide downward diagonal"/>
          <p:cNvSpPr>
            <a:spLocks noChangeArrowheads="1"/>
          </p:cNvSpPr>
          <p:nvPr/>
        </p:nvSpPr>
        <p:spPr bwMode="auto">
          <a:xfrm>
            <a:off x="7078158" y="27712576"/>
            <a:ext cx="459520" cy="459459"/>
          </a:xfrm>
          <a:prstGeom prst="ellipse">
            <a:avLst/>
          </a:prstGeom>
          <a:pattFill prst="wdDnDiag">
            <a:fgClr>
              <a:srgbClr val="4E6128"/>
            </a:fgClr>
            <a:bgClr>
              <a:srgbClr val="D6E3BC"/>
            </a:bgClr>
          </a:pattFill>
          <a:ln w="25400">
            <a:solidFill>
              <a:srgbClr val="4E6128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4" name="Oval 37" descr="Wide downward diagonal"/>
          <p:cNvSpPr>
            <a:spLocks noChangeArrowheads="1"/>
          </p:cNvSpPr>
          <p:nvPr/>
        </p:nvSpPr>
        <p:spPr bwMode="auto">
          <a:xfrm>
            <a:off x="7188706" y="27837286"/>
            <a:ext cx="459520" cy="459459"/>
          </a:xfrm>
          <a:prstGeom prst="ellipse">
            <a:avLst/>
          </a:prstGeom>
          <a:pattFill prst="wdDnDiag">
            <a:fgClr>
              <a:srgbClr val="C0504D"/>
            </a:fgClr>
            <a:bgClr>
              <a:srgbClr val="F2DBDB"/>
            </a:bgClr>
          </a:pattFill>
          <a:ln w="25400">
            <a:solidFill>
              <a:srgbClr val="943634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5" name="Oval 38" descr="Wide downward diagonal"/>
          <p:cNvSpPr>
            <a:spLocks noChangeArrowheads="1"/>
          </p:cNvSpPr>
          <p:nvPr/>
        </p:nvSpPr>
        <p:spPr bwMode="auto">
          <a:xfrm>
            <a:off x="7296977" y="27929178"/>
            <a:ext cx="459520" cy="459459"/>
          </a:xfrm>
          <a:prstGeom prst="ellipse">
            <a:avLst/>
          </a:prstGeom>
          <a:pattFill prst="wdDnDiag">
            <a:fgClr>
              <a:srgbClr val="1F497D"/>
            </a:fgClr>
            <a:bgClr>
              <a:srgbClr val="C6D9F1"/>
            </a:bgClr>
          </a:pattFill>
          <a:ln w="25400">
            <a:solidFill>
              <a:srgbClr val="1F497D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6" name="Oval 36" descr="Wide downward diagonal"/>
          <p:cNvSpPr>
            <a:spLocks noChangeArrowheads="1"/>
          </p:cNvSpPr>
          <p:nvPr/>
        </p:nvSpPr>
        <p:spPr bwMode="auto">
          <a:xfrm>
            <a:off x="8391073" y="27712576"/>
            <a:ext cx="459520" cy="459459"/>
          </a:xfrm>
          <a:prstGeom prst="ellipse">
            <a:avLst/>
          </a:prstGeom>
          <a:pattFill prst="wdDnDiag">
            <a:fgClr>
              <a:srgbClr val="4E6128"/>
            </a:fgClr>
            <a:bgClr>
              <a:srgbClr val="D6E3BC"/>
            </a:bgClr>
          </a:pattFill>
          <a:ln w="25400">
            <a:solidFill>
              <a:srgbClr val="4E6128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7" name="Oval 37" descr="Wide downward diagonal"/>
          <p:cNvSpPr>
            <a:spLocks noChangeArrowheads="1"/>
          </p:cNvSpPr>
          <p:nvPr/>
        </p:nvSpPr>
        <p:spPr bwMode="auto">
          <a:xfrm>
            <a:off x="8501621" y="27837286"/>
            <a:ext cx="459520" cy="459459"/>
          </a:xfrm>
          <a:prstGeom prst="ellipse">
            <a:avLst/>
          </a:prstGeom>
          <a:pattFill prst="wdDnDiag">
            <a:fgClr>
              <a:srgbClr val="C0504D"/>
            </a:fgClr>
            <a:bgClr>
              <a:srgbClr val="F2DBDB"/>
            </a:bgClr>
          </a:pattFill>
          <a:ln w="25400">
            <a:solidFill>
              <a:srgbClr val="943634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8" name="Oval 38" descr="Wide downward diagonal"/>
          <p:cNvSpPr>
            <a:spLocks noChangeArrowheads="1"/>
          </p:cNvSpPr>
          <p:nvPr/>
        </p:nvSpPr>
        <p:spPr bwMode="auto">
          <a:xfrm>
            <a:off x="8609892" y="27929178"/>
            <a:ext cx="459520" cy="459459"/>
          </a:xfrm>
          <a:prstGeom prst="ellipse">
            <a:avLst/>
          </a:prstGeom>
          <a:pattFill prst="wdDnDiag">
            <a:fgClr>
              <a:srgbClr val="1F497D"/>
            </a:fgClr>
            <a:bgClr>
              <a:srgbClr val="C6D9F1"/>
            </a:bgClr>
          </a:pattFill>
          <a:ln w="25400">
            <a:solidFill>
              <a:srgbClr val="1F497D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69" name="Straight Connector 68"/>
          <p:cNvCxnSpPr/>
          <p:nvPr/>
        </p:nvCxnSpPr>
        <p:spPr bwMode="auto">
          <a:xfrm>
            <a:off x="6294172" y="30293339"/>
            <a:ext cx="4405652" cy="0"/>
          </a:xfrm>
          <a:prstGeom prst="line">
            <a:avLst/>
          </a:prstGeom>
          <a:ln w="44450">
            <a:solidFill>
              <a:schemeClr val="bg2">
                <a:lumMod val="10000"/>
              </a:schemeClr>
            </a:solidFill>
            <a:headEnd type="arrow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577"/>
          <p:cNvSpPr txBox="1">
            <a:spLocks noChangeArrowheads="1"/>
          </p:cNvSpPr>
          <p:nvPr/>
        </p:nvSpPr>
        <p:spPr bwMode="auto">
          <a:xfrm>
            <a:off x="6970614" y="30383276"/>
            <a:ext cx="3309640" cy="5539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3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000" b="1" dirty="0" smtClean="0">
                <a:solidFill>
                  <a:srgbClr val="FF0000"/>
                </a:solidFill>
              </a:rPr>
              <a:t>Image </a:t>
            </a:r>
            <a:r>
              <a:rPr lang="en-US" sz="3000" b="1" dirty="0">
                <a:solidFill>
                  <a:srgbClr val="FF0000"/>
                </a:solidFill>
              </a:rPr>
              <a:t>Size = </a:t>
            </a:r>
            <a:r>
              <a:rPr lang="en-US" sz="3000" b="1" dirty="0" smtClean="0">
                <a:solidFill>
                  <a:srgbClr val="FF0000"/>
                </a:solidFill>
              </a:rPr>
              <a:t>200</a:t>
            </a:r>
            <a:endParaRPr lang="en-US" sz="3000" b="1" dirty="0">
              <a:solidFill>
                <a:srgbClr val="FF0000"/>
              </a:solidFill>
            </a:endParaRPr>
          </a:p>
        </p:txBody>
      </p:sp>
      <p:sp>
        <p:nvSpPr>
          <p:cNvPr id="71" name="TextBox 581"/>
          <p:cNvSpPr txBox="1">
            <a:spLocks noChangeArrowheads="1"/>
          </p:cNvSpPr>
          <p:nvPr/>
        </p:nvSpPr>
        <p:spPr bwMode="auto">
          <a:xfrm>
            <a:off x="9753600" y="23916753"/>
            <a:ext cx="3287972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3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000" b="1" dirty="0">
                <a:solidFill>
                  <a:srgbClr val="FF0000"/>
                </a:solidFill>
              </a:rPr>
              <a:t>Number </a:t>
            </a:r>
            <a:r>
              <a:rPr lang="en-US" sz="3000" b="1" dirty="0" smtClean="0">
                <a:solidFill>
                  <a:srgbClr val="FF0000"/>
                </a:solidFill>
              </a:rPr>
              <a:t> of output 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000" b="1" dirty="0" smtClean="0">
                <a:solidFill>
                  <a:srgbClr val="FF0000"/>
                </a:solidFill>
              </a:rPr>
              <a:t>channels </a:t>
            </a:r>
            <a:r>
              <a:rPr lang="en-US" sz="3000" b="1" dirty="0">
                <a:solidFill>
                  <a:srgbClr val="FF0000"/>
                </a:solidFill>
              </a:rPr>
              <a:t>= </a:t>
            </a:r>
            <a:r>
              <a:rPr lang="en-US" sz="3000" b="1" dirty="0" smtClean="0">
                <a:solidFill>
                  <a:srgbClr val="FF0000"/>
                </a:solidFill>
              </a:rPr>
              <a:t>8</a:t>
            </a:r>
            <a:endParaRPr lang="en-US" sz="3000" b="1" dirty="0">
              <a:solidFill>
                <a:srgbClr val="FF0000"/>
              </a:solidFill>
            </a:endParaRPr>
          </a:p>
        </p:txBody>
      </p:sp>
      <p:sp>
        <p:nvSpPr>
          <p:cNvPr id="72" name="Oval 27"/>
          <p:cNvSpPr>
            <a:spLocks noChangeArrowheads="1"/>
          </p:cNvSpPr>
          <p:nvPr/>
        </p:nvSpPr>
        <p:spPr bwMode="auto">
          <a:xfrm>
            <a:off x="6797409" y="29284864"/>
            <a:ext cx="460375" cy="4587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73" name="Oval 27"/>
          <p:cNvSpPr>
            <a:spLocks noChangeArrowheads="1"/>
          </p:cNvSpPr>
          <p:nvPr/>
        </p:nvSpPr>
        <p:spPr bwMode="auto">
          <a:xfrm>
            <a:off x="6141772" y="29284864"/>
            <a:ext cx="458787" cy="4587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74" name="Oval 27"/>
          <p:cNvSpPr>
            <a:spLocks noChangeArrowheads="1"/>
          </p:cNvSpPr>
          <p:nvPr/>
        </p:nvSpPr>
        <p:spPr bwMode="auto">
          <a:xfrm>
            <a:off x="8110272" y="29284864"/>
            <a:ext cx="460375" cy="4587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75" name="Oval 27"/>
          <p:cNvSpPr>
            <a:spLocks noChangeArrowheads="1"/>
          </p:cNvSpPr>
          <p:nvPr/>
        </p:nvSpPr>
        <p:spPr bwMode="auto">
          <a:xfrm>
            <a:off x="7454634" y="29284864"/>
            <a:ext cx="458788" cy="4587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76" name="Oval 27"/>
          <p:cNvSpPr>
            <a:spLocks noChangeArrowheads="1"/>
          </p:cNvSpPr>
          <p:nvPr/>
        </p:nvSpPr>
        <p:spPr bwMode="auto">
          <a:xfrm>
            <a:off x="9369159" y="29284864"/>
            <a:ext cx="458788" cy="4587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77" name="Oval 27"/>
          <p:cNvSpPr>
            <a:spLocks noChangeArrowheads="1"/>
          </p:cNvSpPr>
          <p:nvPr/>
        </p:nvSpPr>
        <p:spPr bwMode="auto">
          <a:xfrm>
            <a:off x="8711934" y="29284864"/>
            <a:ext cx="460375" cy="4587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78" name="Oval 27"/>
          <p:cNvSpPr>
            <a:spLocks noChangeArrowheads="1"/>
          </p:cNvSpPr>
          <p:nvPr/>
        </p:nvSpPr>
        <p:spPr bwMode="auto">
          <a:xfrm>
            <a:off x="9970822" y="29284864"/>
            <a:ext cx="460375" cy="4587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79" name="Oval 27"/>
          <p:cNvSpPr>
            <a:spLocks noChangeArrowheads="1"/>
          </p:cNvSpPr>
          <p:nvPr/>
        </p:nvSpPr>
        <p:spPr bwMode="auto">
          <a:xfrm>
            <a:off x="6949809" y="29437264"/>
            <a:ext cx="460375" cy="4587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80" name="Oval 27"/>
          <p:cNvSpPr>
            <a:spLocks noChangeArrowheads="1"/>
          </p:cNvSpPr>
          <p:nvPr/>
        </p:nvSpPr>
        <p:spPr bwMode="auto">
          <a:xfrm>
            <a:off x="6294172" y="29437264"/>
            <a:ext cx="458787" cy="4587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81" name="Oval 27"/>
          <p:cNvSpPr>
            <a:spLocks noChangeArrowheads="1"/>
          </p:cNvSpPr>
          <p:nvPr/>
        </p:nvSpPr>
        <p:spPr bwMode="auto">
          <a:xfrm>
            <a:off x="8262672" y="29437264"/>
            <a:ext cx="460375" cy="4587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82" name="Oval 27"/>
          <p:cNvSpPr>
            <a:spLocks noChangeArrowheads="1"/>
          </p:cNvSpPr>
          <p:nvPr/>
        </p:nvSpPr>
        <p:spPr bwMode="auto">
          <a:xfrm>
            <a:off x="7607034" y="29437264"/>
            <a:ext cx="458788" cy="4587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83" name="Oval 27"/>
          <p:cNvSpPr>
            <a:spLocks noChangeArrowheads="1"/>
          </p:cNvSpPr>
          <p:nvPr/>
        </p:nvSpPr>
        <p:spPr bwMode="auto">
          <a:xfrm>
            <a:off x="9521559" y="29437264"/>
            <a:ext cx="458788" cy="4587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84" name="Oval 27"/>
          <p:cNvSpPr>
            <a:spLocks noChangeArrowheads="1"/>
          </p:cNvSpPr>
          <p:nvPr/>
        </p:nvSpPr>
        <p:spPr bwMode="auto">
          <a:xfrm>
            <a:off x="8864334" y="29437264"/>
            <a:ext cx="460375" cy="4587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85" name="Oval 27"/>
          <p:cNvSpPr>
            <a:spLocks noChangeArrowheads="1"/>
          </p:cNvSpPr>
          <p:nvPr/>
        </p:nvSpPr>
        <p:spPr bwMode="auto">
          <a:xfrm>
            <a:off x="10123222" y="29437264"/>
            <a:ext cx="460375" cy="4587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86" name="TextBox 85"/>
          <p:cNvSpPr txBox="1">
            <a:spLocks noChangeArrowheads="1"/>
          </p:cNvSpPr>
          <p:nvPr/>
        </p:nvSpPr>
        <p:spPr bwMode="auto">
          <a:xfrm>
            <a:off x="11190028" y="28933451"/>
            <a:ext cx="3287972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3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000" b="1" dirty="0">
                <a:solidFill>
                  <a:srgbClr val="FF0000"/>
                </a:solidFill>
              </a:rPr>
              <a:t>Number </a:t>
            </a:r>
            <a:r>
              <a:rPr lang="en-US" sz="3000" b="1" dirty="0" smtClean="0">
                <a:solidFill>
                  <a:srgbClr val="FF0000"/>
                </a:solidFill>
              </a:rPr>
              <a:t> of input 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000" b="1" dirty="0" smtClean="0">
                <a:solidFill>
                  <a:srgbClr val="FF0000"/>
                </a:solidFill>
              </a:rPr>
              <a:t>channels </a:t>
            </a:r>
            <a:r>
              <a:rPr lang="en-US" sz="3000" b="1" dirty="0">
                <a:solidFill>
                  <a:srgbClr val="FF0000"/>
                </a:solidFill>
              </a:rPr>
              <a:t>= 3</a:t>
            </a:r>
          </a:p>
        </p:txBody>
      </p:sp>
      <p:cxnSp>
        <p:nvCxnSpPr>
          <p:cNvPr id="87" name="Straight Connector 86"/>
          <p:cNvCxnSpPr/>
          <p:nvPr/>
        </p:nvCxnSpPr>
        <p:spPr bwMode="auto">
          <a:xfrm>
            <a:off x="10481716" y="29067376"/>
            <a:ext cx="620712" cy="739775"/>
          </a:xfrm>
          <a:prstGeom prst="line">
            <a:avLst/>
          </a:prstGeom>
          <a:ln w="44450">
            <a:solidFill>
              <a:schemeClr val="bg2">
                <a:lumMod val="10000"/>
              </a:schemeClr>
            </a:solidFill>
            <a:headEnd type="arrow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 bwMode="auto">
          <a:xfrm flipH="1" flipV="1">
            <a:off x="5486400" y="24297753"/>
            <a:ext cx="17707" cy="5509398"/>
          </a:xfrm>
          <a:prstGeom prst="line">
            <a:avLst/>
          </a:prstGeom>
          <a:ln w="44450">
            <a:solidFill>
              <a:schemeClr val="bg2">
                <a:lumMod val="10000"/>
              </a:schemeClr>
            </a:solidFill>
            <a:headEnd type="arrow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577"/>
          <p:cNvSpPr txBox="1">
            <a:spLocks noChangeArrowheads="1"/>
          </p:cNvSpPr>
          <p:nvPr/>
        </p:nvSpPr>
        <p:spPr bwMode="auto">
          <a:xfrm rot="16200000">
            <a:off x="4307501" y="27698367"/>
            <a:ext cx="1916245" cy="5539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3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000" b="1" dirty="0" smtClean="0">
                <a:solidFill>
                  <a:prstClr val="white"/>
                </a:solidFill>
              </a:rPr>
              <a:t>One layer</a:t>
            </a:r>
            <a:endParaRPr lang="en-US" sz="3000" b="1" dirty="0">
              <a:solidFill>
                <a:prstClr val="white"/>
              </a:solidFill>
            </a:endParaRPr>
          </a:p>
        </p:txBody>
      </p:sp>
      <p:cxnSp>
        <p:nvCxnSpPr>
          <p:cNvPr id="90" name="Straight Connector 89"/>
          <p:cNvCxnSpPr/>
          <p:nvPr/>
        </p:nvCxnSpPr>
        <p:spPr bwMode="auto">
          <a:xfrm>
            <a:off x="8605052" y="28941022"/>
            <a:ext cx="1641475" cy="0"/>
          </a:xfrm>
          <a:prstGeom prst="line">
            <a:avLst/>
          </a:prstGeom>
          <a:ln w="44450">
            <a:solidFill>
              <a:schemeClr val="bg2">
                <a:lumMod val="10000"/>
              </a:schemeClr>
            </a:solidFill>
            <a:headEnd type="arrow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577"/>
          <p:cNvSpPr txBox="1">
            <a:spLocks noChangeArrowheads="1"/>
          </p:cNvSpPr>
          <p:nvPr/>
        </p:nvSpPr>
        <p:spPr bwMode="auto">
          <a:xfrm>
            <a:off x="8414093" y="28411935"/>
            <a:ext cx="3309640" cy="5539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3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000" b="1" dirty="0" smtClean="0">
                <a:solidFill>
                  <a:srgbClr val="FF0000"/>
                </a:solidFill>
              </a:rPr>
              <a:t>RF size = 18</a:t>
            </a:r>
            <a:endParaRPr lang="en-US" sz="3000" b="1" dirty="0">
              <a:solidFill>
                <a:srgbClr val="FF0000"/>
              </a:solidFill>
            </a:endParaRPr>
          </a:p>
        </p:txBody>
      </p:sp>
      <p:cxnSp>
        <p:nvCxnSpPr>
          <p:cNvPr id="92" name="Straight Arrow Connector 91"/>
          <p:cNvCxnSpPr/>
          <p:nvPr/>
        </p:nvCxnSpPr>
        <p:spPr>
          <a:xfrm flipV="1">
            <a:off x="8236744" y="21935553"/>
            <a:ext cx="0" cy="736836"/>
          </a:xfrm>
          <a:prstGeom prst="straightConnector1">
            <a:avLst/>
          </a:prstGeom>
          <a:ln w="635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3" name="TextBox 581"/>
          <p:cNvSpPr txBox="1">
            <a:spLocks noChangeArrowheads="1"/>
          </p:cNvSpPr>
          <p:nvPr/>
        </p:nvSpPr>
        <p:spPr bwMode="auto">
          <a:xfrm>
            <a:off x="5607218" y="22849953"/>
            <a:ext cx="5670382" cy="10248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3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000" b="1" dirty="0" smtClean="0">
                <a:solidFill>
                  <a:prstClr val="white"/>
                </a:solidFill>
              </a:rPr>
              <a:t>Input to another layer above 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000" b="1" dirty="0">
                <a:solidFill>
                  <a:prstClr val="white"/>
                </a:solidFill>
              </a:rPr>
              <a:t> </a:t>
            </a:r>
            <a:r>
              <a:rPr lang="en-US" sz="3000" b="1" dirty="0" smtClean="0">
                <a:solidFill>
                  <a:prstClr val="white"/>
                </a:solidFill>
              </a:rPr>
              <a:t>   (image with 8 channels)</a:t>
            </a:r>
            <a:endParaRPr lang="en-US" sz="3000" b="1" dirty="0">
              <a:solidFill>
                <a:prstClr val="white"/>
              </a:solidFill>
            </a:endParaRPr>
          </a:p>
        </p:txBody>
      </p:sp>
      <p:sp>
        <p:nvSpPr>
          <p:cNvPr id="94" name="TextBox 577"/>
          <p:cNvSpPr txBox="1">
            <a:spLocks noChangeArrowheads="1"/>
          </p:cNvSpPr>
          <p:nvPr/>
        </p:nvSpPr>
        <p:spPr bwMode="auto">
          <a:xfrm>
            <a:off x="5602476" y="28263213"/>
            <a:ext cx="773793" cy="5539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3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000" b="1" dirty="0">
                <a:solidFill>
                  <a:prstClr val="white"/>
                </a:solidFill>
              </a:rPr>
              <a:t>W</a:t>
            </a:r>
          </a:p>
        </p:txBody>
      </p:sp>
      <p:sp>
        <p:nvSpPr>
          <p:cNvPr id="95" name="TextBox 577"/>
          <p:cNvSpPr txBox="1">
            <a:spLocks noChangeArrowheads="1"/>
          </p:cNvSpPr>
          <p:nvPr/>
        </p:nvSpPr>
        <p:spPr bwMode="auto">
          <a:xfrm>
            <a:off x="5591540" y="26802890"/>
            <a:ext cx="773793" cy="5539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3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000" b="1" dirty="0" smtClean="0">
                <a:solidFill>
                  <a:prstClr val="white"/>
                </a:solidFill>
              </a:rPr>
              <a:t>H</a:t>
            </a:r>
            <a:endParaRPr lang="en-US" sz="3000" b="1" dirty="0">
              <a:solidFill>
                <a:prstClr val="white"/>
              </a:solidFill>
            </a:endParaRPr>
          </a:p>
        </p:txBody>
      </p:sp>
      <p:sp>
        <p:nvSpPr>
          <p:cNvPr id="96" name="Oval 48"/>
          <p:cNvSpPr>
            <a:spLocks noChangeArrowheads="1"/>
          </p:cNvSpPr>
          <p:nvPr/>
        </p:nvSpPr>
        <p:spPr bwMode="auto">
          <a:xfrm>
            <a:off x="8153400" y="24202828"/>
            <a:ext cx="459520" cy="459459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97" name="Straight Arrow Connector 96"/>
          <p:cNvCxnSpPr>
            <a:stCxn id="52" idx="0"/>
            <a:endCxn id="103" idx="4"/>
          </p:cNvCxnSpPr>
          <p:nvPr/>
        </p:nvCxnSpPr>
        <p:spPr bwMode="auto">
          <a:xfrm flipV="1">
            <a:off x="7309056" y="24771152"/>
            <a:ext cx="1183277" cy="1206419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>
            <a:stCxn id="52" idx="0"/>
            <a:endCxn id="102" idx="4"/>
          </p:cNvCxnSpPr>
          <p:nvPr/>
        </p:nvCxnSpPr>
        <p:spPr bwMode="auto">
          <a:xfrm flipV="1">
            <a:off x="7309056" y="24771152"/>
            <a:ext cx="572149" cy="1206419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>
            <a:stCxn id="55" idx="0"/>
            <a:endCxn id="103" idx="4"/>
          </p:cNvCxnSpPr>
          <p:nvPr/>
        </p:nvCxnSpPr>
        <p:spPr bwMode="auto">
          <a:xfrm flipV="1">
            <a:off x="7965514" y="24771152"/>
            <a:ext cx="526819" cy="1206419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>
            <a:stCxn id="55" idx="0"/>
            <a:endCxn id="102" idx="4"/>
          </p:cNvCxnSpPr>
          <p:nvPr/>
        </p:nvCxnSpPr>
        <p:spPr bwMode="auto">
          <a:xfrm flipH="1" flipV="1">
            <a:off x="7881205" y="24771152"/>
            <a:ext cx="84309" cy="1206419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>
            <a:stCxn id="5" idx="0"/>
            <a:endCxn id="103" idx="4"/>
          </p:cNvCxnSpPr>
          <p:nvPr/>
        </p:nvCxnSpPr>
        <p:spPr bwMode="auto">
          <a:xfrm flipH="1" flipV="1">
            <a:off x="8492333" y="24771152"/>
            <a:ext cx="74934" cy="1206419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Oval 24"/>
          <p:cNvSpPr>
            <a:spLocks noChangeArrowheads="1"/>
          </p:cNvSpPr>
          <p:nvPr/>
        </p:nvSpPr>
        <p:spPr bwMode="auto">
          <a:xfrm>
            <a:off x="7651017" y="24312365"/>
            <a:ext cx="460375" cy="458787"/>
          </a:xfrm>
          <a:prstGeom prst="ellipse">
            <a:avLst/>
          </a:prstGeom>
          <a:solidFill>
            <a:srgbClr val="8064A2"/>
          </a:solidFill>
          <a:ln w="25400">
            <a:solidFill>
              <a:srgbClr val="3F3151"/>
            </a:solidFill>
            <a:round/>
            <a:headEnd/>
            <a:tailEnd/>
          </a:ln>
          <a:effectLst>
            <a:outerShdw blurRad="63500" dist="29783" dir="3885598" algn="ctr" rotWithShape="0">
              <a:srgbClr val="3F3151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03" name="Oval 24"/>
          <p:cNvSpPr>
            <a:spLocks noChangeArrowheads="1"/>
          </p:cNvSpPr>
          <p:nvPr/>
        </p:nvSpPr>
        <p:spPr bwMode="auto">
          <a:xfrm>
            <a:off x="8262145" y="24312365"/>
            <a:ext cx="460375" cy="458787"/>
          </a:xfrm>
          <a:prstGeom prst="ellipse">
            <a:avLst/>
          </a:prstGeom>
          <a:solidFill>
            <a:srgbClr val="8064A2"/>
          </a:solidFill>
          <a:ln w="25400">
            <a:solidFill>
              <a:srgbClr val="3F3151"/>
            </a:solidFill>
            <a:round/>
            <a:headEnd/>
            <a:tailEnd/>
          </a:ln>
          <a:effectLst>
            <a:outerShdw blurRad="63500" dist="29783" dir="3885598" algn="ctr" rotWithShape="0">
              <a:srgbClr val="3F3151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04" name="Oval 48"/>
          <p:cNvSpPr>
            <a:spLocks noChangeArrowheads="1"/>
          </p:cNvSpPr>
          <p:nvPr/>
        </p:nvSpPr>
        <p:spPr bwMode="auto">
          <a:xfrm>
            <a:off x="7542182" y="24202828"/>
            <a:ext cx="459520" cy="459459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05" name="Oval 49"/>
          <p:cNvSpPr>
            <a:spLocks noChangeArrowheads="1"/>
          </p:cNvSpPr>
          <p:nvPr/>
        </p:nvSpPr>
        <p:spPr bwMode="auto">
          <a:xfrm>
            <a:off x="7651591" y="24312223"/>
            <a:ext cx="459520" cy="459459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06" name="Oval 49"/>
          <p:cNvSpPr>
            <a:spLocks noChangeArrowheads="1"/>
          </p:cNvSpPr>
          <p:nvPr/>
        </p:nvSpPr>
        <p:spPr bwMode="auto">
          <a:xfrm>
            <a:off x="8262809" y="24312223"/>
            <a:ext cx="459520" cy="459459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107" name="Straight Connector 106"/>
          <p:cNvCxnSpPr/>
          <p:nvPr/>
        </p:nvCxnSpPr>
        <p:spPr bwMode="auto">
          <a:xfrm>
            <a:off x="8839200" y="24221553"/>
            <a:ext cx="579756" cy="648613"/>
          </a:xfrm>
          <a:prstGeom prst="line">
            <a:avLst/>
          </a:prstGeom>
          <a:ln w="44450">
            <a:solidFill>
              <a:schemeClr val="bg2">
                <a:lumMod val="10000"/>
              </a:schemeClr>
            </a:solidFill>
            <a:headEnd type="arrow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/>
          <p:cNvCxnSpPr>
            <a:stCxn id="5" idx="0"/>
            <a:endCxn id="102" idx="4"/>
          </p:cNvCxnSpPr>
          <p:nvPr/>
        </p:nvCxnSpPr>
        <p:spPr bwMode="auto">
          <a:xfrm flipH="1" flipV="1">
            <a:off x="7881205" y="24771152"/>
            <a:ext cx="686062" cy="1206419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Oval 50"/>
          <p:cNvSpPr>
            <a:spLocks noChangeArrowheads="1"/>
          </p:cNvSpPr>
          <p:nvPr/>
        </p:nvSpPr>
        <p:spPr bwMode="auto">
          <a:xfrm>
            <a:off x="8374539" y="24450153"/>
            <a:ext cx="459520" cy="459459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10" name="Oval 50"/>
          <p:cNvSpPr>
            <a:spLocks noChangeArrowheads="1"/>
          </p:cNvSpPr>
          <p:nvPr/>
        </p:nvSpPr>
        <p:spPr bwMode="auto">
          <a:xfrm>
            <a:off x="7755474" y="24450153"/>
            <a:ext cx="459520" cy="459459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111" name="Straight Connector 110"/>
          <p:cNvCxnSpPr/>
          <p:nvPr/>
        </p:nvCxnSpPr>
        <p:spPr bwMode="auto">
          <a:xfrm>
            <a:off x="7239000" y="25821753"/>
            <a:ext cx="1600200" cy="0"/>
          </a:xfrm>
          <a:prstGeom prst="line">
            <a:avLst/>
          </a:prstGeom>
          <a:ln w="44450">
            <a:solidFill>
              <a:schemeClr val="bg2">
                <a:lumMod val="10000"/>
              </a:schemeClr>
            </a:solidFill>
            <a:headEnd type="arrow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577"/>
          <p:cNvSpPr txBox="1">
            <a:spLocks noChangeArrowheads="1"/>
          </p:cNvSpPr>
          <p:nvPr/>
        </p:nvSpPr>
        <p:spPr bwMode="auto">
          <a:xfrm>
            <a:off x="7924800" y="25212153"/>
            <a:ext cx="3309640" cy="5539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3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000" b="1" dirty="0" smtClean="0">
                <a:solidFill>
                  <a:srgbClr val="FF0000"/>
                </a:solidFill>
              </a:rPr>
              <a:t>LCN </a:t>
            </a:r>
            <a:r>
              <a:rPr lang="en-US" sz="3000" b="1" dirty="0">
                <a:solidFill>
                  <a:srgbClr val="FF0000"/>
                </a:solidFill>
              </a:rPr>
              <a:t>Size = </a:t>
            </a:r>
            <a:r>
              <a:rPr lang="en-US" sz="3000" b="1" dirty="0" smtClean="0">
                <a:solidFill>
                  <a:srgbClr val="FF0000"/>
                </a:solidFill>
              </a:rPr>
              <a:t>5</a:t>
            </a:r>
            <a:endParaRPr lang="en-US" sz="3000" b="1" dirty="0">
              <a:solidFill>
                <a:srgbClr val="FF0000"/>
              </a:solidFill>
            </a:endParaRPr>
          </a:p>
        </p:txBody>
      </p:sp>
      <p:sp>
        <p:nvSpPr>
          <p:cNvPr id="113" name="Oval 24"/>
          <p:cNvSpPr>
            <a:spLocks noChangeArrowheads="1"/>
          </p:cNvSpPr>
          <p:nvPr/>
        </p:nvSpPr>
        <p:spPr bwMode="auto">
          <a:xfrm>
            <a:off x="7039097" y="24331091"/>
            <a:ext cx="460375" cy="458787"/>
          </a:xfrm>
          <a:prstGeom prst="ellipse">
            <a:avLst/>
          </a:prstGeom>
          <a:solidFill>
            <a:srgbClr val="8064A2"/>
          </a:solidFill>
          <a:ln w="25400">
            <a:solidFill>
              <a:srgbClr val="3F3151"/>
            </a:solidFill>
            <a:round/>
            <a:headEnd/>
            <a:tailEnd/>
          </a:ln>
          <a:effectLst>
            <a:outerShdw blurRad="63500" dist="29783" dir="3885598" algn="ctr" rotWithShape="0">
              <a:srgbClr val="3F3151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4" name="Oval 48"/>
          <p:cNvSpPr>
            <a:spLocks noChangeArrowheads="1"/>
          </p:cNvSpPr>
          <p:nvPr/>
        </p:nvSpPr>
        <p:spPr bwMode="auto">
          <a:xfrm>
            <a:off x="6930262" y="24221554"/>
            <a:ext cx="459520" cy="459459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15" name="Oval 49"/>
          <p:cNvSpPr>
            <a:spLocks noChangeArrowheads="1"/>
          </p:cNvSpPr>
          <p:nvPr/>
        </p:nvSpPr>
        <p:spPr bwMode="auto">
          <a:xfrm>
            <a:off x="7039671" y="24330949"/>
            <a:ext cx="459520" cy="459459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116" name="Straight Arrow Connector 115"/>
          <p:cNvCxnSpPr>
            <a:stCxn id="52" idx="0"/>
            <a:endCxn id="113" idx="4"/>
          </p:cNvCxnSpPr>
          <p:nvPr/>
        </p:nvCxnSpPr>
        <p:spPr bwMode="auto">
          <a:xfrm flipH="1" flipV="1">
            <a:off x="7269285" y="24789878"/>
            <a:ext cx="39771" cy="1187693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>
            <a:stCxn id="33" idx="0"/>
            <a:endCxn id="113" idx="4"/>
          </p:cNvCxnSpPr>
          <p:nvPr/>
        </p:nvCxnSpPr>
        <p:spPr bwMode="auto">
          <a:xfrm flipH="1" flipV="1">
            <a:off x="7269285" y="24789878"/>
            <a:ext cx="695955" cy="1187692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>
            <a:stCxn id="5" idx="0"/>
            <a:endCxn id="115" idx="4"/>
          </p:cNvCxnSpPr>
          <p:nvPr/>
        </p:nvCxnSpPr>
        <p:spPr bwMode="auto">
          <a:xfrm flipH="1" flipV="1">
            <a:off x="7269431" y="24790408"/>
            <a:ext cx="1297836" cy="1187163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Oval 50"/>
          <p:cNvSpPr>
            <a:spLocks noChangeArrowheads="1"/>
          </p:cNvSpPr>
          <p:nvPr/>
        </p:nvSpPr>
        <p:spPr bwMode="auto">
          <a:xfrm>
            <a:off x="7160480" y="24450153"/>
            <a:ext cx="459520" cy="459459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20" name="Oval 28" descr="Large grid"/>
          <p:cNvSpPr>
            <a:spLocks noChangeArrowheads="1"/>
          </p:cNvSpPr>
          <p:nvPr/>
        </p:nvSpPr>
        <p:spPr bwMode="auto">
          <a:xfrm>
            <a:off x="6409399" y="27736800"/>
            <a:ext cx="459520" cy="459459"/>
          </a:xfrm>
          <a:prstGeom prst="ellipse">
            <a:avLst/>
          </a:prstGeom>
          <a:pattFill prst="lgGrid">
            <a:fgClr>
              <a:srgbClr val="4E6128"/>
            </a:fgClr>
            <a:bgClr>
              <a:srgbClr val="D6E3BC"/>
            </a:bgClr>
          </a:pattFill>
          <a:ln w="25400">
            <a:solidFill>
              <a:srgbClr val="4E6128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1" name="Oval 30" descr="Large grid"/>
          <p:cNvSpPr>
            <a:spLocks noChangeArrowheads="1"/>
          </p:cNvSpPr>
          <p:nvPr/>
        </p:nvSpPr>
        <p:spPr bwMode="auto">
          <a:xfrm>
            <a:off x="6510830" y="27861510"/>
            <a:ext cx="459520" cy="459459"/>
          </a:xfrm>
          <a:prstGeom prst="ellipse">
            <a:avLst/>
          </a:prstGeom>
          <a:pattFill prst="lgGrid">
            <a:fgClr>
              <a:srgbClr val="C0504D"/>
            </a:fgClr>
            <a:bgClr>
              <a:srgbClr val="F2DBDB"/>
            </a:bgClr>
          </a:pattFill>
          <a:ln w="25400">
            <a:solidFill>
              <a:srgbClr val="943634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2" name="Oval 31" descr="Large grid"/>
          <p:cNvSpPr>
            <a:spLocks noChangeArrowheads="1"/>
          </p:cNvSpPr>
          <p:nvPr/>
        </p:nvSpPr>
        <p:spPr bwMode="auto">
          <a:xfrm>
            <a:off x="6621380" y="27953402"/>
            <a:ext cx="459520" cy="459459"/>
          </a:xfrm>
          <a:prstGeom prst="ellipse">
            <a:avLst/>
          </a:prstGeom>
          <a:pattFill prst="lgGrid">
            <a:fgClr>
              <a:srgbClr val="1F497D"/>
            </a:fgClr>
            <a:bgClr>
              <a:srgbClr val="C6D9F1"/>
            </a:bgClr>
          </a:pattFill>
          <a:ln w="25400">
            <a:solidFill>
              <a:srgbClr val="1F497D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3" name="Oval 36" descr="Wide downward diagonal"/>
          <p:cNvSpPr>
            <a:spLocks noChangeArrowheads="1"/>
          </p:cNvSpPr>
          <p:nvPr/>
        </p:nvSpPr>
        <p:spPr bwMode="auto">
          <a:xfrm>
            <a:off x="6408261" y="27741176"/>
            <a:ext cx="459520" cy="459459"/>
          </a:xfrm>
          <a:prstGeom prst="ellipse">
            <a:avLst/>
          </a:prstGeom>
          <a:pattFill prst="wdDnDiag">
            <a:fgClr>
              <a:srgbClr val="4E6128"/>
            </a:fgClr>
            <a:bgClr>
              <a:srgbClr val="D6E3BC"/>
            </a:bgClr>
          </a:pattFill>
          <a:ln w="25400">
            <a:solidFill>
              <a:srgbClr val="4E6128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4" name="Oval 37" descr="Wide downward diagonal"/>
          <p:cNvSpPr>
            <a:spLocks noChangeArrowheads="1"/>
          </p:cNvSpPr>
          <p:nvPr/>
        </p:nvSpPr>
        <p:spPr bwMode="auto">
          <a:xfrm>
            <a:off x="6518809" y="27865886"/>
            <a:ext cx="459520" cy="459459"/>
          </a:xfrm>
          <a:prstGeom prst="ellipse">
            <a:avLst/>
          </a:prstGeom>
          <a:pattFill prst="wdDnDiag">
            <a:fgClr>
              <a:srgbClr val="C0504D"/>
            </a:fgClr>
            <a:bgClr>
              <a:srgbClr val="F2DBDB"/>
            </a:bgClr>
          </a:pattFill>
          <a:ln w="25400">
            <a:solidFill>
              <a:srgbClr val="943634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5" name="Oval 38" descr="Wide downward diagonal"/>
          <p:cNvSpPr>
            <a:spLocks noChangeArrowheads="1"/>
          </p:cNvSpPr>
          <p:nvPr/>
        </p:nvSpPr>
        <p:spPr bwMode="auto">
          <a:xfrm>
            <a:off x="6627080" y="27957778"/>
            <a:ext cx="459520" cy="459459"/>
          </a:xfrm>
          <a:prstGeom prst="ellipse">
            <a:avLst/>
          </a:prstGeom>
          <a:pattFill prst="wdDnDiag">
            <a:fgClr>
              <a:srgbClr val="1F497D"/>
            </a:fgClr>
            <a:bgClr>
              <a:srgbClr val="C6D9F1"/>
            </a:bgClr>
          </a:pattFill>
          <a:ln w="25400">
            <a:solidFill>
              <a:srgbClr val="1F497D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6" name="Oval 28" descr="Large grid"/>
          <p:cNvSpPr>
            <a:spLocks noChangeArrowheads="1"/>
          </p:cNvSpPr>
          <p:nvPr/>
        </p:nvSpPr>
        <p:spPr bwMode="auto">
          <a:xfrm>
            <a:off x="7704799" y="27736800"/>
            <a:ext cx="459520" cy="459459"/>
          </a:xfrm>
          <a:prstGeom prst="ellipse">
            <a:avLst/>
          </a:prstGeom>
          <a:pattFill prst="lgGrid">
            <a:fgClr>
              <a:srgbClr val="4E6128"/>
            </a:fgClr>
            <a:bgClr>
              <a:srgbClr val="D6E3BC"/>
            </a:bgClr>
          </a:pattFill>
          <a:ln w="25400">
            <a:solidFill>
              <a:srgbClr val="4E6128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7" name="Oval 30" descr="Large grid"/>
          <p:cNvSpPr>
            <a:spLocks noChangeArrowheads="1"/>
          </p:cNvSpPr>
          <p:nvPr/>
        </p:nvSpPr>
        <p:spPr bwMode="auto">
          <a:xfrm>
            <a:off x="7806230" y="27861510"/>
            <a:ext cx="459520" cy="459459"/>
          </a:xfrm>
          <a:prstGeom prst="ellipse">
            <a:avLst/>
          </a:prstGeom>
          <a:pattFill prst="lgGrid">
            <a:fgClr>
              <a:srgbClr val="C0504D"/>
            </a:fgClr>
            <a:bgClr>
              <a:srgbClr val="F2DBDB"/>
            </a:bgClr>
          </a:pattFill>
          <a:ln w="25400">
            <a:solidFill>
              <a:srgbClr val="943634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8" name="Oval 31" descr="Large grid"/>
          <p:cNvSpPr>
            <a:spLocks noChangeArrowheads="1"/>
          </p:cNvSpPr>
          <p:nvPr/>
        </p:nvSpPr>
        <p:spPr bwMode="auto">
          <a:xfrm>
            <a:off x="7916780" y="27953402"/>
            <a:ext cx="459520" cy="459459"/>
          </a:xfrm>
          <a:prstGeom prst="ellipse">
            <a:avLst/>
          </a:prstGeom>
          <a:pattFill prst="lgGrid">
            <a:fgClr>
              <a:srgbClr val="1F497D"/>
            </a:fgClr>
            <a:bgClr>
              <a:srgbClr val="C6D9F1"/>
            </a:bgClr>
          </a:pattFill>
          <a:ln w="25400">
            <a:solidFill>
              <a:srgbClr val="1F497D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9" name="Oval 36" descr="Wide downward diagonal"/>
          <p:cNvSpPr>
            <a:spLocks noChangeArrowheads="1"/>
          </p:cNvSpPr>
          <p:nvPr/>
        </p:nvSpPr>
        <p:spPr bwMode="auto">
          <a:xfrm>
            <a:off x="7703661" y="27741176"/>
            <a:ext cx="459520" cy="459459"/>
          </a:xfrm>
          <a:prstGeom prst="ellipse">
            <a:avLst/>
          </a:prstGeom>
          <a:pattFill prst="wdDnDiag">
            <a:fgClr>
              <a:srgbClr val="4E6128"/>
            </a:fgClr>
            <a:bgClr>
              <a:srgbClr val="D6E3BC"/>
            </a:bgClr>
          </a:pattFill>
          <a:ln w="25400">
            <a:solidFill>
              <a:srgbClr val="4E6128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30" name="Oval 37" descr="Wide downward diagonal"/>
          <p:cNvSpPr>
            <a:spLocks noChangeArrowheads="1"/>
          </p:cNvSpPr>
          <p:nvPr/>
        </p:nvSpPr>
        <p:spPr bwMode="auto">
          <a:xfrm>
            <a:off x="7814209" y="27865886"/>
            <a:ext cx="459520" cy="459459"/>
          </a:xfrm>
          <a:prstGeom prst="ellipse">
            <a:avLst/>
          </a:prstGeom>
          <a:pattFill prst="wdDnDiag">
            <a:fgClr>
              <a:srgbClr val="C0504D"/>
            </a:fgClr>
            <a:bgClr>
              <a:srgbClr val="F2DBDB"/>
            </a:bgClr>
          </a:pattFill>
          <a:ln w="25400">
            <a:solidFill>
              <a:srgbClr val="943634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31" name="Oval 38" descr="Wide downward diagonal"/>
          <p:cNvSpPr>
            <a:spLocks noChangeArrowheads="1"/>
          </p:cNvSpPr>
          <p:nvPr/>
        </p:nvSpPr>
        <p:spPr bwMode="auto">
          <a:xfrm>
            <a:off x="7922480" y="27957778"/>
            <a:ext cx="459520" cy="459459"/>
          </a:xfrm>
          <a:prstGeom prst="ellipse">
            <a:avLst/>
          </a:prstGeom>
          <a:pattFill prst="wdDnDiag">
            <a:fgClr>
              <a:srgbClr val="1F497D"/>
            </a:fgClr>
            <a:bgClr>
              <a:srgbClr val="C6D9F1"/>
            </a:bgClr>
          </a:pattFill>
          <a:ln w="25400">
            <a:solidFill>
              <a:srgbClr val="1F497D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32" name="Oval 28" descr="Large grid"/>
          <p:cNvSpPr>
            <a:spLocks noChangeArrowheads="1"/>
          </p:cNvSpPr>
          <p:nvPr/>
        </p:nvSpPr>
        <p:spPr bwMode="auto">
          <a:xfrm>
            <a:off x="9076399" y="27736800"/>
            <a:ext cx="459520" cy="459459"/>
          </a:xfrm>
          <a:prstGeom prst="ellipse">
            <a:avLst/>
          </a:prstGeom>
          <a:pattFill prst="lgGrid">
            <a:fgClr>
              <a:srgbClr val="4E6128"/>
            </a:fgClr>
            <a:bgClr>
              <a:srgbClr val="D6E3BC"/>
            </a:bgClr>
          </a:pattFill>
          <a:ln w="25400">
            <a:solidFill>
              <a:srgbClr val="4E6128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33" name="Oval 30" descr="Large grid"/>
          <p:cNvSpPr>
            <a:spLocks noChangeArrowheads="1"/>
          </p:cNvSpPr>
          <p:nvPr/>
        </p:nvSpPr>
        <p:spPr bwMode="auto">
          <a:xfrm>
            <a:off x="9177830" y="27861510"/>
            <a:ext cx="459520" cy="459459"/>
          </a:xfrm>
          <a:prstGeom prst="ellipse">
            <a:avLst/>
          </a:prstGeom>
          <a:pattFill prst="lgGrid">
            <a:fgClr>
              <a:srgbClr val="C0504D"/>
            </a:fgClr>
            <a:bgClr>
              <a:srgbClr val="F2DBDB"/>
            </a:bgClr>
          </a:pattFill>
          <a:ln w="25400">
            <a:solidFill>
              <a:srgbClr val="943634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34" name="Oval 31" descr="Large grid"/>
          <p:cNvSpPr>
            <a:spLocks noChangeArrowheads="1"/>
          </p:cNvSpPr>
          <p:nvPr/>
        </p:nvSpPr>
        <p:spPr bwMode="auto">
          <a:xfrm>
            <a:off x="9288380" y="27953402"/>
            <a:ext cx="459520" cy="459459"/>
          </a:xfrm>
          <a:prstGeom prst="ellipse">
            <a:avLst/>
          </a:prstGeom>
          <a:pattFill prst="lgGrid">
            <a:fgClr>
              <a:srgbClr val="1F497D"/>
            </a:fgClr>
            <a:bgClr>
              <a:srgbClr val="C6D9F1"/>
            </a:bgClr>
          </a:pattFill>
          <a:ln w="25400">
            <a:solidFill>
              <a:srgbClr val="1F497D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35" name="Oval 36" descr="Wide downward diagonal"/>
          <p:cNvSpPr>
            <a:spLocks noChangeArrowheads="1"/>
          </p:cNvSpPr>
          <p:nvPr/>
        </p:nvSpPr>
        <p:spPr bwMode="auto">
          <a:xfrm>
            <a:off x="9075261" y="27741176"/>
            <a:ext cx="459520" cy="459459"/>
          </a:xfrm>
          <a:prstGeom prst="ellipse">
            <a:avLst/>
          </a:prstGeom>
          <a:pattFill prst="wdDnDiag">
            <a:fgClr>
              <a:srgbClr val="4E6128"/>
            </a:fgClr>
            <a:bgClr>
              <a:srgbClr val="D6E3BC"/>
            </a:bgClr>
          </a:pattFill>
          <a:ln w="25400">
            <a:solidFill>
              <a:srgbClr val="4E6128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36" name="Oval 37" descr="Wide downward diagonal"/>
          <p:cNvSpPr>
            <a:spLocks noChangeArrowheads="1"/>
          </p:cNvSpPr>
          <p:nvPr/>
        </p:nvSpPr>
        <p:spPr bwMode="auto">
          <a:xfrm>
            <a:off x="9185809" y="27865886"/>
            <a:ext cx="459520" cy="459459"/>
          </a:xfrm>
          <a:prstGeom prst="ellipse">
            <a:avLst/>
          </a:prstGeom>
          <a:pattFill prst="wdDnDiag">
            <a:fgClr>
              <a:srgbClr val="C0504D"/>
            </a:fgClr>
            <a:bgClr>
              <a:srgbClr val="F2DBDB"/>
            </a:bgClr>
          </a:pattFill>
          <a:ln w="25400">
            <a:solidFill>
              <a:srgbClr val="943634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37" name="Oval 38" descr="Wide downward diagonal"/>
          <p:cNvSpPr>
            <a:spLocks noChangeArrowheads="1"/>
          </p:cNvSpPr>
          <p:nvPr/>
        </p:nvSpPr>
        <p:spPr bwMode="auto">
          <a:xfrm>
            <a:off x="9294080" y="27957778"/>
            <a:ext cx="459520" cy="459459"/>
          </a:xfrm>
          <a:prstGeom prst="ellipse">
            <a:avLst/>
          </a:prstGeom>
          <a:pattFill prst="wdDnDiag">
            <a:fgClr>
              <a:srgbClr val="1F497D"/>
            </a:fgClr>
            <a:bgClr>
              <a:srgbClr val="C6D9F1"/>
            </a:bgClr>
          </a:pattFill>
          <a:ln w="25400">
            <a:solidFill>
              <a:srgbClr val="1F497D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1771" y="2356714"/>
            <a:ext cx="6572845" cy="774700"/>
          </a:xfrm>
          <a:prstGeom prst="rect">
            <a:avLst/>
          </a:prstGeom>
        </p:spPr>
      </p:pic>
      <p:cxnSp>
        <p:nvCxnSpPr>
          <p:cNvPr id="148" name="Straight Connector 147"/>
          <p:cNvCxnSpPr/>
          <p:nvPr/>
        </p:nvCxnSpPr>
        <p:spPr>
          <a:xfrm>
            <a:off x="408960" y="3234221"/>
            <a:ext cx="802158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5" name="TextBox 154"/>
          <p:cNvSpPr txBox="1"/>
          <p:nvPr/>
        </p:nvSpPr>
        <p:spPr>
          <a:xfrm>
            <a:off x="319156" y="2563419"/>
            <a:ext cx="1196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prstClr val="white"/>
                </a:solidFill>
                <a:latin typeface="Calibri"/>
              </a:rPr>
              <a:t>Feature 11 </a:t>
            </a: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159" name="Straight Connector 158"/>
          <p:cNvCxnSpPr/>
          <p:nvPr/>
        </p:nvCxnSpPr>
        <p:spPr>
          <a:xfrm>
            <a:off x="408960" y="2279746"/>
            <a:ext cx="812168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0" name="TextBox 159"/>
          <p:cNvSpPr txBox="1"/>
          <p:nvPr/>
        </p:nvSpPr>
        <p:spPr>
          <a:xfrm>
            <a:off x="319156" y="1549612"/>
            <a:ext cx="1196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prstClr val="white"/>
                </a:solidFill>
                <a:latin typeface="Calibri"/>
              </a:rPr>
              <a:t>Feature 10</a:t>
            </a: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43" name="Picture 14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0305" y="1274084"/>
            <a:ext cx="6474311" cy="846549"/>
          </a:xfrm>
          <a:prstGeom prst="rect">
            <a:avLst/>
          </a:prstGeom>
        </p:spPr>
      </p:pic>
      <p:sp>
        <p:nvSpPr>
          <p:cNvPr id="152" name="TextBox 151"/>
          <p:cNvSpPr txBox="1"/>
          <p:nvPr/>
        </p:nvSpPr>
        <p:spPr>
          <a:xfrm>
            <a:off x="319156" y="3613327"/>
            <a:ext cx="1196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prstClr val="white"/>
                </a:solidFill>
                <a:latin typeface="Calibri"/>
              </a:rPr>
              <a:t>Feature 12</a:t>
            </a: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53" name="Picture 152" descr="concept2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36"/>
          <a:stretch/>
        </p:blipFill>
        <p:spPr>
          <a:xfrm>
            <a:off x="1627189" y="3363557"/>
            <a:ext cx="6515100" cy="828666"/>
          </a:xfrm>
          <a:prstGeom prst="rect">
            <a:avLst/>
          </a:prstGeom>
        </p:spPr>
      </p:pic>
      <p:cxnSp>
        <p:nvCxnSpPr>
          <p:cNvPr id="154" name="Straight Connector 153"/>
          <p:cNvCxnSpPr/>
          <p:nvPr/>
        </p:nvCxnSpPr>
        <p:spPr>
          <a:xfrm>
            <a:off x="408960" y="4320790"/>
            <a:ext cx="802158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9" name="Picture 138" descr="pizza-1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7189" y="4425752"/>
            <a:ext cx="6832600" cy="812800"/>
          </a:xfrm>
          <a:prstGeom prst="rect">
            <a:avLst/>
          </a:prstGeom>
        </p:spPr>
      </p:pic>
      <p:sp>
        <p:nvSpPr>
          <p:cNvPr id="158" name="TextBox 157"/>
          <p:cNvSpPr txBox="1"/>
          <p:nvPr/>
        </p:nvSpPr>
        <p:spPr>
          <a:xfrm>
            <a:off x="319156" y="4686130"/>
            <a:ext cx="1196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prstClr val="white"/>
                </a:solidFill>
                <a:latin typeface="Calibri"/>
              </a:rPr>
              <a:t>Feature 13</a:t>
            </a: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65" name="TextBox 164"/>
          <p:cNvSpPr txBox="1"/>
          <p:nvPr/>
        </p:nvSpPr>
        <p:spPr>
          <a:xfrm>
            <a:off x="3914589" y="203805"/>
            <a:ext cx="18813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2800" dirty="0" smtClean="0">
                <a:solidFill>
                  <a:prstClr val="white"/>
                </a:solidFill>
                <a:latin typeface="Calibri"/>
              </a:rPr>
              <a:t>Best stimuli</a:t>
            </a:r>
            <a:endParaRPr lang="en-US" sz="2800" dirty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3" name="Picture 2" descr="keyboard2-1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9473" y="2356714"/>
            <a:ext cx="765143" cy="765143"/>
          </a:xfrm>
          <a:prstGeom prst="rect">
            <a:avLst/>
          </a:prstGeom>
        </p:spPr>
      </p:pic>
      <p:sp>
        <p:nvSpPr>
          <p:cNvPr id="149" name="TextBox 148"/>
          <p:cNvSpPr txBox="1"/>
          <p:nvPr/>
        </p:nvSpPr>
        <p:spPr>
          <a:xfrm>
            <a:off x="0" y="6488668"/>
            <a:ext cx="9324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prstClr val="white"/>
                </a:solidFill>
                <a:latin typeface="Calibri"/>
              </a:rPr>
              <a:t>Le, et al., </a:t>
            </a:r>
            <a:r>
              <a:rPr lang="en-US" i="1" dirty="0" smtClean="0">
                <a:solidFill>
                  <a:prstClr val="white"/>
                </a:solidFill>
                <a:latin typeface="Calibri"/>
              </a:rPr>
              <a:t>Building high-level features using large-scale unsupervised learning</a:t>
            </a:r>
            <a:r>
              <a:rPr lang="en-US" dirty="0" smtClean="0">
                <a:solidFill>
                  <a:prstClr val="white"/>
                </a:solidFill>
                <a:latin typeface="Calibri"/>
              </a:rPr>
              <a:t>. ICML 2012</a:t>
            </a:r>
            <a:endParaRPr lang="en-US" dirty="0">
              <a:solidFill>
                <a:prstClr val="white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14887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is this hard?</a:t>
            </a:r>
            <a:endParaRPr lang="en-US" dirty="0"/>
          </a:p>
        </p:txBody>
      </p:sp>
      <p:pic>
        <p:nvPicPr>
          <p:cNvPr id="33" name="Picture 8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01254" y="1816959"/>
            <a:ext cx="3098661" cy="1805035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</p:pic>
      <p:sp>
        <p:nvSpPr>
          <p:cNvPr id="27" name="Rectangle 26"/>
          <p:cNvSpPr/>
          <p:nvPr/>
        </p:nvSpPr>
        <p:spPr bwMode="auto">
          <a:xfrm>
            <a:off x="3943960" y="2124200"/>
            <a:ext cx="268835" cy="268835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487" tIns="44450" rIns="90487" bIns="4445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Helvetica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538005" y="1431940"/>
            <a:ext cx="15824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You see this: 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Picture 14" descr="StanleyTinyS_Numbers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151015" y="3928265"/>
            <a:ext cx="4667250" cy="1704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16"/>
          <p:cNvSpPr>
            <a:spLocks noChangeArrowheads="1"/>
          </p:cNvSpPr>
          <p:nvPr/>
        </p:nvSpPr>
        <p:spPr bwMode="auto">
          <a:xfrm>
            <a:off x="2468390" y="3020215"/>
            <a:ext cx="109537" cy="112713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/>
          </a:p>
        </p:txBody>
      </p:sp>
      <p:grpSp>
        <p:nvGrpSpPr>
          <p:cNvPr id="3" name="Group 21"/>
          <p:cNvGrpSpPr>
            <a:grpSpLocks/>
          </p:cNvGrpSpPr>
          <p:nvPr/>
        </p:nvGrpSpPr>
        <p:grpSpPr bwMode="auto">
          <a:xfrm>
            <a:off x="2459725" y="3008235"/>
            <a:ext cx="5324475" cy="2609850"/>
            <a:chOff x="2286" y="1392"/>
            <a:chExt cx="3354" cy="1644"/>
          </a:xfrm>
        </p:grpSpPr>
        <p:sp>
          <p:nvSpPr>
            <p:cNvPr id="9" name="Text Box 7"/>
            <p:cNvSpPr txBox="1">
              <a:spLocks noChangeArrowheads="1"/>
            </p:cNvSpPr>
            <p:nvPr/>
          </p:nvSpPr>
          <p:spPr bwMode="auto">
            <a:xfrm>
              <a:off x="2672" y="1773"/>
              <a:ext cx="1740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But the camera sees this:</a:t>
              </a:r>
            </a:p>
          </p:txBody>
        </p:sp>
        <p:sp>
          <p:nvSpPr>
            <p:cNvPr id="10" name="Line 17"/>
            <p:cNvSpPr>
              <a:spLocks noChangeShapeType="1"/>
            </p:cNvSpPr>
            <p:nvPr/>
          </p:nvSpPr>
          <p:spPr bwMode="auto">
            <a:xfrm>
              <a:off x="2364" y="1398"/>
              <a:ext cx="3276" cy="576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Line 18"/>
            <p:cNvSpPr>
              <a:spLocks noChangeShapeType="1"/>
            </p:cNvSpPr>
            <p:nvPr/>
          </p:nvSpPr>
          <p:spPr bwMode="auto">
            <a:xfrm>
              <a:off x="2292" y="1392"/>
              <a:ext cx="456" cy="588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Line 19"/>
            <p:cNvSpPr>
              <a:spLocks noChangeShapeType="1"/>
            </p:cNvSpPr>
            <p:nvPr/>
          </p:nvSpPr>
          <p:spPr bwMode="auto">
            <a:xfrm>
              <a:off x="2286" y="1470"/>
              <a:ext cx="498" cy="1566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901647" y="358149"/>
            <a:ext cx="35550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2800" dirty="0" err="1" smtClean="0">
                <a:solidFill>
                  <a:prstClr val="white"/>
                </a:solidFill>
                <a:latin typeface="Calibri"/>
              </a:rPr>
              <a:t>ImageNet</a:t>
            </a:r>
            <a:r>
              <a:rPr lang="en-US" sz="2800" dirty="0" smtClean="0">
                <a:solidFill>
                  <a:prstClr val="white"/>
                </a:solidFill>
                <a:latin typeface="Calibri"/>
              </a:rPr>
              <a:t> classification</a:t>
            </a:r>
            <a:endParaRPr lang="en-US" sz="28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59208" y="1385389"/>
            <a:ext cx="4388341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prstClr val="white"/>
                </a:solidFill>
                <a:latin typeface="Calibri"/>
              </a:rPr>
              <a:t>22,000 categories</a:t>
            </a:r>
          </a:p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dirty="0" smtClean="0">
              <a:solidFill>
                <a:prstClr val="white"/>
              </a:solidFill>
              <a:latin typeface="Calibri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prstClr val="white"/>
                </a:solidFill>
                <a:latin typeface="Calibri"/>
              </a:rPr>
              <a:t>14,000,000 images</a:t>
            </a:r>
          </a:p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dirty="0" smtClean="0">
              <a:solidFill>
                <a:prstClr val="white"/>
              </a:solidFill>
              <a:latin typeface="Calibri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prstClr val="white"/>
                </a:solidFill>
                <a:latin typeface="Calibri"/>
              </a:rPr>
              <a:t>Hand-engineered features (SIFT, HOG, LBP), </a:t>
            </a:r>
          </a:p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prstClr val="white"/>
                </a:solidFill>
                <a:latin typeface="Calibri"/>
              </a:rPr>
              <a:t>Spatial pyramid,  </a:t>
            </a:r>
            <a:r>
              <a:rPr lang="en-US" dirty="0" err="1" smtClean="0">
                <a:solidFill>
                  <a:prstClr val="white"/>
                </a:solidFill>
                <a:latin typeface="Calibri"/>
              </a:rPr>
              <a:t>SparseCoding</a:t>
            </a:r>
            <a:r>
              <a:rPr lang="en-US" dirty="0" smtClean="0">
                <a:solidFill>
                  <a:prstClr val="white"/>
                </a:solidFill>
                <a:latin typeface="Calibri"/>
              </a:rPr>
              <a:t>/Compression</a:t>
            </a:r>
          </a:p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6488668"/>
            <a:ext cx="9324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prstClr val="white"/>
                </a:solidFill>
                <a:latin typeface="Calibri"/>
              </a:rPr>
              <a:t>Le, et al., </a:t>
            </a:r>
            <a:r>
              <a:rPr lang="en-US" i="1" dirty="0" smtClean="0">
                <a:solidFill>
                  <a:prstClr val="white"/>
                </a:solidFill>
                <a:latin typeface="Calibri"/>
              </a:rPr>
              <a:t>Building high-level features using large-scale unsupervised learning</a:t>
            </a:r>
            <a:r>
              <a:rPr lang="en-US" dirty="0" smtClean="0">
                <a:solidFill>
                  <a:prstClr val="white"/>
                </a:solidFill>
                <a:latin typeface="Calibri"/>
              </a:rPr>
              <a:t>. ICML 2012</a:t>
            </a:r>
          </a:p>
        </p:txBody>
      </p:sp>
    </p:spTree>
    <p:extLst>
      <p:ext uri="{BB962C8B-B14F-4D97-AF65-F5344CB8AC3E}">
        <p14:creationId xmlns:p14="http://schemas.microsoft.com/office/powerpoint/2010/main" val="1222577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1730030" y="358149"/>
            <a:ext cx="58144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2800" dirty="0" err="1" smtClean="0">
                <a:solidFill>
                  <a:prstClr val="white"/>
                </a:solidFill>
                <a:latin typeface="Calibri"/>
              </a:rPr>
              <a:t>ImageNet</a:t>
            </a:r>
            <a:r>
              <a:rPr lang="en-US" sz="2800" dirty="0" smtClean="0">
                <a:solidFill>
                  <a:prstClr val="white"/>
                </a:solidFill>
                <a:latin typeface="Calibri"/>
              </a:rPr>
              <a:t> classification: 22,000 classes</a:t>
            </a:r>
            <a:endParaRPr lang="en-US" sz="28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49048" y="1024831"/>
            <a:ext cx="4226688" cy="59093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1400" dirty="0" smtClean="0">
                <a:solidFill>
                  <a:prstClr val="white"/>
                </a:solidFill>
                <a:latin typeface="Calibri"/>
              </a:rPr>
              <a:t>…</a:t>
            </a:r>
          </a:p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1400" dirty="0" err="1" smtClean="0">
                <a:solidFill>
                  <a:prstClr val="white"/>
                </a:solidFill>
                <a:latin typeface="Calibri"/>
              </a:rPr>
              <a:t>smoothhound</a:t>
            </a:r>
            <a:r>
              <a:rPr lang="en-US" sz="1400" dirty="0">
                <a:solidFill>
                  <a:prstClr val="white"/>
                </a:solidFill>
                <a:latin typeface="Calibri"/>
              </a:rPr>
              <a:t>, </a:t>
            </a:r>
            <a:r>
              <a:rPr lang="en-US" sz="1400" dirty="0" err="1">
                <a:solidFill>
                  <a:prstClr val="white"/>
                </a:solidFill>
                <a:latin typeface="Calibri"/>
              </a:rPr>
              <a:t>smoothhound</a:t>
            </a:r>
            <a:r>
              <a:rPr lang="en-US" sz="1400" dirty="0">
                <a:solidFill>
                  <a:prstClr val="white"/>
                </a:solidFill>
                <a:latin typeface="Calibri"/>
              </a:rPr>
              <a:t> shark, </a:t>
            </a:r>
            <a:r>
              <a:rPr lang="en-US" sz="1400" dirty="0" err="1">
                <a:solidFill>
                  <a:prstClr val="white"/>
                </a:solidFill>
                <a:latin typeface="Calibri"/>
              </a:rPr>
              <a:t>Mustelus</a:t>
            </a:r>
            <a:r>
              <a:rPr lang="en-US" sz="1400" dirty="0">
                <a:solidFill>
                  <a:prstClr val="white"/>
                </a:solidFill>
                <a:latin typeface="Calibri"/>
              </a:rPr>
              <a:t> </a:t>
            </a:r>
            <a:r>
              <a:rPr lang="en-US" sz="1400" dirty="0" err="1">
                <a:solidFill>
                  <a:prstClr val="white"/>
                </a:solidFill>
                <a:latin typeface="Calibri"/>
              </a:rPr>
              <a:t>mustelus</a:t>
            </a:r>
            <a:endParaRPr lang="en-US" sz="1400" dirty="0">
              <a:solidFill>
                <a:prstClr val="white"/>
              </a:solidFill>
              <a:latin typeface="Calibri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1400" dirty="0" smtClean="0">
                <a:solidFill>
                  <a:prstClr val="white"/>
                </a:solidFill>
                <a:latin typeface="Calibri"/>
              </a:rPr>
              <a:t>American </a:t>
            </a:r>
            <a:r>
              <a:rPr lang="en-US" sz="1400" dirty="0">
                <a:solidFill>
                  <a:prstClr val="white"/>
                </a:solidFill>
                <a:latin typeface="Calibri"/>
              </a:rPr>
              <a:t>smooth dogfish, </a:t>
            </a:r>
            <a:r>
              <a:rPr lang="en-US" sz="1400" dirty="0" err="1">
                <a:solidFill>
                  <a:prstClr val="white"/>
                </a:solidFill>
                <a:latin typeface="Calibri"/>
              </a:rPr>
              <a:t>Mustelus</a:t>
            </a:r>
            <a:r>
              <a:rPr lang="en-US" sz="1400" dirty="0">
                <a:solidFill>
                  <a:prstClr val="white"/>
                </a:solidFill>
                <a:latin typeface="Calibri"/>
              </a:rPr>
              <a:t> </a:t>
            </a:r>
            <a:r>
              <a:rPr lang="en-US" sz="1400" dirty="0" err="1">
                <a:solidFill>
                  <a:prstClr val="white"/>
                </a:solidFill>
                <a:latin typeface="Calibri"/>
              </a:rPr>
              <a:t>canis</a:t>
            </a:r>
            <a:endParaRPr lang="en-US" sz="1400" dirty="0">
              <a:solidFill>
                <a:prstClr val="white"/>
              </a:solidFill>
              <a:latin typeface="Calibri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1400" dirty="0" smtClean="0">
                <a:solidFill>
                  <a:prstClr val="white"/>
                </a:solidFill>
                <a:latin typeface="Calibri"/>
              </a:rPr>
              <a:t>Florida </a:t>
            </a:r>
            <a:r>
              <a:rPr lang="en-US" sz="1400" dirty="0" err="1">
                <a:solidFill>
                  <a:prstClr val="white"/>
                </a:solidFill>
                <a:latin typeface="Calibri"/>
              </a:rPr>
              <a:t>smoothhound</a:t>
            </a:r>
            <a:r>
              <a:rPr lang="en-US" sz="1400" dirty="0">
                <a:solidFill>
                  <a:prstClr val="white"/>
                </a:solidFill>
                <a:latin typeface="Calibri"/>
              </a:rPr>
              <a:t>, </a:t>
            </a:r>
            <a:r>
              <a:rPr lang="en-US" sz="1400" dirty="0" err="1">
                <a:solidFill>
                  <a:prstClr val="white"/>
                </a:solidFill>
                <a:latin typeface="Calibri"/>
              </a:rPr>
              <a:t>Mustelus</a:t>
            </a:r>
            <a:r>
              <a:rPr lang="en-US" sz="1400" dirty="0">
                <a:solidFill>
                  <a:prstClr val="white"/>
                </a:solidFill>
                <a:latin typeface="Calibri"/>
              </a:rPr>
              <a:t> </a:t>
            </a:r>
            <a:r>
              <a:rPr lang="en-US" sz="1400" dirty="0" err="1">
                <a:solidFill>
                  <a:prstClr val="white"/>
                </a:solidFill>
                <a:latin typeface="Calibri"/>
              </a:rPr>
              <a:t>norrisi</a:t>
            </a:r>
            <a:endParaRPr lang="en-US" sz="1400" dirty="0">
              <a:solidFill>
                <a:prstClr val="white"/>
              </a:solidFill>
              <a:latin typeface="Calibri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1400" dirty="0" err="1" smtClean="0">
                <a:solidFill>
                  <a:prstClr val="white"/>
                </a:solidFill>
                <a:latin typeface="Calibri"/>
              </a:rPr>
              <a:t>whitetip</a:t>
            </a:r>
            <a:r>
              <a:rPr lang="en-US" sz="1400" dirty="0" smtClean="0">
                <a:solidFill>
                  <a:prstClr val="white"/>
                </a:solidFill>
                <a:latin typeface="Calibri"/>
              </a:rPr>
              <a:t> </a:t>
            </a:r>
            <a:r>
              <a:rPr lang="en-US" sz="1400" dirty="0">
                <a:solidFill>
                  <a:prstClr val="white"/>
                </a:solidFill>
                <a:latin typeface="Calibri"/>
              </a:rPr>
              <a:t>shark, reef </a:t>
            </a:r>
            <a:r>
              <a:rPr lang="en-US" sz="1400" dirty="0" err="1">
                <a:solidFill>
                  <a:prstClr val="white"/>
                </a:solidFill>
                <a:latin typeface="Calibri"/>
              </a:rPr>
              <a:t>whitetip</a:t>
            </a:r>
            <a:r>
              <a:rPr lang="en-US" sz="1400" dirty="0">
                <a:solidFill>
                  <a:prstClr val="white"/>
                </a:solidFill>
                <a:latin typeface="Calibri"/>
              </a:rPr>
              <a:t> shark, </a:t>
            </a:r>
            <a:r>
              <a:rPr lang="en-US" sz="1400" dirty="0" err="1">
                <a:solidFill>
                  <a:prstClr val="white"/>
                </a:solidFill>
                <a:latin typeface="Calibri"/>
              </a:rPr>
              <a:t>Triaenodon</a:t>
            </a:r>
            <a:r>
              <a:rPr lang="en-US" sz="1400" dirty="0">
                <a:solidFill>
                  <a:prstClr val="white"/>
                </a:solidFill>
                <a:latin typeface="Calibri"/>
              </a:rPr>
              <a:t> </a:t>
            </a:r>
            <a:r>
              <a:rPr lang="en-US" sz="1400" dirty="0" err="1">
                <a:solidFill>
                  <a:prstClr val="white"/>
                </a:solidFill>
                <a:latin typeface="Calibri"/>
              </a:rPr>
              <a:t>obseus</a:t>
            </a:r>
            <a:endParaRPr lang="en-US" sz="1400" dirty="0">
              <a:solidFill>
                <a:prstClr val="white"/>
              </a:solidFill>
              <a:latin typeface="Calibri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1400" dirty="0" smtClean="0">
                <a:solidFill>
                  <a:prstClr val="white"/>
                </a:solidFill>
                <a:latin typeface="Calibri"/>
              </a:rPr>
              <a:t>Atlantic </a:t>
            </a:r>
            <a:r>
              <a:rPr lang="en-US" sz="1400" dirty="0">
                <a:solidFill>
                  <a:prstClr val="white"/>
                </a:solidFill>
                <a:latin typeface="Calibri"/>
              </a:rPr>
              <a:t>spiny dogfish, </a:t>
            </a:r>
            <a:r>
              <a:rPr lang="en-US" sz="1400" dirty="0" err="1">
                <a:solidFill>
                  <a:prstClr val="white"/>
                </a:solidFill>
                <a:latin typeface="Calibri"/>
              </a:rPr>
              <a:t>Squalus</a:t>
            </a:r>
            <a:r>
              <a:rPr lang="en-US" sz="1400" dirty="0">
                <a:solidFill>
                  <a:prstClr val="white"/>
                </a:solidFill>
                <a:latin typeface="Calibri"/>
              </a:rPr>
              <a:t> </a:t>
            </a:r>
            <a:r>
              <a:rPr lang="en-US" sz="1400" dirty="0" err="1">
                <a:solidFill>
                  <a:prstClr val="white"/>
                </a:solidFill>
                <a:latin typeface="Calibri"/>
              </a:rPr>
              <a:t>acanthias</a:t>
            </a:r>
            <a:endParaRPr lang="en-US" sz="1400" dirty="0">
              <a:solidFill>
                <a:prstClr val="white"/>
              </a:solidFill>
              <a:latin typeface="Calibri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1400" dirty="0" smtClean="0">
                <a:solidFill>
                  <a:prstClr val="white"/>
                </a:solidFill>
                <a:latin typeface="Calibri"/>
              </a:rPr>
              <a:t>Pacific </a:t>
            </a:r>
            <a:r>
              <a:rPr lang="en-US" sz="1400" dirty="0">
                <a:solidFill>
                  <a:prstClr val="white"/>
                </a:solidFill>
                <a:latin typeface="Calibri"/>
              </a:rPr>
              <a:t>spiny dogfish, </a:t>
            </a:r>
            <a:r>
              <a:rPr lang="en-US" sz="1400" dirty="0" err="1">
                <a:solidFill>
                  <a:prstClr val="white"/>
                </a:solidFill>
                <a:latin typeface="Calibri"/>
              </a:rPr>
              <a:t>Squalus</a:t>
            </a:r>
            <a:r>
              <a:rPr lang="en-US" sz="1400" dirty="0">
                <a:solidFill>
                  <a:prstClr val="white"/>
                </a:solidFill>
                <a:latin typeface="Calibri"/>
              </a:rPr>
              <a:t> </a:t>
            </a:r>
            <a:r>
              <a:rPr lang="en-US" sz="1400" dirty="0" err="1">
                <a:solidFill>
                  <a:prstClr val="white"/>
                </a:solidFill>
                <a:latin typeface="Calibri"/>
              </a:rPr>
              <a:t>suckleyi</a:t>
            </a:r>
            <a:endParaRPr lang="en-US" sz="1400" dirty="0">
              <a:solidFill>
                <a:prstClr val="white"/>
              </a:solidFill>
              <a:latin typeface="Calibri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1400" dirty="0" smtClean="0">
                <a:solidFill>
                  <a:prstClr val="white"/>
                </a:solidFill>
                <a:latin typeface="Calibri"/>
              </a:rPr>
              <a:t>hammerhead</a:t>
            </a:r>
            <a:r>
              <a:rPr lang="en-US" sz="1400" dirty="0">
                <a:solidFill>
                  <a:prstClr val="white"/>
                </a:solidFill>
                <a:latin typeface="Calibri"/>
              </a:rPr>
              <a:t>, hammerhead shark</a:t>
            </a:r>
          </a:p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1400" dirty="0" smtClean="0">
                <a:solidFill>
                  <a:prstClr val="white"/>
                </a:solidFill>
                <a:latin typeface="Calibri"/>
              </a:rPr>
              <a:t>smooth </a:t>
            </a:r>
            <a:r>
              <a:rPr lang="en-US" sz="1400" dirty="0">
                <a:solidFill>
                  <a:prstClr val="white"/>
                </a:solidFill>
                <a:latin typeface="Calibri"/>
              </a:rPr>
              <a:t>hammerhead, </a:t>
            </a:r>
            <a:r>
              <a:rPr lang="en-US" sz="1400" dirty="0" err="1">
                <a:solidFill>
                  <a:prstClr val="white"/>
                </a:solidFill>
                <a:latin typeface="Calibri"/>
              </a:rPr>
              <a:t>Sphyrna</a:t>
            </a:r>
            <a:r>
              <a:rPr lang="en-US" sz="1400" dirty="0">
                <a:solidFill>
                  <a:prstClr val="white"/>
                </a:solidFill>
                <a:latin typeface="Calibri"/>
              </a:rPr>
              <a:t> </a:t>
            </a:r>
            <a:r>
              <a:rPr lang="en-US" sz="1400" dirty="0" err="1">
                <a:solidFill>
                  <a:prstClr val="white"/>
                </a:solidFill>
                <a:latin typeface="Calibri"/>
              </a:rPr>
              <a:t>zygaena</a:t>
            </a:r>
            <a:endParaRPr lang="en-US" sz="1400" dirty="0">
              <a:solidFill>
                <a:prstClr val="white"/>
              </a:solidFill>
              <a:latin typeface="Calibri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1400" dirty="0" err="1" smtClean="0">
                <a:solidFill>
                  <a:prstClr val="white"/>
                </a:solidFill>
                <a:latin typeface="Calibri"/>
              </a:rPr>
              <a:t>smalleye</a:t>
            </a:r>
            <a:r>
              <a:rPr lang="en-US" sz="1400" dirty="0" smtClean="0">
                <a:solidFill>
                  <a:prstClr val="white"/>
                </a:solidFill>
                <a:latin typeface="Calibri"/>
              </a:rPr>
              <a:t> </a:t>
            </a:r>
            <a:r>
              <a:rPr lang="en-US" sz="1400" dirty="0">
                <a:solidFill>
                  <a:prstClr val="white"/>
                </a:solidFill>
                <a:latin typeface="Calibri"/>
              </a:rPr>
              <a:t>hammerhead, </a:t>
            </a:r>
            <a:r>
              <a:rPr lang="en-US" sz="1400" dirty="0" err="1">
                <a:solidFill>
                  <a:prstClr val="white"/>
                </a:solidFill>
                <a:latin typeface="Calibri"/>
              </a:rPr>
              <a:t>Sphyrna</a:t>
            </a:r>
            <a:r>
              <a:rPr lang="en-US" sz="1400" dirty="0">
                <a:solidFill>
                  <a:prstClr val="white"/>
                </a:solidFill>
                <a:latin typeface="Calibri"/>
              </a:rPr>
              <a:t> </a:t>
            </a:r>
            <a:r>
              <a:rPr lang="en-US" sz="1400" dirty="0" err="1">
                <a:solidFill>
                  <a:prstClr val="white"/>
                </a:solidFill>
                <a:latin typeface="Calibri"/>
              </a:rPr>
              <a:t>tudes</a:t>
            </a:r>
            <a:endParaRPr lang="en-US" sz="1400" dirty="0">
              <a:solidFill>
                <a:prstClr val="white"/>
              </a:solidFill>
              <a:latin typeface="Calibri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1400" dirty="0" smtClean="0">
                <a:solidFill>
                  <a:prstClr val="white"/>
                </a:solidFill>
                <a:latin typeface="Calibri"/>
              </a:rPr>
              <a:t>shovelhead</a:t>
            </a:r>
            <a:r>
              <a:rPr lang="en-US" sz="1400" dirty="0">
                <a:solidFill>
                  <a:prstClr val="white"/>
                </a:solidFill>
                <a:latin typeface="Calibri"/>
              </a:rPr>
              <a:t>, </a:t>
            </a:r>
            <a:r>
              <a:rPr lang="en-US" sz="1400" dirty="0" err="1">
                <a:solidFill>
                  <a:prstClr val="white"/>
                </a:solidFill>
                <a:latin typeface="Calibri"/>
              </a:rPr>
              <a:t>bonnethead</a:t>
            </a:r>
            <a:r>
              <a:rPr lang="en-US" sz="1400" dirty="0">
                <a:solidFill>
                  <a:prstClr val="white"/>
                </a:solidFill>
                <a:latin typeface="Calibri"/>
              </a:rPr>
              <a:t>, bonnet shark, </a:t>
            </a:r>
            <a:r>
              <a:rPr lang="en-US" sz="1400" dirty="0" err="1">
                <a:solidFill>
                  <a:prstClr val="white"/>
                </a:solidFill>
                <a:latin typeface="Calibri"/>
              </a:rPr>
              <a:t>Sphyrna</a:t>
            </a:r>
            <a:r>
              <a:rPr lang="en-US" sz="1400" dirty="0">
                <a:solidFill>
                  <a:prstClr val="white"/>
                </a:solidFill>
                <a:latin typeface="Calibri"/>
              </a:rPr>
              <a:t> </a:t>
            </a:r>
            <a:r>
              <a:rPr lang="en-US" sz="1400" dirty="0" err="1">
                <a:solidFill>
                  <a:prstClr val="white"/>
                </a:solidFill>
                <a:latin typeface="Calibri"/>
              </a:rPr>
              <a:t>tiburo</a:t>
            </a:r>
            <a:endParaRPr lang="en-US" sz="1400" dirty="0">
              <a:solidFill>
                <a:prstClr val="white"/>
              </a:solidFill>
              <a:latin typeface="Calibri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1400" dirty="0" smtClean="0">
                <a:solidFill>
                  <a:prstClr val="white"/>
                </a:solidFill>
                <a:latin typeface="Calibri"/>
              </a:rPr>
              <a:t>angel </a:t>
            </a:r>
            <a:r>
              <a:rPr lang="en-US" sz="1400" dirty="0">
                <a:solidFill>
                  <a:prstClr val="white"/>
                </a:solidFill>
                <a:latin typeface="Calibri"/>
              </a:rPr>
              <a:t>shark, angelfish, </a:t>
            </a:r>
            <a:r>
              <a:rPr lang="en-US" sz="1400" dirty="0" err="1">
                <a:solidFill>
                  <a:prstClr val="white"/>
                </a:solidFill>
                <a:latin typeface="Calibri"/>
              </a:rPr>
              <a:t>Squatina</a:t>
            </a:r>
            <a:r>
              <a:rPr lang="en-US" sz="1400" dirty="0">
                <a:solidFill>
                  <a:prstClr val="white"/>
                </a:solidFill>
                <a:latin typeface="Calibri"/>
              </a:rPr>
              <a:t> </a:t>
            </a:r>
            <a:r>
              <a:rPr lang="en-US" sz="1400" dirty="0" err="1">
                <a:solidFill>
                  <a:prstClr val="white"/>
                </a:solidFill>
                <a:latin typeface="Calibri"/>
              </a:rPr>
              <a:t>squatina</a:t>
            </a:r>
            <a:r>
              <a:rPr lang="en-US" sz="1400" dirty="0">
                <a:solidFill>
                  <a:prstClr val="white"/>
                </a:solidFill>
                <a:latin typeface="Calibri"/>
              </a:rPr>
              <a:t>, monkfish</a:t>
            </a:r>
          </a:p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1400" dirty="0" smtClean="0">
                <a:solidFill>
                  <a:prstClr val="white"/>
                </a:solidFill>
                <a:latin typeface="Calibri"/>
              </a:rPr>
              <a:t>electric </a:t>
            </a:r>
            <a:r>
              <a:rPr lang="en-US" sz="1400" dirty="0">
                <a:solidFill>
                  <a:prstClr val="white"/>
                </a:solidFill>
                <a:latin typeface="Calibri"/>
              </a:rPr>
              <a:t>ray, crampfish, </a:t>
            </a:r>
            <a:r>
              <a:rPr lang="en-US" sz="1400" dirty="0" err="1">
                <a:solidFill>
                  <a:prstClr val="white"/>
                </a:solidFill>
                <a:latin typeface="Calibri"/>
              </a:rPr>
              <a:t>numbfish</a:t>
            </a:r>
            <a:r>
              <a:rPr lang="en-US" sz="1400" dirty="0">
                <a:solidFill>
                  <a:prstClr val="white"/>
                </a:solidFill>
                <a:latin typeface="Calibri"/>
              </a:rPr>
              <a:t>, torpedo</a:t>
            </a:r>
          </a:p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1400" dirty="0" err="1" smtClean="0">
                <a:solidFill>
                  <a:prstClr val="white"/>
                </a:solidFill>
                <a:latin typeface="Calibri"/>
              </a:rPr>
              <a:t>smalltooth</a:t>
            </a:r>
            <a:r>
              <a:rPr lang="en-US" sz="1400" dirty="0" smtClean="0">
                <a:solidFill>
                  <a:prstClr val="white"/>
                </a:solidFill>
                <a:latin typeface="Calibri"/>
              </a:rPr>
              <a:t> </a:t>
            </a:r>
            <a:r>
              <a:rPr lang="en-US" sz="1400" dirty="0">
                <a:solidFill>
                  <a:prstClr val="white"/>
                </a:solidFill>
                <a:latin typeface="Calibri"/>
              </a:rPr>
              <a:t>sawfish, </a:t>
            </a:r>
            <a:r>
              <a:rPr lang="en-US" sz="1400" dirty="0" err="1">
                <a:solidFill>
                  <a:prstClr val="white"/>
                </a:solidFill>
                <a:latin typeface="Calibri"/>
              </a:rPr>
              <a:t>Pristis</a:t>
            </a:r>
            <a:r>
              <a:rPr lang="en-US" sz="1400" dirty="0">
                <a:solidFill>
                  <a:prstClr val="white"/>
                </a:solidFill>
                <a:latin typeface="Calibri"/>
              </a:rPr>
              <a:t> </a:t>
            </a:r>
            <a:r>
              <a:rPr lang="en-US" sz="1400" dirty="0" err="1">
                <a:solidFill>
                  <a:prstClr val="white"/>
                </a:solidFill>
                <a:latin typeface="Calibri"/>
              </a:rPr>
              <a:t>pectinatus</a:t>
            </a:r>
            <a:endParaRPr lang="en-US" sz="1400" dirty="0">
              <a:solidFill>
                <a:prstClr val="white"/>
              </a:solidFill>
              <a:latin typeface="Calibri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prstClr val="white"/>
                </a:solidFill>
                <a:latin typeface="Calibri"/>
              </a:rPr>
              <a:t>g</a:t>
            </a:r>
            <a:r>
              <a:rPr lang="is-IS" sz="1400" dirty="0" smtClean="0">
                <a:solidFill>
                  <a:prstClr val="white"/>
                </a:solidFill>
                <a:latin typeface="Calibri"/>
              </a:rPr>
              <a:t>uitarfish</a:t>
            </a:r>
            <a:endParaRPr lang="is-IS" sz="1400" dirty="0">
              <a:solidFill>
                <a:prstClr val="white"/>
              </a:solidFill>
              <a:latin typeface="Calibri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tr-TR" sz="1400" dirty="0" err="1" smtClean="0">
                <a:solidFill>
                  <a:prstClr val="white"/>
                </a:solidFill>
                <a:latin typeface="Calibri"/>
              </a:rPr>
              <a:t>roughtail</a:t>
            </a:r>
            <a:r>
              <a:rPr lang="tr-TR" sz="1400" dirty="0" smtClean="0">
                <a:solidFill>
                  <a:prstClr val="white"/>
                </a:solidFill>
                <a:latin typeface="Calibri"/>
              </a:rPr>
              <a:t> </a:t>
            </a:r>
            <a:r>
              <a:rPr lang="tr-TR" sz="1400" dirty="0" err="1">
                <a:solidFill>
                  <a:prstClr val="white"/>
                </a:solidFill>
                <a:latin typeface="Calibri"/>
              </a:rPr>
              <a:t>stingray</a:t>
            </a:r>
            <a:r>
              <a:rPr lang="tr-TR" sz="1400" dirty="0">
                <a:solidFill>
                  <a:prstClr val="white"/>
                </a:solidFill>
                <a:latin typeface="Calibri"/>
              </a:rPr>
              <a:t>, </a:t>
            </a:r>
            <a:r>
              <a:rPr lang="tr-TR" sz="1400" dirty="0" err="1">
                <a:solidFill>
                  <a:prstClr val="white"/>
                </a:solidFill>
                <a:latin typeface="Calibri"/>
              </a:rPr>
              <a:t>Dasyatis</a:t>
            </a:r>
            <a:r>
              <a:rPr lang="tr-TR" sz="1400" dirty="0">
                <a:solidFill>
                  <a:prstClr val="white"/>
                </a:solidFill>
                <a:latin typeface="Calibri"/>
              </a:rPr>
              <a:t> </a:t>
            </a:r>
            <a:r>
              <a:rPr lang="tr-TR" sz="1400" dirty="0" err="1">
                <a:solidFill>
                  <a:prstClr val="white"/>
                </a:solidFill>
                <a:latin typeface="Calibri"/>
              </a:rPr>
              <a:t>centroura</a:t>
            </a:r>
            <a:endParaRPr lang="tr-TR" sz="1400" dirty="0">
              <a:solidFill>
                <a:prstClr val="white"/>
              </a:solidFill>
              <a:latin typeface="Calibri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tr-TR" sz="1400" dirty="0" err="1" smtClean="0">
                <a:solidFill>
                  <a:prstClr val="white"/>
                </a:solidFill>
                <a:latin typeface="Calibri"/>
              </a:rPr>
              <a:t>butterfly</a:t>
            </a:r>
            <a:r>
              <a:rPr lang="tr-TR" sz="1400" dirty="0" smtClean="0">
                <a:solidFill>
                  <a:prstClr val="white"/>
                </a:solidFill>
                <a:latin typeface="Calibri"/>
              </a:rPr>
              <a:t> </a:t>
            </a:r>
            <a:r>
              <a:rPr lang="tr-TR" sz="1400" dirty="0">
                <a:solidFill>
                  <a:prstClr val="white"/>
                </a:solidFill>
                <a:latin typeface="Calibri"/>
              </a:rPr>
              <a:t>ray</a:t>
            </a:r>
          </a:p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1400" dirty="0" smtClean="0">
                <a:solidFill>
                  <a:prstClr val="white"/>
                </a:solidFill>
                <a:latin typeface="Calibri"/>
              </a:rPr>
              <a:t>eagle </a:t>
            </a:r>
            <a:r>
              <a:rPr lang="en-US" sz="1400" dirty="0">
                <a:solidFill>
                  <a:prstClr val="white"/>
                </a:solidFill>
                <a:latin typeface="Calibri"/>
              </a:rPr>
              <a:t>ray</a:t>
            </a:r>
          </a:p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1400" dirty="0" smtClean="0">
                <a:solidFill>
                  <a:prstClr val="white"/>
                </a:solidFill>
                <a:latin typeface="Calibri"/>
              </a:rPr>
              <a:t>spotted </a:t>
            </a:r>
            <a:r>
              <a:rPr lang="en-US" sz="1400" dirty="0">
                <a:solidFill>
                  <a:prstClr val="white"/>
                </a:solidFill>
                <a:latin typeface="Calibri"/>
              </a:rPr>
              <a:t>eagle ray, spotted ray, </a:t>
            </a:r>
            <a:r>
              <a:rPr lang="en-US" sz="1400" dirty="0" err="1">
                <a:solidFill>
                  <a:prstClr val="white"/>
                </a:solidFill>
                <a:latin typeface="Calibri"/>
              </a:rPr>
              <a:t>Aetobatus</a:t>
            </a:r>
            <a:r>
              <a:rPr lang="en-US" sz="1400" dirty="0">
                <a:solidFill>
                  <a:prstClr val="white"/>
                </a:solidFill>
                <a:latin typeface="Calibri"/>
              </a:rPr>
              <a:t> </a:t>
            </a:r>
            <a:r>
              <a:rPr lang="en-US" sz="1400" dirty="0" err="1">
                <a:solidFill>
                  <a:prstClr val="white"/>
                </a:solidFill>
                <a:latin typeface="Calibri"/>
              </a:rPr>
              <a:t>narinari</a:t>
            </a:r>
            <a:endParaRPr lang="en-US" sz="1400" dirty="0">
              <a:solidFill>
                <a:prstClr val="white"/>
              </a:solidFill>
              <a:latin typeface="Calibri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1400" dirty="0" err="1" smtClean="0">
                <a:solidFill>
                  <a:prstClr val="white"/>
                </a:solidFill>
                <a:latin typeface="Calibri"/>
              </a:rPr>
              <a:t>cownose</a:t>
            </a:r>
            <a:r>
              <a:rPr lang="en-US" sz="1400" dirty="0" smtClean="0">
                <a:solidFill>
                  <a:prstClr val="white"/>
                </a:solidFill>
                <a:latin typeface="Calibri"/>
              </a:rPr>
              <a:t> </a:t>
            </a:r>
            <a:r>
              <a:rPr lang="en-US" sz="1400" dirty="0">
                <a:solidFill>
                  <a:prstClr val="white"/>
                </a:solidFill>
                <a:latin typeface="Calibri"/>
              </a:rPr>
              <a:t>ray, cow-nosed ray, </a:t>
            </a:r>
            <a:r>
              <a:rPr lang="en-US" sz="1400" dirty="0" err="1">
                <a:solidFill>
                  <a:prstClr val="white"/>
                </a:solidFill>
                <a:latin typeface="Calibri"/>
              </a:rPr>
              <a:t>Rhinoptera</a:t>
            </a:r>
            <a:r>
              <a:rPr lang="en-US" sz="1400" dirty="0">
                <a:solidFill>
                  <a:prstClr val="white"/>
                </a:solidFill>
                <a:latin typeface="Calibri"/>
              </a:rPr>
              <a:t> </a:t>
            </a:r>
            <a:r>
              <a:rPr lang="en-US" sz="1400" dirty="0" err="1">
                <a:solidFill>
                  <a:prstClr val="white"/>
                </a:solidFill>
                <a:latin typeface="Calibri"/>
              </a:rPr>
              <a:t>bonasus</a:t>
            </a:r>
            <a:endParaRPr lang="en-US" sz="1400" dirty="0">
              <a:solidFill>
                <a:prstClr val="white"/>
              </a:solidFill>
              <a:latin typeface="Calibri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1400" dirty="0" smtClean="0">
                <a:solidFill>
                  <a:prstClr val="white"/>
                </a:solidFill>
                <a:latin typeface="Calibri"/>
              </a:rPr>
              <a:t>manta</a:t>
            </a:r>
            <a:r>
              <a:rPr lang="en-US" sz="1400" dirty="0">
                <a:solidFill>
                  <a:prstClr val="white"/>
                </a:solidFill>
                <a:latin typeface="Calibri"/>
              </a:rPr>
              <a:t>, manta ray, devilfish</a:t>
            </a:r>
          </a:p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1400" dirty="0" smtClean="0">
                <a:solidFill>
                  <a:prstClr val="white"/>
                </a:solidFill>
                <a:latin typeface="Calibri"/>
              </a:rPr>
              <a:t>Atlantic </a:t>
            </a:r>
            <a:r>
              <a:rPr lang="en-US" sz="1400" dirty="0">
                <a:solidFill>
                  <a:prstClr val="white"/>
                </a:solidFill>
                <a:latin typeface="Calibri"/>
              </a:rPr>
              <a:t>manta, Manta </a:t>
            </a:r>
            <a:r>
              <a:rPr lang="en-US" sz="1400" dirty="0" err="1">
                <a:solidFill>
                  <a:prstClr val="white"/>
                </a:solidFill>
                <a:latin typeface="Calibri"/>
              </a:rPr>
              <a:t>birostris</a:t>
            </a:r>
            <a:endParaRPr lang="en-US" sz="1400" dirty="0">
              <a:solidFill>
                <a:prstClr val="white"/>
              </a:solidFill>
              <a:latin typeface="Calibri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1400" dirty="0" smtClean="0">
                <a:solidFill>
                  <a:prstClr val="white"/>
                </a:solidFill>
                <a:latin typeface="Calibri"/>
              </a:rPr>
              <a:t>devil </a:t>
            </a:r>
            <a:r>
              <a:rPr lang="en-US" sz="1400" dirty="0">
                <a:solidFill>
                  <a:prstClr val="white"/>
                </a:solidFill>
                <a:latin typeface="Calibri"/>
              </a:rPr>
              <a:t>ray, </a:t>
            </a:r>
            <a:r>
              <a:rPr lang="en-US" sz="1400" dirty="0" err="1">
                <a:solidFill>
                  <a:prstClr val="white"/>
                </a:solidFill>
                <a:latin typeface="Calibri"/>
              </a:rPr>
              <a:t>Mobula</a:t>
            </a:r>
            <a:r>
              <a:rPr lang="en-US" sz="1400" dirty="0">
                <a:solidFill>
                  <a:prstClr val="white"/>
                </a:solidFill>
                <a:latin typeface="Calibri"/>
              </a:rPr>
              <a:t> </a:t>
            </a:r>
            <a:r>
              <a:rPr lang="en-US" sz="1400" dirty="0" err="1">
                <a:solidFill>
                  <a:prstClr val="white"/>
                </a:solidFill>
                <a:latin typeface="Calibri"/>
              </a:rPr>
              <a:t>hypostoma</a:t>
            </a:r>
            <a:endParaRPr lang="en-US" sz="1400" dirty="0">
              <a:solidFill>
                <a:prstClr val="white"/>
              </a:solidFill>
              <a:latin typeface="Calibri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1400" dirty="0" smtClean="0">
                <a:solidFill>
                  <a:prstClr val="white"/>
                </a:solidFill>
                <a:latin typeface="Calibri"/>
              </a:rPr>
              <a:t>grey </a:t>
            </a:r>
            <a:r>
              <a:rPr lang="en-US" sz="1400" dirty="0">
                <a:solidFill>
                  <a:prstClr val="white"/>
                </a:solidFill>
                <a:latin typeface="Calibri"/>
              </a:rPr>
              <a:t>skate, gray skate, Raja </a:t>
            </a:r>
            <a:r>
              <a:rPr lang="en-US" sz="1400" dirty="0" err="1">
                <a:solidFill>
                  <a:prstClr val="white"/>
                </a:solidFill>
                <a:latin typeface="Calibri"/>
              </a:rPr>
              <a:t>batis</a:t>
            </a:r>
            <a:endParaRPr lang="en-US" sz="1400" dirty="0">
              <a:solidFill>
                <a:prstClr val="white"/>
              </a:solidFill>
              <a:latin typeface="Calibri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1400" dirty="0" smtClean="0">
                <a:solidFill>
                  <a:prstClr val="white"/>
                </a:solidFill>
                <a:latin typeface="Calibri"/>
              </a:rPr>
              <a:t>little </a:t>
            </a:r>
            <a:r>
              <a:rPr lang="en-US" sz="1400" dirty="0">
                <a:solidFill>
                  <a:prstClr val="white"/>
                </a:solidFill>
                <a:latin typeface="Calibri"/>
              </a:rPr>
              <a:t>skate, Raja </a:t>
            </a:r>
            <a:r>
              <a:rPr lang="en-US" sz="1400" dirty="0" err="1" smtClean="0">
                <a:solidFill>
                  <a:prstClr val="white"/>
                </a:solidFill>
                <a:latin typeface="Calibri"/>
              </a:rPr>
              <a:t>erinacea</a:t>
            </a:r>
            <a:endParaRPr lang="en-US" sz="1400" dirty="0">
              <a:solidFill>
                <a:prstClr val="white"/>
              </a:solidFill>
              <a:latin typeface="Calibri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1400" dirty="0" smtClean="0">
                <a:solidFill>
                  <a:prstClr val="white"/>
                </a:solidFill>
                <a:latin typeface="Calibri"/>
              </a:rPr>
              <a:t>…</a:t>
            </a:r>
            <a:endParaRPr lang="en-US" sz="1400" dirty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9" name="Picture 8" descr="122605522_190633b05b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0807" y="2475743"/>
            <a:ext cx="1316975" cy="987731"/>
          </a:xfrm>
          <a:prstGeom prst="rect">
            <a:avLst/>
          </a:prstGeom>
        </p:spPr>
      </p:pic>
      <p:pic>
        <p:nvPicPr>
          <p:cNvPr id="20" name="Picture 19" descr="182057624_070cb8f3aa.jp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0584" y="2475743"/>
            <a:ext cx="1279444" cy="987731"/>
          </a:xfrm>
          <a:prstGeom prst="rect">
            <a:avLst/>
          </a:prstGeom>
        </p:spPr>
      </p:pic>
      <p:pic>
        <p:nvPicPr>
          <p:cNvPr id="21" name="Picture 20" descr="2144442372_6f59b15fcb.jp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2857" y="2475743"/>
            <a:ext cx="1316975" cy="987731"/>
          </a:xfrm>
          <a:prstGeom prst="rect">
            <a:avLst/>
          </a:prstGeom>
        </p:spPr>
      </p:pic>
      <p:pic>
        <p:nvPicPr>
          <p:cNvPr id="23" name="Picture 22" descr="1338400888_595cb269f2.jp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3413" y="3960111"/>
            <a:ext cx="1266615" cy="978547"/>
          </a:xfrm>
          <a:prstGeom prst="rect">
            <a:avLst/>
          </a:prstGeom>
        </p:spPr>
      </p:pic>
      <p:sp>
        <p:nvSpPr>
          <p:cNvPr id="25" name="Frame 24"/>
          <p:cNvSpPr/>
          <p:nvPr/>
        </p:nvSpPr>
        <p:spPr>
          <a:xfrm>
            <a:off x="692773" y="4271620"/>
            <a:ext cx="2835252" cy="295036"/>
          </a:xfrm>
          <a:prstGeom prst="fram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6" name="Frame 25"/>
          <p:cNvSpPr/>
          <p:nvPr/>
        </p:nvSpPr>
        <p:spPr>
          <a:xfrm>
            <a:off x="692772" y="5514372"/>
            <a:ext cx="2424719" cy="295036"/>
          </a:xfrm>
          <a:prstGeom prst="fram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170807" y="2167878"/>
            <a:ext cx="944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prstClr val="white"/>
                </a:solidFill>
                <a:latin typeface="Calibri"/>
              </a:rPr>
              <a:t>Stingray</a:t>
            </a: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170807" y="3599403"/>
            <a:ext cx="1097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dirty="0" err="1" smtClean="0">
                <a:solidFill>
                  <a:prstClr val="white"/>
                </a:solidFill>
                <a:latin typeface="Calibri"/>
              </a:rPr>
              <a:t>Mantaray</a:t>
            </a: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4" name="Picture 10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026" t="23190" r="946" b="7767"/>
          <a:stretch/>
        </p:blipFill>
        <p:spPr bwMode="auto">
          <a:xfrm>
            <a:off x="5170807" y="3968735"/>
            <a:ext cx="1309911" cy="9699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0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72" t="18647" r="34080" b="14851"/>
          <a:stretch/>
        </p:blipFill>
        <p:spPr bwMode="auto">
          <a:xfrm>
            <a:off x="7802857" y="3968734"/>
            <a:ext cx="1316975" cy="9699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60000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27" grpId="0"/>
      <p:bldP spid="28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ChangeArrowheads="1"/>
          </p:cNvSpPr>
          <p:nvPr/>
        </p:nvSpPr>
        <p:spPr bwMode="auto">
          <a:xfrm>
            <a:off x="4829175" y="753350"/>
            <a:ext cx="3640138" cy="2560320"/>
          </a:xfrm>
          <a:prstGeom prst="rect">
            <a:avLst/>
          </a:prstGeom>
          <a:solidFill>
            <a:srgbClr val="FFCC00"/>
          </a:solidFill>
          <a:ln w="1905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7347" name="Rectangle 3"/>
          <p:cNvSpPr>
            <a:spLocks noChangeArrowheads="1"/>
          </p:cNvSpPr>
          <p:nvPr/>
        </p:nvSpPr>
        <p:spPr bwMode="auto">
          <a:xfrm>
            <a:off x="793750" y="740650"/>
            <a:ext cx="3640138" cy="2560320"/>
          </a:xfrm>
          <a:prstGeom prst="rect">
            <a:avLst/>
          </a:prstGeom>
          <a:solidFill>
            <a:srgbClr val="FFCC00"/>
          </a:solidFill>
          <a:ln w="1905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7348" name="Rectangle 4"/>
          <p:cNvSpPr>
            <a:spLocks noGrp="1" noChangeArrowheads="1"/>
          </p:cNvSpPr>
          <p:nvPr>
            <p:ph type="title"/>
          </p:nvPr>
        </p:nvSpPr>
        <p:spPr>
          <a:xfrm>
            <a:off x="872335" y="215900"/>
            <a:ext cx="7386545" cy="304800"/>
          </a:xfrm>
        </p:spPr>
        <p:txBody>
          <a:bodyPr/>
          <a:lstStyle/>
          <a:p>
            <a:pPr eaLnBrk="1" hangingPunct="1"/>
            <a:r>
              <a:rPr lang="en-US" dirty="0" smtClean="0"/>
              <a:t>Unsupervised feature learning (Self-taught learning)</a:t>
            </a:r>
            <a:endParaRPr lang="en-US" dirty="0" smtClean="0">
              <a:solidFill>
                <a:schemeClr val="bg1"/>
              </a:solidFill>
            </a:endParaRPr>
          </a:p>
        </p:txBody>
      </p:sp>
      <p:pic>
        <p:nvPicPr>
          <p:cNvPr id="57364" name="Picture 1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795080" y="3645020"/>
            <a:ext cx="1181100" cy="885825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</p:pic>
      <p:sp>
        <p:nvSpPr>
          <p:cNvPr id="57365" name="Text Box 19"/>
          <p:cNvSpPr txBox="1">
            <a:spLocks noChangeArrowheads="1"/>
          </p:cNvSpPr>
          <p:nvPr/>
        </p:nvSpPr>
        <p:spPr bwMode="auto">
          <a:xfrm>
            <a:off x="6876300" y="4273909"/>
            <a:ext cx="1619250" cy="641350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>
              <a:spcBef>
                <a:spcPct val="0"/>
              </a:spcBef>
            </a:pPr>
            <a:r>
              <a:rPr lang="en-US" dirty="0">
                <a:solidFill>
                  <a:srgbClr val="FFFFFF"/>
                </a:solidFill>
                <a:latin typeface="Arial" charset="0"/>
              </a:rPr>
              <a:t>Testing:</a:t>
            </a:r>
          </a:p>
          <a:p>
            <a:pPr algn="l">
              <a:spcBef>
                <a:spcPct val="0"/>
              </a:spcBef>
            </a:pPr>
            <a:r>
              <a:rPr lang="en-US" dirty="0">
                <a:solidFill>
                  <a:srgbClr val="FFFFFF"/>
                </a:solidFill>
                <a:latin typeface="Arial" charset="0"/>
              </a:rPr>
              <a:t>What is this?  </a:t>
            </a:r>
          </a:p>
        </p:txBody>
      </p:sp>
      <p:sp>
        <p:nvSpPr>
          <p:cNvPr id="57362" name="Text Box 20"/>
          <p:cNvSpPr txBox="1">
            <a:spLocks noChangeArrowheads="1"/>
          </p:cNvSpPr>
          <p:nvPr/>
        </p:nvSpPr>
        <p:spPr bwMode="auto">
          <a:xfrm>
            <a:off x="1923875" y="2861814"/>
            <a:ext cx="1531188" cy="369332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>
              <a:spcBef>
                <a:spcPct val="0"/>
              </a:spcBef>
            </a:pPr>
            <a:r>
              <a:rPr lang="en-US" b="1" dirty="0" smtClean="0">
                <a:solidFill>
                  <a:srgbClr val="000000"/>
                </a:solidFill>
                <a:latin typeface="Arial" charset="0"/>
              </a:rPr>
              <a:t>Motorcycles</a:t>
            </a:r>
            <a:endParaRPr lang="en-US" b="1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57363" name="Text Box 21"/>
          <p:cNvSpPr txBox="1">
            <a:spLocks noChangeArrowheads="1"/>
          </p:cNvSpPr>
          <p:nvPr/>
        </p:nvSpPr>
        <p:spPr bwMode="auto">
          <a:xfrm>
            <a:off x="5677991" y="2882844"/>
            <a:ext cx="1992853" cy="369332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>
              <a:spcBef>
                <a:spcPct val="0"/>
              </a:spcBef>
            </a:pPr>
            <a:r>
              <a:rPr lang="en-US" b="1" dirty="0" smtClean="0">
                <a:solidFill>
                  <a:srgbClr val="000000"/>
                </a:solidFill>
                <a:latin typeface="Arial" charset="0"/>
              </a:rPr>
              <a:t>Not motorcycles</a:t>
            </a:r>
            <a:endParaRPr lang="en-US" b="1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0" y="6858000"/>
            <a:ext cx="5450531" cy="276999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pPr algn="l"/>
            <a:r>
              <a:rPr lang="en-US" sz="1200" dirty="0" smtClean="0">
                <a:solidFill>
                  <a:srgbClr val="FFFFFF"/>
                </a:solidFill>
              </a:rPr>
              <a:t>[This uses unlabeled data. One can learn the features from labeled data too.]</a:t>
            </a:r>
            <a:endParaRPr lang="en-US" sz="1200" dirty="0">
              <a:solidFill>
                <a:srgbClr val="FFFFFF"/>
              </a:solidFill>
            </a:endParaRPr>
          </a:p>
        </p:txBody>
      </p:sp>
      <p:pic>
        <p:nvPicPr>
          <p:cNvPr id="31" name="Picture 10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40100" y="900987"/>
            <a:ext cx="1257374" cy="756469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</p:pic>
      <p:pic>
        <p:nvPicPr>
          <p:cNvPr id="32" name="Picture 6" descr="http://t2.gstatic.com/images?q=tbn:ANd9GcTL9hSacq02lg06-d1mjwiBX5E3yNKEBXdBdyL2OuTvLG_4Wq1i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5332" y="1962569"/>
            <a:ext cx="1281113" cy="890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3" descr="C:\Users\ang\Desktop\treesAndGrerb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5055" y="1938445"/>
            <a:ext cx="1152150" cy="902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4" descr="C:\Users\ang\Desktop\imgres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7542" y="909820"/>
            <a:ext cx="1124545" cy="842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11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730092" y="2129962"/>
            <a:ext cx="1133475" cy="609600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</p:pic>
      <p:pic>
        <p:nvPicPr>
          <p:cNvPr id="36" name="Picture 12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2771367" y="1028237"/>
            <a:ext cx="1285875" cy="809625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</p:pic>
      <p:pic>
        <p:nvPicPr>
          <p:cNvPr id="37" name="Picture 13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1253717" y="2142662"/>
            <a:ext cx="1266825" cy="638175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</p:pic>
      <p:pic>
        <p:nvPicPr>
          <p:cNvPr id="38" name="Picture 14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1302930" y="925050"/>
            <a:ext cx="1238250" cy="981075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</p:pic>
      <p:pic>
        <p:nvPicPr>
          <p:cNvPr id="2327555" name="Picture 3" descr="C:\Users\ang\Desktop\imgres.jp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50345" y="4981632"/>
            <a:ext cx="867745" cy="804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2" descr="C:\Users\ang\Desktop\1961 Norton #271 Ridden by Jesse Seary in turn 9 at Road America, Elkhart Lake, WI.jpg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6890483" y="5001809"/>
            <a:ext cx="1649973" cy="1105137"/>
          </a:xfrm>
          <a:prstGeom prst="rect">
            <a:avLst/>
          </a:prstGeom>
          <a:noFill/>
        </p:spPr>
      </p:pic>
      <p:grpSp>
        <p:nvGrpSpPr>
          <p:cNvPr id="2" name="Group 40"/>
          <p:cNvGrpSpPr/>
          <p:nvPr/>
        </p:nvGrpSpPr>
        <p:grpSpPr>
          <a:xfrm>
            <a:off x="-1067480" y="3198570"/>
            <a:ext cx="7170165" cy="3363165"/>
            <a:chOff x="-1067480" y="3198570"/>
            <a:chExt cx="7170165" cy="3363165"/>
          </a:xfrm>
        </p:grpSpPr>
        <p:grpSp>
          <p:nvGrpSpPr>
            <p:cNvPr id="4" name="Group 39"/>
            <p:cNvGrpSpPr/>
            <p:nvPr/>
          </p:nvGrpSpPr>
          <p:grpSpPr>
            <a:xfrm>
              <a:off x="-1067480" y="3198570"/>
              <a:ext cx="7170165" cy="3363165"/>
              <a:chOff x="-1067480" y="3198570"/>
              <a:chExt cx="7170165" cy="3363165"/>
            </a:xfrm>
          </p:grpSpPr>
          <p:grpSp>
            <p:nvGrpSpPr>
              <p:cNvPr id="5" name="Group 38"/>
              <p:cNvGrpSpPr/>
              <p:nvPr/>
            </p:nvGrpSpPr>
            <p:grpSpPr>
              <a:xfrm>
                <a:off x="-996725" y="3544215"/>
                <a:ext cx="7099410" cy="3017520"/>
                <a:chOff x="-952805" y="3505810"/>
                <a:chExt cx="7099410" cy="3017520"/>
              </a:xfrm>
            </p:grpSpPr>
            <p:sp>
              <p:nvSpPr>
                <p:cNvPr id="22" name="Rectangle 4"/>
                <p:cNvSpPr>
                  <a:spLocks noChangeArrowheads="1"/>
                </p:cNvSpPr>
                <p:nvPr/>
              </p:nvSpPr>
              <p:spPr bwMode="auto">
                <a:xfrm>
                  <a:off x="660205" y="3505810"/>
                  <a:ext cx="5486400" cy="3017520"/>
                </a:xfrm>
                <a:prstGeom prst="rect">
                  <a:avLst/>
                </a:prstGeom>
                <a:solidFill>
                  <a:srgbClr val="FFCC00"/>
                </a:solidFill>
                <a:ln w="19050" algn="ctr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 dirty="0">
                    <a:solidFill>
                      <a:srgbClr val="000000"/>
                    </a:solidFill>
                  </a:endParaRPr>
                </a:p>
              </p:txBody>
            </p:sp>
            <p:pic>
              <p:nvPicPr>
                <p:cNvPr id="23" name="Picture 5"/>
                <p:cNvPicPr>
                  <a:picLocks noChangeAspect="1" noChangeArrowheads="1"/>
                </p:cNvPicPr>
                <p:nvPr/>
              </p:nvPicPr>
              <p:blipFill>
                <a:blip r:embed="rId14" cstate="print"/>
                <a:srcRect/>
                <a:stretch>
                  <a:fillRect/>
                </a:stretch>
              </p:blipFill>
              <p:spPr bwMode="auto">
                <a:xfrm>
                  <a:off x="986450" y="3709937"/>
                  <a:ext cx="1050820" cy="588459"/>
                </a:xfrm>
                <a:prstGeom prst="rect">
                  <a:avLst/>
                </a:prstGeom>
                <a:noFill/>
                <a:ln w="12700" algn="ctr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24" name="Picture 6"/>
                <p:cNvPicPr>
                  <a:picLocks noChangeAspect="1" noChangeArrowheads="1"/>
                </p:cNvPicPr>
                <p:nvPr/>
              </p:nvPicPr>
              <p:blipFill>
                <a:blip r:embed="rId15" cstate="print"/>
                <a:srcRect/>
                <a:stretch>
                  <a:fillRect/>
                </a:stretch>
              </p:blipFill>
              <p:spPr bwMode="auto">
                <a:xfrm>
                  <a:off x="3573470" y="3709937"/>
                  <a:ext cx="849183" cy="635402"/>
                </a:xfrm>
                <a:prstGeom prst="rect">
                  <a:avLst/>
                </a:prstGeom>
                <a:noFill/>
                <a:ln w="12700" algn="ctr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25" name="Picture 8"/>
                <p:cNvPicPr>
                  <a:picLocks noChangeAspect="1" noChangeArrowheads="1"/>
                </p:cNvPicPr>
                <p:nvPr/>
              </p:nvPicPr>
              <p:blipFill>
                <a:blip r:embed="rId16" cstate="print"/>
                <a:srcRect/>
                <a:stretch>
                  <a:fillRect/>
                </a:stretch>
              </p:blipFill>
              <p:spPr bwMode="auto">
                <a:xfrm>
                  <a:off x="4836758" y="4524454"/>
                  <a:ext cx="897147" cy="671292"/>
                </a:xfrm>
                <a:prstGeom prst="rect">
                  <a:avLst/>
                </a:prstGeom>
                <a:noFill/>
                <a:ln w="12700" algn="ctr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26" name="Picture 9"/>
                <p:cNvPicPr>
                  <a:picLocks noChangeAspect="1" noChangeArrowheads="1"/>
                </p:cNvPicPr>
                <p:nvPr/>
              </p:nvPicPr>
              <p:blipFill>
                <a:blip r:embed="rId17" cstate="print"/>
                <a:srcRect/>
                <a:stretch>
                  <a:fillRect/>
                </a:stretch>
              </p:blipFill>
              <p:spPr bwMode="auto">
                <a:xfrm>
                  <a:off x="986450" y="5354402"/>
                  <a:ext cx="1012416" cy="762687"/>
                </a:xfrm>
                <a:prstGeom prst="rect">
                  <a:avLst/>
                </a:prstGeom>
                <a:noFill/>
                <a:ln w="12700" algn="ctr">
                  <a:noFill/>
                  <a:miter lim="800000"/>
                  <a:headEnd/>
                  <a:tailEnd/>
                </a:ln>
              </p:spPr>
            </p:pic>
            <p:sp>
              <p:nvSpPr>
                <p:cNvPr id="27" name="Text Box 10"/>
                <p:cNvSpPr txBox="1">
                  <a:spLocks noChangeArrowheads="1"/>
                </p:cNvSpPr>
                <p:nvPr/>
              </p:nvSpPr>
              <p:spPr bwMode="auto">
                <a:xfrm>
                  <a:off x="2344510" y="6117350"/>
                  <a:ext cx="2146742" cy="369332"/>
                </a:xfrm>
                <a:prstGeom prst="rect">
                  <a:avLst/>
                </a:prstGeom>
                <a:noFill/>
                <a:ln w="12700" algn="ctr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algn="l">
                    <a:spcBef>
                      <a:spcPct val="0"/>
                    </a:spcBef>
                  </a:pPr>
                  <a:r>
                    <a:rPr lang="en-US" b="1" dirty="0" smtClean="0">
                      <a:solidFill>
                        <a:srgbClr val="000000"/>
                      </a:solidFill>
                      <a:latin typeface="Arial" charset="0"/>
                    </a:rPr>
                    <a:t>Unlabeled images</a:t>
                  </a:r>
                  <a:endParaRPr lang="en-US" b="1" dirty="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pic>
              <p:nvPicPr>
                <p:cNvPr id="28" name="Picture 11"/>
                <p:cNvPicPr>
                  <a:picLocks noChangeAspect="1" noChangeArrowheads="1"/>
                </p:cNvPicPr>
                <p:nvPr/>
              </p:nvPicPr>
              <p:blipFill>
                <a:blip r:embed="rId18" cstate="print"/>
                <a:srcRect/>
                <a:stretch>
                  <a:fillRect/>
                </a:stretch>
              </p:blipFill>
              <p:spPr bwMode="auto">
                <a:xfrm>
                  <a:off x="997716" y="4485933"/>
                  <a:ext cx="1001150" cy="748334"/>
                </a:xfrm>
                <a:prstGeom prst="rect">
                  <a:avLst/>
                </a:prstGeom>
                <a:noFill/>
                <a:ln w="12700" algn="ctr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29" name="Picture 23"/>
                <p:cNvPicPr>
                  <a:picLocks noChangeAspect="1" noChangeArrowheads="1"/>
                </p:cNvPicPr>
                <p:nvPr/>
              </p:nvPicPr>
              <p:blipFill>
                <a:blip r:embed="rId19" cstate="print"/>
                <a:srcRect/>
                <a:stretch>
                  <a:fillRect/>
                </a:stretch>
              </p:blipFill>
              <p:spPr bwMode="auto">
                <a:xfrm>
                  <a:off x="2356464" y="3729780"/>
                  <a:ext cx="785780" cy="544129"/>
                </a:xfrm>
                <a:prstGeom prst="rect">
                  <a:avLst/>
                </a:prstGeom>
                <a:noFill/>
                <a:ln w="25400" algn="ctr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2327554" name="Picture 2" descr="C:\Users\ang\Desktop\imgres"/>
                <p:cNvPicPr>
                  <a:picLocks noChangeAspect="1" noChangeArrowheads="1"/>
                </p:cNvPicPr>
                <p:nvPr/>
              </p:nvPicPr>
              <p:blipFill>
                <a:blip r:embed="rId2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20967" y="4485934"/>
                  <a:ext cx="986981" cy="6712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327556" name="Picture 4" descr="C:\Users\ang\Desktop\Giant-Anteater.jpg"/>
                <p:cNvPicPr>
                  <a:picLocks noChangeAspect="1" noChangeArrowheads="1"/>
                </p:cNvPicPr>
                <p:nvPr/>
              </p:nvPicPr>
              <p:blipFill>
                <a:blip r:embed="rId2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211046" y="5344360"/>
                  <a:ext cx="1115832" cy="74316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327557" name="Picture 5" descr="C:\Users\ang\Desktop\imgres.jpg"/>
                <p:cNvPicPr>
                  <a:picLocks noChangeAspect="1" noChangeArrowheads="1"/>
                </p:cNvPicPr>
                <p:nvPr/>
              </p:nvPicPr>
              <p:blipFill>
                <a:blip r:embed="rId2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702074" y="3709937"/>
                  <a:ext cx="1166515" cy="68245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327558" name="Picture 6" descr="C:\Users\ang\Desktop\imgres.jpg"/>
                <p:cNvPicPr>
                  <a:picLocks noChangeAspect="1" noChangeArrowheads="1"/>
                </p:cNvPicPr>
                <p:nvPr/>
              </p:nvPicPr>
              <p:blipFill>
                <a:blip r:embed="rId2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-952805" y="4197100"/>
                  <a:ext cx="864522" cy="77007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327559" name="Picture 7" descr="C:\Users\ang\Desktop\imgres"/>
                <p:cNvPicPr>
                  <a:picLocks noChangeAspect="1" noChangeArrowheads="1"/>
                </p:cNvPicPr>
                <p:nvPr/>
              </p:nvPicPr>
              <p:blipFill>
                <a:blip r:embed="rId2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597301" y="5316077"/>
                  <a:ext cx="961670" cy="79425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" name="TextBox 2"/>
                <p:cNvSpPr txBox="1"/>
                <p:nvPr/>
              </p:nvSpPr>
              <p:spPr>
                <a:xfrm>
                  <a:off x="4837538" y="4931173"/>
                  <a:ext cx="1031051" cy="110799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>
                    <a:spcBef>
                      <a:spcPts val="0"/>
                    </a:spcBef>
                  </a:pPr>
                  <a:r>
                    <a:rPr lang="en-US" sz="6600" dirty="0" smtClean="0">
                      <a:solidFill>
                        <a:srgbClr val="000000"/>
                      </a:solidFill>
                    </a:rPr>
                    <a:t>…</a:t>
                  </a:r>
                </a:p>
              </p:txBody>
            </p:sp>
          </p:grpSp>
          <p:pic>
            <p:nvPicPr>
              <p:cNvPr id="2102273" name="Picture 1" descr="C:\Users\ang\Desktop\imgres.jpg"/>
              <p:cNvPicPr>
                <a:picLocks noChangeAspect="1" noChangeArrowheads="1"/>
              </p:cNvPicPr>
              <p:nvPr/>
            </p:nvPicPr>
            <p:blipFill>
              <a:blip r:embed="rId25" cstate="print"/>
              <a:srcRect/>
              <a:stretch>
                <a:fillRect/>
              </a:stretch>
            </p:blipFill>
            <p:spPr bwMode="auto">
              <a:xfrm>
                <a:off x="-1067480" y="3198570"/>
                <a:ext cx="1067480" cy="648642"/>
              </a:xfrm>
              <a:prstGeom prst="rect">
                <a:avLst/>
              </a:prstGeom>
              <a:noFill/>
            </p:spPr>
          </p:pic>
        </p:grpSp>
        <p:pic>
          <p:nvPicPr>
            <p:cNvPr id="2102274" name="Picture 2" descr="C:\Users\ang\Desktop\imgres.jpg"/>
            <p:cNvPicPr>
              <a:picLocks noChangeAspect="1" noChangeArrowheads="1"/>
            </p:cNvPicPr>
            <p:nvPr/>
          </p:nvPicPr>
          <p:blipFill>
            <a:blip r:embed="rId26" cstate="print"/>
            <a:srcRect/>
            <a:stretch>
              <a:fillRect/>
            </a:stretch>
          </p:blipFill>
          <p:spPr bwMode="auto">
            <a:xfrm>
              <a:off x="3496660" y="4504340"/>
              <a:ext cx="949637" cy="711311"/>
            </a:xfrm>
            <a:prstGeom prst="rect">
              <a:avLst/>
            </a:prstGeom>
            <a:noFill/>
          </p:spPr>
        </p:pic>
      </p:grpSp>
      <p:sp>
        <p:nvSpPr>
          <p:cNvPr id="39" name="TextBox 38"/>
          <p:cNvSpPr txBox="1"/>
          <p:nvPr/>
        </p:nvSpPr>
        <p:spPr>
          <a:xfrm>
            <a:off x="4561961" y="6578210"/>
            <a:ext cx="4657044" cy="276999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FFFF"/>
                </a:solidFill>
              </a:rPr>
              <a:t>[Lee, Raina and Ng, 2006; Raina, Lee, Battle, Packer &amp; Ng, 2007]</a:t>
            </a:r>
            <a:endParaRPr lang="en-US" sz="12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608813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82195" y="1713367"/>
            <a:ext cx="287570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6600" dirty="0" smtClean="0">
                <a:solidFill>
                  <a:prstClr val="white"/>
                </a:solidFill>
                <a:latin typeface="Calibri"/>
              </a:rPr>
              <a:t>0.005%</a:t>
            </a:r>
            <a:endParaRPr lang="en-US" sz="66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39035" y="2733297"/>
            <a:ext cx="20008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2400" dirty="0" smtClean="0">
                <a:solidFill>
                  <a:prstClr val="white"/>
                </a:solidFill>
                <a:latin typeface="Calibri"/>
              </a:rPr>
              <a:t>Random guess</a:t>
            </a:r>
            <a:endParaRPr lang="en-US" sz="24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035651" y="1713367"/>
            <a:ext cx="189417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6600" dirty="0" smtClean="0">
                <a:solidFill>
                  <a:prstClr val="white"/>
                </a:solidFill>
                <a:latin typeface="Calibri"/>
              </a:rPr>
              <a:t>9.5%</a:t>
            </a:r>
            <a:endParaRPr lang="en-US" sz="66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633448" y="1713367"/>
            <a:ext cx="189417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6600" dirty="0" smtClean="0">
                <a:solidFill>
                  <a:srgbClr val="FF0000"/>
                </a:solidFill>
                <a:latin typeface="Calibri"/>
              </a:rPr>
              <a:t>?</a:t>
            </a:r>
            <a:endParaRPr lang="en-US" sz="6600" dirty="0">
              <a:solidFill>
                <a:srgbClr val="FF0000"/>
              </a:solidFill>
              <a:latin typeface="Calibri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473738" y="2733297"/>
            <a:ext cx="223886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400" dirty="0" smtClean="0">
                <a:solidFill>
                  <a:prstClr val="white"/>
                </a:solidFill>
                <a:latin typeface="Calibri"/>
              </a:rPr>
              <a:t>Feature learning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400" dirty="0" smtClean="0">
                <a:solidFill>
                  <a:prstClr val="white"/>
                </a:solidFill>
                <a:latin typeface="Calibri"/>
              </a:rPr>
              <a:t>From raw pixels</a:t>
            </a:r>
            <a:endParaRPr lang="en-US" sz="24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474667" y="2733297"/>
            <a:ext cx="281053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400" dirty="0" smtClean="0">
                <a:solidFill>
                  <a:prstClr val="white"/>
                </a:solidFill>
                <a:latin typeface="Calibri"/>
              </a:rPr>
              <a:t>State</a:t>
            </a:r>
            <a:r>
              <a:rPr lang="en-US" sz="2400" dirty="0">
                <a:solidFill>
                  <a:prstClr val="white"/>
                </a:solidFill>
                <a:latin typeface="Calibri"/>
              </a:rPr>
              <a:t>-</a:t>
            </a:r>
            <a:r>
              <a:rPr lang="en-US" sz="2400" dirty="0" smtClean="0">
                <a:solidFill>
                  <a:prstClr val="white"/>
                </a:solidFill>
                <a:latin typeface="Calibri"/>
              </a:rPr>
              <a:t>of-the-art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400" dirty="0" smtClean="0">
                <a:solidFill>
                  <a:prstClr val="white"/>
                </a:solidFill>
                <a:latin typeface="Calibri"/>
              </a:rPr>
              <a:t>(Weston, </a:t>
            </a:r>
            <a:r>
              <a:rPr lang="en-US" sz="2400" dirty="0" err="1" smtClean="0">
                <a:solidFill>
                  <a:prstClr val="white"/>
                </a:solidFill>
                <a:latin typeface="Calibri"/>
              </a:rPr>
              <a:t>Bengio</a:t>
            </a:r>
            <a:r>
              <a:rPr lang="en-US" sz="2400" dirty="0" smtClean="0">
                <a:solidFill>
                  <a:prstClr val="white"/>
                </a:solidFill>
                <a:latin typeface="Calibri"/>
              </a:rPr>
              <a:t> ‘11)</a:t>
            </a:r>
            <a:endParaRPr lang="en-US" sz="24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0" y="6488668"/>
            <a:ext cx="9324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prstClr val="white"/>
                </a:solidFill>
                <a:latin typeface="Calibri"/>
              </a:rPr>
              <a:t>Le, et al., </a:t>
            </a:r>
            <a:r>
              <a:rPr lang="en-US" i="1" dirty="0" smtClean="0">
                <a:solidFill>
                  <a:prstClr val="white"/>
                </a:solidFill>
                <a:latin typeface="Calibri"/>
              </a:rPr>
              <a:t>Building high-level features using large-scale unsupervised learning</a:t>
            </a:r>
            <a:r>
              <a:rPr lang="en-US" dirty="0" smtClean="0">
                <a:solidFill>
                  <a:prstClr val="white"/>
                </a:solidFill>
                <a:latin typeface="Calibri"/>
              </a:rPr>
              <a:t>. ICML 2012</a:t>
            </a:r>
            <a:endParaRPr lang="en-US" dirty="0">
              <a:solidFill>
                <a:prstClr val="white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94049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82195" y="1713367"/>
            <a:ext cx="287570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6600" dirty="0" smtClean="0">
                <a:solidFill>
                  <a:prstClr val="white"/>
                </a:solidFill>
                <a:latin typeface="Calibri"/>
              </a:rPr>
              <a:t>0.005%</a:t>
            </a:r>
            <a:endParaRPr lang="en-US" sz="66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39035" y="2733297"/>
            <a:ext cx="20008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2400" dirty="0" smtClean="0">
                <a:solidFill>
                  <a:prstClr val="white"/>
                </a:solidFill>
                <a:latin typeface="Calibri"/>
              </a:rPr>
              <a:t>Random guess</a:t>
            </a:r>
            <a:endParaRPr lang="en-US" sz="24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035651" y="1713367"/>
            <a:ext cx="189417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6600" dirty="0" smtClean="0">
                <a:solidFill>
                  <a:prstClr val="white"/>
                </a:solidFill>
                <a:latin typeface="Calibri"/>
              </a:rPr>
              <a:t>9.5%</a:t>
            </a:r>
            <a:endParaRPr lang="en-US" sz="66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474667" y="2733297"/>
            <a:ext cx="281053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400" dirty="0" smtClean="0">
                <a:solidFill>
                  <a:prstClr val="white"/>
                </a:solidFill>
                <a:latin typeface="Calibri"/>
              </a:rPr>
              <a:t>State-of-the-art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400" dirty="0" smtClean="0">
                <a:solidFill>
                  <a:prstClr val="white"/>
                </a:solidFill>
                <a:latin typeface="Calibri"/>
              </a:rPr>
              <a:t>(Weston, </a:t>
            </a:r>
            <a:r>
              <a:rPr lang="en-US" sz="2400" dirty="0" err="1" smtClean="0">
                <a:solidFill>
                  <a:prstClr val="white"/>
                </a:solidFill>
                <a:latin typeface="Calibri"/>
              </a:rPr>
              <a:t>Bengio</a:t>
            </a:r>
            <a:r>
              <a:rPr lang="en-US" sz="2400" dirty="0" smtClean="0">
                <a:solidFill>
                  <a:prstClr val="white"/>
                </a:solidFill>
                <a:latin typeface="Calibri"/>
              </a:rPr>
              <a:t> ‘11)</a:t>
            </a:r>
            <a:endParaRPr lang="en-US" sz="24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473738" y="1713367"/>
            <a:ext cx="251055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6600" dirty="0" smtClean="0">
                <a:solidFill>
                  <a:srgbClr val="FF0000"/>
                </a:solidFill>
                <a:latin typeface="Calibri"/>
              </a:rPr>
              <a:t>21.3%</a:t>
            </a:r>
            <a:endParaRPr lang="en-US" sz="6600" dirty="0">
              <a:solidFill>
                <a:srgbClr val="FF0000"/>
              </a:solidFill>
              <a:latin typeface="Calibri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473738" y="2733297"/>
            <a:ext cx="223886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400" dirty="0" smtClean="0">
                <a:solidFill>
                  <a:prstClr val="white"/>
                </a:solidFill>
                <a:latin typeface="Calibri"/>
              </a:rPr>
              <a:t>Feature learning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400" dirty="0" smtClean="0">
                <a:solidFill>
                  <a:prstClr val="white"/>
                </a:solidFill>
                <a:latin typeface="Calibri"/>
              </a:rPr>
              <a:t>From raw pixels</a:t>
            </a:r>
            <a:endParaRPr lang="en-US" sz="24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0" y="6488668"/>
            <a:ext cx="9324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prstClr val="white"/>
                </a:solidFill>
                <a:latin typeface="Calibri"/>
              </a:rPr>
              <a:t>Le, et al., </a:t>
            </a:r>
            <a:r>
              <a:rPr lang="en-US" i="1" dirty="0" smtClean="0">
                <a:solidFill>
                  <a:prstClr val="white"/>
                </a:solidFill>
                <a:latin typeface="Calibri"/>
              </a:rPr>
              <a:t>Building high-level features using large-scale unsupervised learning</a:t>
            </a:r>
            <a:r>
              <a:rPr lang="en-US" dirty="0" smtClean="0">
                <a:solidFill>
                  <a:prstClr val="white"/>
                </a:solidFill>
                <a:latin typeface="Calibri"/>
              </a:rPr>
              <a:t>. ICML 2012</a:t>
            </a:r>
            <a:endParaRPr lang="en-US" dirty="0">
              <a:solidFill>
                <a:prstClr val="white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56359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Scaling up with HPC GPU cluster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981893" y="6132068"/>
            <a:ext cx="55878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HPC cluster:  GPUs with </a:t>
            </a:r>
            <a:r>
              <a:rPr lang="en-US" dirty="0" err="1" smtClean="0">
                <a:solidFill>
                  <a:srgbClr val="FFFFFF"/>
                </a:solidFill>
              </a:rPr>
              <a:t>Infiniband</a:t>
            </a:r>
            <a:r>
              <a:rPr lang="en-US" dirty="0" smtClean="0">
                <a:solidFill>
                  <a:srgbClr val="FFFFFF"/>
                </a:solidFill>
              </a:rPr>
              <a:t/>
            </a:r>
            <a:br>
              <a:rPr lang="en-US" dirty="0" smtClean="0">
                <a:solidFill>
                  <a:srgbClr val="FFFFFF"/>
                </a:solidFill>
              </a:rPr>
            </a:br>
            <a:r>
              <a:rPr lang="en-US" b="1" dirty="0" smtClean="0">
                <a:solidFill>
                  <a:srgbClr val="FFFF00"/>
                </a:solidFill>
              </a:rPr>
              <a:t>Difficult to program---lots of MPI and CUDA code</a:t>
            </a:r>
            <a:r>
              <a:rPr lang="en-US" b="1" dirty="0" smtClean="0">
                <a:solidFill>
                  <a:srgbClr val="FFFFFF"/>
                </a:solidFill>
              </a:rPr>
              <a:t>.</a:t>
            </a:r>
          </a:p>
        </p:txBody>
      </p:sp>
      <p:grpSp>
        <p:nvGrpSpPr>
          <p:cNvPr id="29" name="Group 28"/>
          <p:cNvGrpSpPr/>
          <p:nvPr/>
        </p:nvGrpSpPr>
        <p:grpSpPr>
          <a:xfrm>
            <a:off x="4879240" y="395005"/>
            <a:ext cx="4083169" cy="3149210"/>
            <a:chOff x="607256" y="599668"/>
            <a:chExt cx="4083169" cy="3149210"/>
          </a:xfrm>
        </p:grpSpPr>
        <p:sp>
          <p:nvSpPr>
            <p:cNvPr id="5" name="TextBox 4"/>
            <p:cNvSpPr txBox="1"/>
            <p:nvPr/>
          </p:nvSpPr>
          <p:spPr>
            <a:xfrm>
              <a:off x="1473276" y="1022123"/>
              <a:ext cx="19928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FFFF"/>
                  </a:solidFill>
                </a:rPr>
                <a:t>GPUs with CUDA</a:t>
              </a:r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07256" y="3102547"/>
              <a:ext cx="408316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FFFF"/>
                  </a:solidFill>
                </a:rPr>
                <a:t>1 very fast node.</a:t>
              </a:r>
              <a:br>
                <a:rPr lang="en-US" dirty="0" smtClean="0">
                  <a:solidFill>
                    <a:srgbClr val="FFFFFF"/>
                  </a:solidFill>
                </a:rPr>
              </a:br>
              <a:r>
                <a:rPr lang="en-US" b="1" dirty="0" smtClean="0">
                  <a:solidFill>
                    <a:srgbClr val="FFFF00"/>
                  </a:solidFill>
                </a:rPr>
                <a:t>Limited memory;  hard to scale out.</a:t>
              </a:r>
            </a:p>
          </p:txBody>
        </p:sp>
        <p:pic>
          <p:nvPicPr>
            <p:cNvPr id="2328578" name="Picture 2" descr="http://www.geforce.com/Active/en_US/shared/images/products/geforce-gtx-titan/geforce-gtx-titan-B-1_gallery_preview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 rot="14400000">
              <a:off x="1004571" y="1252167"/>
              <a:ext cx="3110805" cy="1805807"/>
            </a:xfrm>
            <a:prstGeom prst="rect">
              <a:avLst/>
            </a:prstGeom>
            <a:noFill/>
          </p:spPr>
        </p:pic>
      </p:grpSp>
      <p:grpSp>
        <p:nvGrpSpPr>
          <p:cNvPr id="30" name="Group 29"/>
          <p:cNvGrpSpPr/>
          <p:nvPr/>
        </p:nvGrpSpPr>
        <p:grpSpPr>
          <a:xfrm>
            <a:off x="309045" y="779055"/>
            <a:ext cx="3942105" cy="2743888"/>
            <a:chOff x="4845535" y="953947"/>
            <a:chExt cx="3942105" cy="2743888"/>
          </a:xfrm>
        </p:grpSpPr>
        <p:sp>
          <p:nvSpPr>
            <p:cNvPr id="4" name="TextBox 3"/>
            <p:cNvSpPr txBox="1"/>
            <p:nvPr/>
          </p:nvSpPr>
          <p:spPr>
            <a:xfrm>
              <a:off x="5505801" y="953947"/>
              <a:ext cx="23519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FFFF"/>
                  </a:solidFill>
                </a:rPr>
                <a:t>“Cloud” infrastructure</a:t>
              </a:r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845535" y="3051504"/>
              <a:ext cx="394210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FFFF"/>
                  </a:solidFill>
                </a:rPr>
                <a:t>Many inexpensive nodes.</a:t>
              </a:r>
              <a:br>
                <a:rPr lang="en-US" dirty="0" smtClean="0">
                  <a:solidFill>
                    <a:srgbClr val="FFFFFF"/>
                  </a:solidFill>
                </a:rPr>
              </a:br>
              <a:r>
                <a:rPr lang="en-US" b="1" dirty="0" smtClean="0">
                  <a:solidFill>
                    <a:srgbClr val="FFFF00"/>
                  </a:solidFill>
                </a:rPr>
                <a:t>Comm. bottlenecks, node failures.</a:t>
              </a:r>
            </a:p>
          </p:txBody>
        </p:sp>
        <p:sp>
          <p:nvSpPr>
            <p:cNvPr id="12" name="Rectangle 11"/>
            <p:cNvSpPr/>
            <p:nvPr/>
          </p:nvSpPr>
          <p:spPr bwMode="auto">
            <a:xfrm>
              <a:off x="5532125" y="1585560"/>
              <a:ext cx="499265" cy="499265"/>
            </a:xfrm>
            <a:prstGeom prst="rect">
              <a:avLst/>
            </a:prstGeom>
            <a:noFill/>
            <a:ln w="3810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487" tIns="44450" rIns="90487" bIns="4445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l" eaLnBrk="0" hangingPunct="0">
                <a:spcBef>
                  <a:spcPct val="0"/>
                </a:spcBef>
              </a:pPr>
              <a:endParaRPr lang="en-US" smtClean="0">
                <a:solidFill>
                  <a:srgbClr val="FFFFFF"/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 bwMode="auto">
            <a:xfrm>
              <a:off x="5532125" y="2353660"/>
              <a:ext cx="499265" cy="499265"/>
            </a:xfrm>
            <a:prstGeom prst="rect">
              <a:avLst/>
            </a:prstGeom>
            <a:noFill/>
            <a:ln w="3810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487" tIns="44450" rIns="90487" bIns="4445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l" eaLnBrk="0" hangingPunct="0">
                <a:spcBef>
                  <a:spcPct val="0"/>
                </a:spcBef>
              </a:pPr>
              <a:endParaRPr lang="en-US" smtClean="0">
                <a:solidFill>
                  <a:srgbClr val="FFFFFF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 bwMode="auto">
            <a:xfrm>
              <a:off x="7490780" y="1585560"/>
              <a:ext cx="499265" cy="499265"/>
            </a:xfrm>
            <a:prstGeom prst="rect">
              <a:avLst/>
            </a:prstGeom>
            <a:noFill/>
            <a:ln w="3810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487" tIns="44450" rIns="90487" bIns="4445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l" eaLnBrk="0" hangingPunct="0">
                <a:spcBef>
                  <a:spcPct val="0"/>
                </a:spcBef>
              </a:pPr>
              <a:endParaRPr lang="en-US" smtClean="0">
                <a:solidFill>
                  <a:srgbClr val="FFFFFF"/>
                </a:solidFill>
              </a:endParaRPr>
            </a:p>
          </p:txBody>
        </p:sp>
        <p:sp>
          <p:nvSpPr>
            <p:cNvPr id="15" name="Rectangle 14"/>
            <p:cNvSpPr/>
            <p:nvPr/>
          </p:nvSpPr>
          <p:spPr bwMode="auto">
            <a:xfrm>
              <a:off x="7490780" y="2392065"/>
              <a:ext cx="499265" cy="499265"/>
            </a:xfrm>
            <a:prstGeom prst="rect">
              <a:avLst/>
            </a:prstGeom>
            <a:noFill/>
            <a:ln w="3810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487" tIns="44450" rIns="90487" bIns="4445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l" eaLnBrk="0" hangingPunct="0">
                <a:spcBef>
                  <a:spcPct val="0"/>
                </a:spcBef>
              </a:pPr>
              <a:endParaRPr lang="en-US" smtClean="0">
                <a:solidFill>
                  <a:srgbClr val="FFFFFF"/>
                </a:solidFill>
              </a:endParaRPr>
            </a:p>
          </p:txBody>
        </p:sp>
        <p:sp>
          <p:nvSpPr>
            <p:cNvPr id="16" name="Cloud 15"/>
            <p:cNvSpPr/>
            <p:nvPr/>
          </p:nvSpPr>
          <p:spPr bwMode="auto">
            <a:xfrm>
              <a:off x="6223415" y="1623965"/>
              <a:ext cx="1075340" cy="1190555"/>
            </a:xfrm>
            <a:prstGeom prst="cloud">
              <a:avLst/>
            </a:prstGeom>
            <a:noFill/>
            <a:ln w="381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487" tIns="44450" rIns="90487" bIns="4445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l" eaLnBrk="0" hangingPunct="0">
                <a:spcBef>
                  <a:spcPct val="0"/>
                </a:spcBef>
              </a:pPr>
              <a:endParaRPr lang="en-US" smtClean="0">
                <a:solidFill>
                  <a:srgbClr val="FFFFFF"/>
                </a:solidFill>
              </a:endParaRPr>
            </a:p>
          </p:txBody>
        </p:sp>
        <p:cxnSp>
          <p:nvCxnSpPr>
            <p:cNvPr id="18" name="Curved Connector 17"/>
            <p:cNvCxnSpPr>
              <a:stCxn id="12" idx="3"/>
            </p:cNvCxnSpPr>
            <p:nvPr/>
          </p:nvCxnSpPr>
          <p:spPr bwMode="auto">
            <a:xfrm>
              <a:off x="6031390" y="1835193"/>
              <a:ext cx="1305770" cy="787302"/>
            </a:xfrm>
            <a:prstGeom prst="curvedConnector3">
              <a:avLst>
                <a:gd name="adj1" fmla="val 50000"/>
              </a:avLst>
            </a:prstGeom>
            <a:noFill/>
            <a:ln w="28575" cap="flat" cmpd="sng" algn="ctr">
              <a:solidFill>
                <a:srgbClr val="00B0F0"/>
              </a:solidFill>
              <a:prstDash val="solid"/>
              <a:round/>
              <a:headEnd type="arrow"/>
              <a:tailEnd type="arrow"/>
            </a:ln>
            <a:effectLst/>
          </p:spPr>
        </p:cxnSp>
        <p:cxnSp>
          <p:nvCxnSpPr>
            <p:cNvPr id="20" name="Curved Connector 19"/>
            <p:cNvCxnSpPr/>
            <p:nvPr/>
          </p:nvCxnSpPr>
          <p:spPr bwMode="auto">
            <a:xfrm flipV="1">
              <a:off x="6069795" y="1777586"/>
              <a:ext cx="1344175" cy="806504"/>
            </a:xfrm>
            <a:prstGeom prst="curvedConnector3">
              <a:avLst>
                <a:gd name="adj1" fmla="val 62755"/>
              </a:avLst>
            </a:prstGeom>
            <a:noFill/>
            <a:ln w="28575" cap="flat" cmpd="sng" algn="ctr">
              <a:solidFill>
                <a:srgbClr val="00B0F0"/>
              </a:solidFill>
              <a:prstDash val="solid"/>
              <a:round/>
              <a:headEnd type="arrow"/>
              <a:tailEnd type="arrow"/>
            </a:ln>
            <a:effectLst/>
          </p:spPr>
        </p:cxnSp>
      </p:grpSp>
      <p:grpSp>
        <p:nvGrpSpPr>
          <p:cNvPr id="37" name="Group 36"/>
          <p:cNvGrpSpPr/>
          <p:nvPr/>
        </p:nvGrpSpPr>
        <p:grpSpPr>
          <a:xfrm>
            <a:off x="2598490" y="3315327"/>
            <a:ext cx="1036936" cy="1649873"/>
            <a:chOff x="3381444" y="3479534"/>
            <a:chExt cx="1036936" cy="1649873"/>
          </a:xfrm>
        </p:grpSpPr>
        <p:grpSp>
          <p:nvGrpSpPr>
            <p:cNvPr id="35" name="Group 34"/>
            <p:cNvGrpSpPr/>
            <p:nvPr/>
          </p:nvGrpSpPr>
          <p:grpSpPr>
            <a:xfrm>
              <a:off x="3496660" y="3479534"/>
              <a:ext cx="768100" cy="1649873"/>
              <a:chOff x="5121011" y="3811415"/>
              <a:chExt cx="559193" cy="1201142"/>
            </a:xfrm>
          </p:grpSpPr>
          <p:pic>
            <p:nvPicPr>
              <p:cNvPr id="31" name="Picture 2" descr="http://www.geforce.com/Active/en_US/shared/images/products/geforce-gtx-titan/geforce-gtx-titan-B-1_gallery_preview.png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 rot="14400000">
                <a:off x="4918958" y="4251311"/>
                <a:ext cx="963301" cy="559191"/>
              </a:xfrm>
              <a:prstGeom prst="rect">
                <a:avLst/>
              </a:prstGeom>
              <a:noFill/>
            </p:spPr>
          </p:pic>
          <p:pic>
            <p:nvPicPr>
              <p:cNvPr id="32" name="Picture 2" descr="http://www.geforce.com/Active/en_US/shared/images/products/geforce-gtx-titan/geforce-gtx-titan-B-1_gallery_preview.png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 rot="14400000">
                <a:off x="4918956" y="4128685"/>
                <a:ext cx="963301" cy="559191"/>
              </a:xfrm>
              <a:prstGeom prst="rect">
                <a:avLst/>
              </a:prstGeom>
              <a:noFill/>
            </p:spPr>
          </p:pic>
          <p:pic>
            <p:nvPicPr>
              <p:cNvPr id="33" name="Picture 2" descr="http://www.geforce.com/Active/en_US/shared/images/products/geforce-gtx-titan/geforce-gtx-titan-B-1_gallery_preview.png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 rot="14400000">
                <a:off x="4918957" y="4013470"/>
                <a:ext cx="963301" cy="559191"/>
              </a:xfrm>
              <a:prstGeom prst="rect">
                <a:avLst/>
              </a:prstGeom>
              <a:noFill/>
            </p:spPr>
          </p:pic>
        </p:grpSp>
        <p:sp>
          <p:nvSpPr>
            <p:cNvPr id="36" name="Rectangle 35"/>
            <p:cNvSpPr/>
            <p:nvPr/>
          </p:nvSpPr>
          <p:spPr bwMode="auto">
            <a:xfrm>
              <a:off x="3381444" y="3813050"/>
              <a:ext cx="1036936" cy="1036936"/>
            </a:xfrm>
            <a:prstGeom prst="rect">
              <a:avLst/>
            </a:prstGeom>
            <a:noFill/>
            <a:ln w="3810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487" tIns="44450" rIns="90487" bIns="4445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l" eaLnBrk="0" hangingPunct="0">
                <a:spcBef>
                  <a:spcPct val="0"/>
                </a:spcBef>
              </a:pPr>
              <a:endParaRPr lang="en-US" smtClean="0">
                <a:solidFill>
                  <a:srgbClr val="FFFFFF"/>
                </a:solidFill>
              </a:endParaRP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2609519" y="4619555"/>
            <a:ext cx="1036936" cy="1649873"/>
            <a:chOff x="3381444" y="3479534"/>
            <a:chExt cx="1036936" cy="1649873"/>
          </a:xfrm>
        </p:grpSpPr>
        <p:grpSp>
          <p:nvGrpSpPr>
            <p:cNvPr id="39" name="Group 34"/>
            <p:cNvGrpSpPr/>
            <p:nvPr/>
          </p:nvGrpSpPr>
          <p:grpSpPr>
            <a:xfrm>
              <a:off x="3496660" y="3479534"/>
              <a:ext cx="768100" cy="1649873"/>
              <a:chOff x="5121011" y="3811415"/>
              <a:chExt cx="559193" cy="1201142"/>
            </a:xfrm>
          </p:grpSpPr>
          <p:pic>
            <p:nvPicPr>
              <p:cNvPr id="41" name="Picture 2" descr="http://www.geforce.com/Active/en_US/shared/images/products/geforce-gtx-titan/geforce-gtx-titan-B-1_gallery_preview.png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 rot="14400000">
                <a:off x="4918958" y="4251311"/>
                <a:ext cx="963301" cy="559191"/>
              </a:xfrm>
              <a:prstGeom prst="rect">
                <a:avLst/>
              </a:prstGeom>
              <a:noFill/>
            </p:spPr>
          </p:pic>
          <p:pic>
            <p:nvPicPr>
              <p:cNvPr id="42" name="Picture 2" descr="http://www.geforce.com/Active/en_US/shared/images/products/geforce-gtx-titan/geforce-gtx-titan-B-1_gallery_preview.png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 rot="14400000">
                <a:off x="4918956" y="4128685"/>
                <a:ext cx="963301" cy="559191"/>
              </a:xfrm>
              <a:prstGeom prst="rect">
                <a:avLst/>
              </a:prstGeom>
              <a:noFill/>
            </p:spPr>
          </p:pic>
          <p:pic>
            <p:nvPicPr>
              <p:cNvPr id="43" name="Picture 2" descr="http://www.geforce.com/Active/en_US/shared/images/products/geforce-gtx-titan/geforce-gtx-titan-B-1_gallery_preview.png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 rot="14400000">
                <a:off x="4918957" y="4013470"/>
                <a:ext cx="963301" cy="559191"/>
              </a:xfrm>
              <a:prstGeom prst="rect">
                <a:avLst/>
              </a:prstGeom>
              <a:noFill/>
            </p:spPr>
          </p:pic>
        </p:grpSp>
        <p:sp>
          <p:nvSpPr>
            <p:cNvPr id="40" name="Rectangle 39"/>
            <p:cNvSpPr/>
            <p:nvPr/>
          </p:nvSpPr>
          <p:spPr bwMode="auto">
            <a:xfrm>
              <a:off x="3381444" y="3813050"/>
              <a:ext cx="1036936" cy="1036936"/>
            </a:xfrm>
            <a:prstGeom prst="rect">
              <a:avLst/>
            </a:prstGeom>
            <a:noFill/>
            <a:ln w="3810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487" tIns="44450" rIns="90487" bIns="4445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l" eaLnBrk="0" hangingPunct="0">
                <a:spcBef>
                  <a:spcPct val="0"/>
                </a:spcBef>
              </a:pPr>
              <a:endParaRPr lang="en-US" smtClean="0">
                <a:solidFill>
                  <a:srgbClr val="FFFFFF"/>
                </a:solidFill>
              </a:endParaRPr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5517269" y="3313785"/>
            <a:ext cx="1036936" cy="1649873"/>
            <a:chOff x="3381444" y="3479534"/>
            <a:chExt cx="1036936" cy="1649873"/>
          </a:xfrm>
        </p:grpSpPr>
        <p:grpSp>
          <p:nvGrpSpPr>
            <p:cNvPr id="45" name="Group 34"/>
            <p:cNvGrpSpPr/>
            <p:nvPr/>
          </p:nvGrpSpPr>
          <p:grpSpPr>
            <a:xfrm>
              <a:off x="3496660" y="3479534"/>
              <a:ext cx="768100" cy="1649873"/>
              <a:chOff x="5121011" y="3811415"/>
              <a:chExt cx="559193" cy="1201142"/>
            </a:xfrm>
          </p:grpSpPr>
          <p:pic>
            <p:nvPicPr>
              <p:cNvPr id="47" name="Picture 2" descr="http://www.geforce.com/Active/en_US/shared/images/products/geforce-gtx-titan/geforce-gtx-titan-B-1_gallery_preview.png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 rot="14400000">
                <a:off x="4918958" y="4251311"/>
                <a:ext cx="963301" cy="559191"/>
              </a:xfrm>
              <a:prstGeom prst="rect">
                <a:avLst/>
              </a:prstGeom>
              <a:noFill/>
            </p:spPr>
          </p:pic>
          <p:pic>
            <p:nvPicPr>
              <p:cNvPr id="48" name="Picture 2" descr="http://www.geforce.com/Active/en_US/shared/images/products/geforce-gtx-titan/geforce-gtx-titan-B-1_gallery_preview.png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 rot="14400000">
                <a:off x="4918956" y="4128685"/>
                <a:ext cx="963301" cy="559191"/>
              </a:xfrm>
              <a:prstGeom prst="rect">
                <a:avLst/>
              </a:prstGeom>
              <a:noFill/>
            </p:spPr>
          </p:pic>
          <p:pic>
            <p:nvPicPr>
              <p:cNvPr id="49" name="Picture 2" descr="http://www.geforce.com/Active/en_US/shared/images/products/geforce-gtx-titan/geforce-gtx-titan-B-1_gallery_preview.png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 rot="14400000">
                <a:off x="4918957" y="4013470"/>
                <a:ext cx="963301" cy="559191"/>
              </a:xfrm>
              <a:prstGeom prst="rect">
                <a:avLst/>
              </a:prstGeom>
              <a:noFill/>
            </p:spPr>
          </p:pic>
        </p:grpSp>
        <p:sp>
          <p:nvSpPr>
            <p:cNvPr id="46" name="Rectangle 45"/>
            <p:cNvSpPr/>
            <p:nvPr/>
          </p:nvSpPr>
          <p:spPr bwMode="auto">
            <a:xfrm>
              <a:off x="3381444" y="3813050"/>
              <a:ext cx="1036936" cy="1036936"/>
            </a:xfrm>
            <a:prstGeom prst="rect">
              <a:avLst/>
            </a:prstGeom>
            <a:noFill/>
            <a:ln w="3810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487" tIns="44450" rIns="90487" bIns="4445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l" eaLnBrk="0" hangingPunct="0">
                <a:spcBef>
                  <a:spcPct val="0"/>
                </a:spcBef>
              </a:pPr>
              <a:endParaRPr lang="en-US" smtClean="0">
                <a:solidFill>
                  <a:srgbClr val="FFFFFF"/>
                </a:solidFill>
              </a:endParaRPr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5528296" y="4619555"/>
            <a:ext cx="1036936" cy="1649873"/>
            <a:chOff x="3381444" y="3479534"/>
            <a:chExt cx="1036936" cy="1649873"/>
          </a:xfrm>
        </p:grpSpPr>
        <p:grpSp>
          <p:nvGrpSpPr>
            <p:cNvPr id="51" name="Group 34"/>
            <p:cNvGrpSpPr/>
            <p:nvPr/>
          </p:nvGrpSpPr>
          <p:grpSpPr>
            <a:xfrm>
              <a:off x="3496660" y="3479534"/>
              <a:ext cx="768100" cy="1649873"/>
              <a:chOff x="5121011" y="3811415"/>
              <a:chExt cx="559193" cy="1201142"/>
            </a:xfrm>
          </p:grpSpPr>
          <p:pic>
            <p:nvPicPr>
              <p:cNvPr id="53" name="Picture 2" descr="http://www.geforce.com/Active/en_US/shared/images/products/geforce-gtx-titan/geforce-gtx-titan-B-1_gallery_preview.png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 rot="14400000">
                <a:off x="4918958" y="4251311"/>
                <a:ext cx="963301" cy="559191"/>
              </a:xfrm>
              <a:prstGeom prst="rect">
                <a:avLst/>
              </a:prstGeom>
              <a:noFill/>
            </p:spPr>
          </p:pic>
          <p:pic>
            <p:nvPicPr>
              <p:cNvPr id="54" name="Picture 2" descr="http://www.geforce.com/Active/en_US/shared/images/products/geforce-gtx-titan/geforce-gtx-titan-B-1_gallery_preview.png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 rot="14400000">
                <a:off x="4918956" y="4128685"/>
                <a:ext cx="963301" cy="559191"/>
              </a:xfrm>
              <a:prstGeom prst="rect">
                <a:avLst/>
              </a:prstGeom>
              <a:noFill/>
            </p:spPr>
          </p:pic>
          <p:pic>
            <p:nvPicPr>
              <p:cNvPr id="55" name="Picture 2" descr="http://www.geforce.com/Active/en_US/shared/images/products/geforce-gtx-titan/geforce-gtx-titan-B-1_gallery_preview.png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 rot="14400000">
                <a:off x="4918957" y="4013470"/>
                <a:ext cx="963301" cy="559191"/>
              </a:xfrm>
              <a:prstGeom prst="rect">
                <a:avLst/>
              </a:prstGeom>
              <a:noFill/>
            </p:spPr>
          </p:pic>
        </p:grpSp>
        <p:sp>
          <p:nvSpPr>
            <p:cNvPr id="52" name="Rectangle 51"/>
            <p:cNvSpPr/>
            <p:nvPr/>
          </p:nvSpPr>
          <p:spPr bwMode="auto">
            <a:xfrm>
              <a:off x="3381444" y="3813050"/>
              <a:ext cx="1036936" cy="1036936"/>
            </a:xfrm>
            <a:prstGeom prst="rect">
              <a:avLst/>
            </a:prstGeom>
            <a:noFill/>
            <a:ln w="3810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487" tIns="44450" rIns="90487" bIns="4445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l" eaLnBrk="0" hangingPunct="0">
                <a:spcBef>
                  <a:spcPct val="0"/>
                </a:spcBef>
              </a:pPr>
              <a:endParaRPr lang="en-US" smtClean="0">
                <a:solidFill>
                  <a:srgbClr val="FFFFFF"/>
                </a:solidFill>
              </a:endParaRPr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3761668" y="3928265"/>
            <a:ext cx="1651415" cy="115215"/>
            <a:chOff x="731500" y="3889860"/>
            <a:chExt cx="1036935" cy="76810"/>
          </a:xfrm>
        </p:grpSpPr>
        <p:cxnSp>
          <p:nvCxnSpPr>
            <p:cNvPr id="59" name="Straight Arrow Connector 58"/>
            <p:cNvCxnSpPr/>
            <p:nvPr/>
          </p:nvCxnSpPr>
          <p:spPr bwMode="auto">
            <a:xfrm>
              <a:off x="846715" y="3889860"/>
              <a:ext cx="921720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</p:cxnSp>
        <p:cxnSp>
          <p:nvCxnSpPr>
            <p:cNvPr id="60" name="Straight Arrow Connector 59"/>
            <p:cNvCxnSpPr/>
            <p:nvPr/>
          </p:nvCxnSpPr>
          <p:spPr bwMode="auto">
            <a:xfrm flipH="1">
              <a:off x="731500" y="3966670"/>
              <a:ext cx="922306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</p:cxnSp>
      </p:grpSp>
      <p:grpSp>
        <p:nvGrpSpPr>
          <p:cNvPr id="64" name="Group 63"/>
          <p:cNvGrpSpPr/>
          <p:nvPr/>
        </p:nvGrpSpPr>
        <p:grpSpPr>
          <a:xfrm>
            <a:off x="3800073" y="5464465"/>
            <a:ext cx="1651415" cy="115215"/>
            <a:chOff x="731500" y="3889860"/>
            <a:chExt cx="1036935" cy="76810"/>
          </a:xfrm>
        </p:grpSpPr>
        <p:cxnSp>
          <p:nvCxnSpPr>
            <p:cNvPr id="65" name="Straight Arrow Connector 64"/>
            <p:cNvCxnSpPr/>
            <p:nvPr/>
          </p:nvCxnSpPr>
          <p:spPr bwMode="auto">
            <a:xfrm>
              <a:off x="846715" y="3889860"/>
              <a:ext cx="921720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</p:cxnSp>
        <p:cxnSp>
          <p:nvCxnSpPr>
            <p:cNvPr id="66" name="Straight Arrow Connector 65"/>
            <p:cNvCxnSpPr/>
            <p:nvPr/>
          </p:nvCxnSpPr>
          <p:spPr bwMode="auto">
            <a:xfrm flipH="1">
              <a:off x="731500" y="3966670"/>
              <a:ext cx="922306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</p:cxnSp>
      </p:grpSp>
      <p:grpSp>
        <p:nvGrpSpPr>
          <p:cNvPr id="67" name="Group 66"/>
          <p:cNvGrpSpPr/>
          <p:nvPr/>
        </p:nvGrpSpPr>
        <p:grpSpPr>
          <a:xfrm rot="1686466">
            <a:off x="3792379" y="4718022"/>
            <a:ext cx="1759489" cy="148712"/>
            <a:chOff x="731500" y="3889860"/>
            <a:chExt cx="1036935" cy="76810"/>
          </a:xfrm>
        </p:grpSpPr>
        <p:cxnSp>
          <p:nvCxnSpPr>
            <p:cNvPr id="68" name="Straight Arrow Connector 67"/>
            <p:cNvCxnSpPr/>
            <p:nvPr/>
          </p:nvCxnSpPr>
          <p:spPr bwMode="auto">
            <a:xfrm>
              <a:off x="846715" y="3889860"/>
              <a:ext cx="921720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</p:cxnSp>
        <p:cxnSp>
          <p:nvCxnSpPr>
            <p:cNvPr id="69" name="Straight Arrow Connector 68"/>
            <p:cNvCxnSpPr/>
            <p:nvPr/>
          </p:nvCxnSpPr>
          <p:spPr bwMode="auto">
            <a:xfrm flipH="1">
              <a:off x="731500" y="3966670"/>
              <a:ext cx="922306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</p:cxnSp>
      </p:grpSp>
      <p:grpSp>
        <p:nvGrpSpPr>
          <p:cNvPr id="70" name="Group 69"/>
          <p:cNvGrpSpPr/>
          <p:nvPr/>
        </p:nvGrpSpPr>
        <p:grpSpPr>
          <a:xfrm rot="19788535">
            <a:off x="3717039" y="4719738"/>
            <a:ext cx="1651415" cy="115215"/>
            <a:chOff x="731500" y="3889860"/>
            <a:chExt cx="1036935" cy="76810"/>
          </a:xfrm>
        </p:grpSpPr>
        <p:cxnSp>
          <p:nvCxnSpPr>
            <p:cNvPr id="71" name="Straight Arrow Connector 70"/>
            <p:cNvCxnSpPr/>
            <p:nvPr/>
          </p:nvCxnSpPr>
          <p:spPr bwMode="auto">
            <a:xfrm>
              <a:off x="846715" y="3889860"/>
              <a:ext cx="921720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</p:cxnSp>
        <p:cxnSp>
          <p:nvCxnSpPr>
            <p:cNvPr id="72" name="Straight Arrow Connector 71"/>
            <p:cNvCxnSpPr/>
            <p:nvPr/>
          </p:nvCxnSpPr>
          <p:spPr bwMode="auto">
            <a:xfrm flipH="1">
              <a:off x="731500" y="3966670"/>
              <a:ext cx="922306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</p:cxnSp>
      </p:grpSp>
      <p:sp>
        <p:nvSpPr>
          <p:cNvPr id="57" name="TextBox 56"/>
          <p:cNvSpPr txBox="1"/>
          <p:nvPr/>
        </p:nvSpPr>
        <p:spPr>
          <a:xfrm>
            <a:off x="3684858" y="4619555"/>
            <a:ext cx="1805035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Network fabric</a:t>
            </a:r>
          </a:p>
        </p:txBody>
      </p:sp>
    </p:spTree>
    <p:extLst>
      <p:ext uri="{BB962C8B-B14F-4D97-AF65-F5344CB8AC3E}">
        <p14:creationId xmlns:p14="http://schemas.microsoft.com/office/powerpoint/2010/main" val="3655056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Stanford GPU cluster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40649"/>
            <a:ext cx="8229600" cy="5799155"/>
          </a:xfrm>
        </p:spPr>
        <p:txBody>
          <a:bodyPr/>
          <a:lstStyle/>
          <a:p>
            <a:r>
              <a:rPr lang="en-US" sz="2400" b="0" dirty="0" smtClean="0"/>
              <a:t>Current system</a:t>
            </a:r>
          </a:p>
          <a:p>
            <a:pPr lvl="1"/>
            <a:r>
              <a:rPr lang="en-US" b="0" dirty="0" smtClean="0"/>
              <a:t>64 GPUs in 16 machines.</a:t>
            </a:r>
          </a:p>
          <a:p>
            <a:pPr lvl="1"/>
            <a:r>
              <a:rPr lang="en-US" b="0" dirty="0" smtClean="0"/>
              <a:t>Tightly optimized CUDA for Deep Learning operations.</a:t>
            </a:r>
          </a:p>
          <a:p>
            <a:pPr lvl="1"/>
            <a:r>
              <a:rPr lang="en-US" b="0" dirty="0" smtClean="0"/>
              <a:t> 47x faster than single-GPU implementation.</a:t>
            </a:r>
          </a:p>
          <a:p>
            <a:pPr lvl="1"/>
            <a:endParaRPr lang="en-US" b="0" dirty="0" smtClean="0"/>
          </a:p>
          <a:p>
            <a:pPr lvl="1"/>
            <a:endParaRPr lang="en-US" b="0" dirty="0" smtClean="0"/>
          </a:p>
          <a:p>
            <a:pPr lvl="1"/>
            <a:endParaRPr lang="en-US" b="0" dirty="0" smtClean="0"/>
          </a:p>
          <a:p>
            <a:pPr lvl="1"/>
            <a:endParaRPr lang="en-US" b="0" dirty="0" smtClean="0"/>
          </a:p>
          <a:p>
            <a:pPr lvl="1"/>
            <a:endParaRPr lang="en-US" b="0" dirty="0" smtClean="0"/>
          </a:p>
          <a:p>
            <a:pPr lvl="1"/>
            <a:endParaRPr lang="en-US" b="0" dirty="0" smtClean="0"/>
          </a:p>
          <a:p>
            <a:pPr lvl="1"/>
            <a:endParaRPr lang="en-US" b="0" dirty="0" smtClean="0"/>
          </a:p>
          <a:p>
            <a:pPr lvl="1"/>
            <a:endParaRPr lang="en-US" b="0" dirty="0" smtClean="0"/>
          </a:p>
          <a:p>
            <a:pPr lvl="1"/>
            <a:endParaRPr lang="en-US" b="0" dirty="0" smtClean="0"/>
          </a:p>
          <a:p>
            <a:pPr lvl="1"/>
            <a:endParaRPr lang="en-US" b="0" dirty="0" smtClean="0"/>
          </a:p>
          <a:p>
            <a:pPr lvl="1"/>
            <a:endParaRPr lang="en-US" b="0" dirty="0" smtClean="0"/>
          </a:p>
          <a:p>
            <a:pPr lvl="1"/>
            <a:endParaRPr lang="en-US" b="0" dirty="0" smtClean="0"/>
          </a:p>
          <a:p>
            <a:pPr lvl="1"/>
            <a:endParaRPr lang="en-US" b="0" dirty="0" smtClean="0"/>
          </a:p>
          <a:p>
            <a:pPr lvl="1"/>
            <a:r>
              <a:rPr lang="en-US" b="0" dirty="0" smtClean="0"/>
              <a:t>Train 11.2 billion parameter, 9 layer neural network in &lt; 4 days.</a:t>
            </a:r>
          </a:p>
          <a:p>
            <a:pPr lvl="1"/>
            <a:endParaRPr lang="en-US" b="0" dirty="0" smtClean="0"/>
          </a:p>
          <a:p>
            <a:pPr lvl="1"/>
            <a:endParaRPr lang="en-US" b="0" dirty="0" smtClean="0"/>
          </a:p>
          <a:p>
            <a:pPr lvl="1"/>
            <a:endParaRPr lang="en-US" b="0" dirty="0" smtClean="0"/>
          </a:p>
          <a:p>
            <a:pPr lvl="1"/>
            <a:endParaRPr lang="en-US" b="0" dirty="0" smtClean="0"/>
          </a:p>
          <a:p>
            <a:pPr lvl="1"/>
            <a:endParaRPr lang="en-US" b="0" dirty="0" smtClean="0"/>
          </a:p>
          <a:p>
            <a:pPr lvl="1">
              <a:buNone/>
            </a:pPr>
            <a:endParaRPr lang="en-US" b="0" dirty="0" smtClean="0"/>
          </a:p>
          <a:p>
            <a:pPr lvl="1">
              <a:buNone/>
            </a:pPr>
            <a:endParaRPr lang="en-US" b="0" dirty="0" smtClean="0"/>
          </a:p>
          <a:p>
            <a:pPr lvl="1">
              <a:buNone/>
            </a:pPr>
            <a:endParaRPr lang="en-US" b="0" dirty="0" smtClean="0"/>
          </a:p>
          <a:p>
            <a:pPr>
              <a:buNone/>
            </a:pPr>
            <a:endParaRPr lang="en-US" b="0" dirty="0" smtClean="0"/>
          </a:p>
          <a:p>
            <a:pPr lvl="1"/>
            <a:endParaRPr lang="en-US" b="0" dirty="0" smtClean="0"/>
          </a:p>
        </p:txBody>
      </p:sp>
      <p:graphicFrame>
        <p:nvGraphicFramePr>
          <p:cNvPr id="221" name="Chart 220"/>
          <p:cNvGraphicFramePr/>
          <p:nvPr/>
        </p:nvGraphicFramePr>
        <p:xfrm>
          <a:off x="1883650" y="2161635"/>
          <a:ext cx="5453510" cy="340995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06849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844550" y="1931988"/>
            <a:ext cx="7772400" cy="2360612"/>
          </a:xfrm>
        </p:spPr>
        <p:txBody>
          <a:bodyPr/>
          <a:lstStyle/>
          <a:p>
            <a:pPr eaLnBrk="1" hangingPunct="1"/>
            <a:r>
              <a:rPr lang="en-US" sz="6000" dirty="0" smtClean="0">
                <a:solidFill>
                  <a:srgbClr val="0070C0"/>
                </a:solidFill>
              </a:rPr>
              <a:t>Language: </a:t>
            </a:r>
            <a:br>
              <a:rPr lang="en-US" sz="6000" dirty="0" smtClean="0">
                <a:solidFill>
                  <a:srgbClr val="0070C0"/>
                </a:solidFill>
              </a:rPr>
            </a:br>
            <a:r>
              <a:rPr lang="en-US" sz="6000" dirty="0" smtClean="0">
                <a:solidFill>
                  <a:srgbClr val="0070C0"/>
                </a:solidFill>
              </a:rPr>
              <a:t>Learning Recursive Representations</a:t>
            </a:r>
          </a:p>
        </p:txBody>
      </p:sp>
      <p:sp>
        <p:nvSpPr>
          <p:cNvPr id="95235" name="Rectangle 3"/>
          <p:cNvSpPr>
            <a:spLocks noChangeArrowheads="1"/>
          </p:cNvSpPr>
          <p:nvPr/>
        </p:nvSpPr>
        <p:spPr bwMode="auto">
          <a:xfrm>
            <a:off x="0" y="5867400"/>
            <a:ext cx="9144000" cy="990600"/>
          </a:xfrm>
          <a:prstGeom prst="rect">
            <a:avLst/>
          </a:prstGeom>
          <a:solidFill>
            <a:schemeClr val="tx1"/>
          </a:solidFill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95236" name="Rectangle 4"/>
          <p:cNvSpPr>
            <a:spLocks noChangeArrowheads="1"/>
          </p:cNvSpPr>
          <p:nvPr/>
        </p:nvSpPr>
        <p:spPr bwMode="auto">
          <a:xfrm>
            <a:off x="0" y="381000"/>
            <a:ext cx="9144000" cy="990600"/>
          </a:xfrm>
          <a:prstGeom prst="rect">
            <a:avLst/>
          </a:prstGeom>
          <a:solidFill>
            <a:schemeClr val="tx1"/>
          </a:solidFill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1165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5550" y="215900"/>
            <a:ext cx="6887280" cy="304800"/>
          </a:xfrm>
        </p:spPr>
        <p:txBody>
          <a:bodyPr/>
          <a:lstStyle/>
          <a:p>
            <a:r>
              <a:rPr lang="en-US" dirty="0" smtClean="0"/>
              <a:t>Feature representations of words</a:t>
            </a:r>
            <a:endParaRPr lang="en-US" dirty="0"/>
          </a:p>
        </p:txBody>
      </p:sp>
      <p:grpSp>
        <p:nvGrpSpPr>
          <p:cNvPr id="3" name="Group 4"/>
          <p:cNvGrpSpPr/>
          <p:nvPr/>
        </p:nvGrpSpPr>
        <p:grpSpPr>
          <a:xfrm>
            <a:off x="7221945" y="2383095"/>
            <a:ext cx="422455" cy="1958655"/>
            <a:chOff x="5186479" y="3160165"/>
            <a:chExt cx="576075" cy="2649945"/>
          </a:xfrm>
        </p:grpSpPr>
        <p:sp>
          <p:nvSpPr>
            <p:cNvPr id="6" name="Double Bracket 5"/>
            <p:cNvSpPr/>
            <p:nvPr/>
          </p:nvSpPr>
          <p:spPr bwMode="auto">
            <a:xfrm>
              <a:off x="5186479" y="3160165"/>
              <a:ext cx="576075" cy="2649945"/>
            </a:xfrm>
            <a:prstGeom prst="bracketPair">
              <a:avLst/>
            </a:prstGeom>
            <a:noFill/>
            <a:ln w="381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291221" y="3264084"/>
              <a:ext cx="355065" cy="24567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0"/>
                </a:spcBef>
              </a:pPr>
              <a:r>
                <a:rPr lang="en-US" sz="1400" dirty="0" smtClean="0">
                  <a:solidFill>
                    <a:schemeClr val="bg1"/>
                  </a:solidFill>
                </a:rPr>
                <a:t>0</a:t>
              </a:r>
            </a:p>
            <a:p>
              <a:pPr>
                <a:spcBef>
                  <a:spcPts val="0"/>
                </a:spcBef>
              </a:pPr>
              <a:r>
                <a:rPr lang="en-US" sz="1400" dirty="0" smtClean="0">
                  <a:solidFill>
                    <a:schemeClr val="bg1"/>
                  </a:solidFill>
                </a:rPr>
                <a:t>0</a:t>
              </a:r>
            </a:p>
            <a:p>
              <a:pPr>
                <a:spcBef>
                  <a:spcPts val="0"/>
                </a:spcBef>
              </a:pPr>
              <a:r>
                <a:rPr lang="en-US" sz="1400" dirty="0" smtClean="0">
                  <a:solidFill>
                    <a:schemeClr val="bg1"/>
                  </a:solidFill>
                </a:rPr>
                <a:t>0</a:t>
              </a:r>
            </a:p>
            <a:p>
              <a:pPr>
                <a:spcBef>
                  <a:spcPts val="0"/>
                </a:spcBef>
              </a:pPr>
              <a:r>
                <a:rPr lang="en-US" sz="1400" dirty="0" smtClean="0">
                  <a:solidFill>
                    <a:schemeClr val="bg1"/>
                  </a:solidFill>
                </a:rPr>
                <a:t>0</a:t>
              </a:r>
            </a:p>
            <a:p>
              <a:pPr>
                <a:spcBef>
                  <a:spcPts val="0"/>
                </a:spcBef>
              </a:pPr>
              <a:r>
                <a:rPr lang="en-US" sz="1400" dirty="0" smtClean="0">
                  <a:solidFill>
                    <a:schemeClr val="bg1"/>
                  </a:solidFill>
                </a:rPr>
                <a:t>1</a:t>
              </a:r>
            </a:p>
            <a:p>
              <a:pPr>
                <a:spcBef>
                  <a:spcPts val="0"/>
                </a:spcBef>
              </a:pPr>
              <a:r>
                <a:rPr lang="en-US" sz="1400" dirty="0" smtClean="0">
                  <a:solidFill>
                    <a:schemeClr val="bg1"/>
                  </a:solidFill>
                </a:rPr>
                <a:t>0</a:t>
              </a:r>
            </a:p>
            <a:p>
              <a:pPr>
                <a:spcBef>
                  <a:spcPts val="0"/>
                </a:spcBef>
              </a:pPr>
              <a:r>
                <a:rPr lang="en-US" sz="1400" dirty="0" smtClean="0">
                  <a:solidFill>
                    <a:schemeClr val="bg1"/>
                  </a:solidFill>
                </a:rPr>
                <a:t>0</a:t>
              </a:r>
            </a:p>
            <a:p>
              <a:pPr>
                <a:spcBef>
                  <a:spcPts val="0"/>
                </a:spcBef>
              </a:pPr>
              <a:r>
                <a:rPr lang="en-US" sz="1400" dirty="0" smtClean="0">
                  <a:solidFill>
                    <a:schemeClr val="bg1"/>
                  </a:solidFill>
                </a:rPr>
                <a:t>0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616285" y="730877"/>
            <a:ext cx="8794745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Bef>
                <a:spcPts val="0"/>
              </a:spcBef>
            </a:pPr>
            <a:r>
              <a:rPr lang="en-US" dirty="0" smtClean="0">
                <a:solidFill>
                  <a:schemeClr val="bg1"/>
                </a:solidFill>
              </a:rPr>
              <a:t>For each word, compute an n-dimensional feature vector for it. </a:t>
            </a:r>
          </a:p>
          <a:p>
            <a:pPr algn="l">
              <a:spcBef>
                <a:spcPts val="0"/>
              </a:spcBef>
            </a:pPr>
            <a:r>
              <a:rPr lang="en-US" sz="1200" dirty="0" smtClean="0">
                <a:solidFill>
                  <a:schemeClr val="bg1"/>
                </a:solidFill>
              </a:rPr>
              <a:t>[Distributional representations, or Bengio et al., 2003, Collobert &amp; Weston, 2008.]</a:t>
            </a:r>
            <a:r>
              <a:rPr lang="en-US" dirty="0" smtClean="0">
                <a:solidFill>
                  <a:schemeClr val="bg1"/>
                </a:solidFill>
              </a:rPr>
              <a:t>   </a:t>
            </a:r>
          </a:p>
          <a:p>
            <a:pPr algn="l">
              <a:spcBef>
                <a:spcPts val="0"/>
              </a:spcBef>
            </a:pPr>
            <a:endParaRPr lang="en-US" sz="1000" dirty="0" smtClean="0">
              <a:solidFill>
                <a:schemeClr val="bg1"/>
              </a:solidFill>
            </a:endParaRPr>
          </a:p>
          <a:p>
            <a:pPr algn="l">
              <a:spcBef>
                <a:spcPts val="0"/>
              </a:spcBef>
            </a:pPr>
            <a:r>
              <a:rPr lang="en-US" dirty="0" smtClean="0">
                <a:solidFill>
                  <a:schemeClr val="bg1"/>
                </a:solidFill>
              </a:rPr>
              <a:t>2-d embedding example below, but in practice use ~100-d embeddings. </a:t>
            </a:r>
          </a:p>
          <a:p>
            <a:pPr algn="l">
              <a:spcBef>
                <a:spcPts val="0"/>
              </a:spcBef>
            </a:pPr>
            <a:endParaRPr lang="en-US" dirty="0" smtClean="0">
              <a:solidFill>
                <a:schemeClr val="bg1"/>
              </a:solidFill>
            </a:endParaRPr>
          </a:p>
        </p:txBody>
      </p:sp>
      <p:cxnSp>
        <p:nvCxnSpPr>
          <p:cNvPr id="11" name="Straight Arrow Connector 10"/>
          <p:cNvCxnSpPr/>
          <p:nvPr/>
        </p:nvCxnSpPr>
        <p:spPr bwMode="auto">
          <a:xfrm rot="16200000" flipV="1">
            <a:off x="-420650" y="3597339"/>
            <a:ext cx="3110806" cy="38405"/>
          </a:xfrm>
          <a:prstGeom prst="straightConnector1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4" name="Straight Arrow Connector 13"/>
          <p:cNvCxnSpPr/>
          <p:nvPr/>
        </p:nvCxnSpPr>
        <p:spPr bwMode="auto">
          <a:xfrm flipV="1">
            <a:off x="923525" y="4864704"/>
            <a:ext cx="5530320" cy="17139"/>
          </a:xfrm>
          <a:prstGeom prst="straightConnector1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7" name="TextBox 16"/>
          <p:cNvSpPr txBox="1"/>
          <p:nvPr/>
        </p:nvSpPr>
        <p:spPr>
          <a:xfrm>
            <a:off x="232235" y="3021264"/>
            <a:ext cx="4608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Bef>
                <a:spcPts val="0"/>
              </a:spcBef>
            </a:pPr>
            <a:r>
              <a:rPr lang="en-US" dirty="0" smtClean="0">
                <a:solidFill>
                  <a:schemeClr val="bg1"/>
                </a:solidFill>
              </a:rPr>
              <a:t>x</a:t>
            </a:r>
            <a:r>
              <a:rPr lang="en-US" baseline="-25000" dirty="0" smtClean="0">
                <a:solidFill>
                  <a:schemeClr val="bg1"/>
                </a:solidFill>
              </a:rPr>
              <a:t>2</a:t>
            </a:r>
          </a:p>
        </p:txBody>
      </p:sp>
      <p:cxnSp>
        <p:nvCxnSpPr>
          <p:cNvPr id="19" name="Straight Connector 18"/>
          <p:cNvCxnSpPr/>
          <p:nvPr/>
        </p:nvCxnSpPr>
        <p:spPr bwMode="auto">
          <a:xfrm>
            <a:off x="1038740" y="2598809"/>
            <a:ext cx="182880" cy="0"/>
          </a:xfrm>
          <a:prstGeom prst="line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0" name="Straight Connector 19"/>
          <p:cNvCxnSpPr/>
          <p:nvPr/>
        </p:nvCxnSpPr>
        <p:spPr bwMode="auto">
          <a:xfrm>
            <a:off x="1047885" y="4442249"/>
            <a:ext cx="182880" cy="0"/>
          </a:xfrm>
          <a:prstGeom prst="line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1" name="Straight Connector 20"/>
          <p:cNvCxnSpPr/>
          <p:nvPr/>
        </p:nvCxnSpPr>
        <p:spPr bwMode="auto">
          <a:xfrm>
            <a:off x="1038740" y="3981389"/>
            <a:ext cx="182880" cy="0"/>
          </a:xfrm>
          <a:prstGeom prst="line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2" name="Straight Connector 21"/>
          <p:cNvCxnSpPr/>
          <p:nvPr/>
        </p:nvCxnSpPr>
        <p:spPr bwMode="auto">
          <a:xfrm>
            <a:off x="1038740" y="3520529"/>
            <a:ext cx="182880" cy="0"/>
          </a:xfrm>
          <a:prstGeom prst="line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3" name="Straight Connector 22"/>
          <p:cNvCxnSpPr/>
          <p:nvPr/>
        </p:nvCxnSpPr>
        <p:spPr bwMode="auto">
          <a:xfrm>
            <a:off x="1038740" y="3059669"/>
            <a:ext cx="182880" cy="0"/>
          </a:xfrm>
          <a:prstGeom prst="line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4" name="Straight Connector 23"/>
          <p:cNvCxnSpPr/>
          <p:nvPr/>
        </p:nvCxnSpPr>
        <p:spPr bwMode="auto">
          <a:xfrm rot="16200000" flipH="1">
            <a:off x="1522765" y="4870988"/>
            <a:ext cx="182880" cy="1220"/>
          </a:xfrm>
          <a:prstGeom prst="line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6" name="Straight Connector 25"/>
          <p:cNvCxnSpPr/>
          <p:nvPr/>
        </p:nvCxnSpPr>
        <p:spPr bwMode="auto">
          <a:xfrm rot="16200000" flipH="1">
            <a:off x="1983625" y="4870988"/>
            <a:ext cx="182880" cy="1220"/>
          </a:xfrm>
          <a:prstGeom prst="line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7" name="Straight Connector 26"/>
          <p:cNvCxnSpPr/>
          <p:nvPr/>
        </p:nvCxnSpPr>
        <p:spPr bwMode="auto">
          <a:xfrm rot="16200000" flipH="1">
            <a:off x="2444484" y="4870988"/>
            <a:ext cx="182880" cy="1220"/>
          </a:xfrm>
          <a:prstGeom prst="line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8" name="Straight Connector 27"/>
          <p:cNvCxnSpPr/>
          <p:nvPr/>
        </p:nvCxnSpPr>
        <p:spPr bwMode="auto">
          <a:xfrm rot="16200000" flipH="1">
            <a:off x="2905344" y="4870988"/>
            <a:ext cx="182880" cy="1220"/>
          </a:xfrm>
          <a:prstGeom prst="line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9" name="Straight Connector 28"/>
          <p:cNvCxnSpPr/>
          <p:nvPr/>
        </p:nvCxnSpPr>
        <p:spPr bwMode="auto">
          <a:xfrm rot="16200000" flipH="1">
            <a:off x="3366204" y="4870988"/>
            <a:ext cx="182880" cy="1220"/>
          </a:xfrm>
          <a:prstGeom prst="line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0" name="Straight Connector 29"/>
          <p:cNvCxnSpPr/>
          <p:nvPr/>
        </p:nvCxnSpPr>
        <p:spPr bwMode="auto">
          <a:xfrm rot="16200000" flipH="1">
            <a:off x="3827065" y="4870988"/>
            <a:ext cx="182880" cy="1220"/>
          </a:xfrm>
          <a:prstGeom prst="line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1" name="Straight Connector 30"/>
          <p:cNvCxnSpPr/>
          <p:nvPr/>
        </p:nvCxnSpPr>
        <p:spPr bwMode="auto">
          <a:xfrm rot="16200000" flipH="1">
            <a:off x="4289145" y="4870988"/>
            <a:ext cx="182880" cy="1220"/>
          </a:xfrm>
          <a:prstGeom prst="line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2" name="Straight Connector 31"/>
          <p:cNvCxnSpPr/>
          <p:nvPr/>
        </p:nvCxnSpPr>
        <p:spPr bwMode="auto">
          <a:xfrm rot="16200000" flipH="1">
            <a:off x="4748785" y="4870988"/>
            <a:ext cx="182880" cy="1220"/>
          </a:xfrm>
          <a:prstGeom prst="line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3" name="Straight Connector 32"/>
          <p:cNvCxnSpPr/>
          <p:nvPr/>
        </p:nvCxnSpPr>
        <p:spPr bwMode="auto">
          <a:xfrm rot="16200000" flipH="1">
            <a:off x="5209645" y="4870988"/>
            <a:ext cx="182880" cy="1220"/>
          </a:xfrm>
          <a:prstGeom prst="line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4" name="Straight Connector 33"/>
          <p:cNvCxnSpPr/>
          <p:nvPr/>
        </p:nvCxnSpPr>
        <p:spPr bwMode="auto">
          <a:xfrm rot="16200000" flipH="1">
            <a:off x="5670505" y="4870988"/>
            <a:ext cx="182880" cy="1220"/>
          </a:xfrm>
          <a:prstGeom prst="line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6" name="TextBox 35"/>
          <p:cNvSpPr txBox="1"/>
          <p:nvPr/>
        </p:nvSpPr>
        <p:spPr>
          <a:xfrm>
            <a:off x="3688685" y="5210348"/>
            <a:ext cx="4608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Bef>
                <a:spcPts val="0"/>
              </a:spcBef>
            </a:pPr>
            <a:r>
              <a:rPr lang="en-US" dirty="0" smtClean="0">
                <a:solidFill>
                  <a:schemeClr val="bg1"/>
                </a:solidFill>
              </a:rPr>
              <a:t>x</a:t>
            </a:r>
            <a:r>
              <a:rPr lang="en-US" baseline="-25000" dirty="0" smtClean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616285" y="4941514"/>
            <a:ext cx="5506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Bef>
                <a:spcPts val="0"/>
              </a:spcBef>
            </a:pPr>
            <a:r>
              <a:rPr lang="en-US" dirty="0" smtClean="0">
                <a:solidFill>
                  <a:schemeClr val="bg1"/>
                </a:solidFill>
              </a:rPr>
              <a:t>   0        1      2     3     4      5     6     7     8      9     10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720867" y="2389495"/>
            <a:ext cx="327334" cy="23493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0"/>
              </a:spcBef>
              <a:spcAft>
                <a:spcPts val="1400"/>
              </a:spcAft>
            </a:pPr>
            <a:r>
              <a:rPr lang="en-US" sz="2000" dirty="0" smtClean="0">
                <a:solidFill>
                  <a:schemeClr val="bg1"/>
                </a:solidFill>
              </a:rPr>
              <a:t>5</a:t>
            </a:r>
          </a:p>
          <a:p>
            <a:pPr>
              <a:spcBef>
                <a:spcPts val="0"/>
              </a:spcBef>
              <a:spcAft>
                <a:spcPts val="1400"/>
              </a:spcAft>
            </a:pPr>
            <a:r>
              <a:rPr lang="en-US" sz="2000" dirty="0" smtClean="0">
                <a:solidFill>
                  <a:schemeClr val="bg1"/>
                </a:solidFill>
              </a:rPr>
              <a:t>4</a:t>
            </a:r>
          </a:p>
          <a:p>
            <a:pPr>
              <a:spcBef>
                <a:spcPts val="0"/>
              </a:spcBef>
              <a:spcAft>
                <a:spcPts val="1400"/>
              </a:spcAft>
            </a:pPr>
            <a:r>
              <a:rPr lang="en-US" sz="2000" dirty="0" smtClean="0">
                <a:solidFill>
                  <a:schemeClr val="bg1"/>
                </a:solidFill>
              </a:rPr>
              <a:t>3</a:t>
            </a:r>
          </a:p>
          <a:p>
            <a:pPr>
              <a:spcBef>
                <a:spcPts val="0"/>
              </a:spcBef>
              <a:spcAft>
                <a:spcPts val="1400"/>
              </a:spcAft>
            </a:pPr>
            <a:r>
              <a:rPr lang="en-US" sz="2000" dirty="0" smtClean="0">
                <a:solidFill>
                  <a:schemeClr val="bg1"/>
                </a:solidFill>
              </a:rPr>
              <a:t>2</a:t>
            </a:r>
          </a:p>
          <a:p>
            <a:pPr>
              <a:spcBef>
                <a:spcPts val="0"/>
              </a:spcBef>
              <a:spcAft>
                <a:spcPts val="1400"/>
              </a:spcAft>
            </a:pPr>
            <a:r>
              <a:rPr lang="en-US" sz="2000" dirty="0" smtClean="0">
                <a:solidFill>
                  <a:schemeClr val="bg1"/>
                </a:solidFill>
              </a:rPr>
              <a:t>1</a:t>
            </a:r>
          </a:p>
        </p:txBody>
      </p:sp>
      <p:grpSp>
        <p:nvGrpSpPr>
          <p:cNvPr id="4" name="Group 45"/>
          <p:cNvGrpSpPr/>
          <p:nvPr/>
        </p:nvGrpSpPr>
        <p:grpSpPr>
          <a:xfrm>
            <a:off x="8258880" y="2383095"/>
            <a:ext cx="422455" cy="1958655"/>
            <a:chOff x="5186479" y="3160165"/>
            <a:chExt cx="576075" cy="2649945"/>
          </a:xfrm>
        </p:grpSpPr>
        <p:sp>
          <p:nvSpPr>
            <p:cNvPr id="47" name="Double Bracket 46"/>
            <p:cNvSpPr/>
            <p:nvPr/>
          </p:nvSpPr>
          <p:spPr bwMode="auto">
            <a:xfrm>
              <a:off x="5186479" y="3160165"/>
              <a:ext cx="576075" cy="2649945"/>
            </a:xfrm>
            <a:prstGeom prst="bracketPair">
              <a:avLst/>
            </a:prstGeom>
            <a:noFill/>
            <a:ln w="381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5275083" y="3264084"/>
              <a:ext cx="387344" cy="24567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0"/>
                </a:spcBef>
              </a:pPr>
              <a:r>
                <a:rPr lang="en-US" sz="1400" dirty="0" smtClean="0">
                  <a:solidFill>
                    <a:schemeClr val="bg1"/>
                  </a:solidFill>
                </a:rPr>
                <a:t>0</a:t>
              </a:r>
            </a:p>
            <a:p>
              <a:pPr>
                <a:spcBef>
                  <a:spcPts val="0"/>
                </a:spcBef>
              </a:pPr>
              <a:r>
                <a:rPr lang="en-US" sz="1400" dirty="0" smtClean="0">
                  <a:solidFill>
                    <a:schemeClr val="bg1"/>
                  </a:solidFill>
                </a:rPr>
                <a:t>1</a:t>
              </a:r>
            </a:p>
            <a:p>
              <a:pPr>
                <a:spcBef>
                  <a:spcPts val="0"/>
                </a:spcBef>
              </a:pPr>
              <a:r>
                <a:rPr lang="en-US" sz="1400" dirty="0" smtClean="0">
                  <a:solidFill>
                    <a:schemeClr val="bg1"/>
                  </a:solidFill>
                </a:rPr>
                <a:t>0</a:t>
              </a:r>
            </a:p>
            <a:p>
              <a:pPr>
                <a:spcBef>
                  <a:spcPts val="0"/>
                </a:spcBef>
              </a:pPr>
              <a:r>
                <a:rPr lang="en-US" sz="1400" dirty="0" smtClean="0">
                  <a:solidFill>
                    <a:schemeClr val="bg1"/>
                  </a:solidFill>
                </a:rPr>
                <a:t>0</a:t>
              </a:r>
            </a:p>
            <a:p>
              <a:pPr>
                <a:spcBef>
                  <a:spcPts val="0"/>
                </a:spcBef>
              </a:pPr>
              <a:r>
                <a:rPr lang="en-US" sz="1400" dirty="0" smtClean="0">
                  <a:solidFill>
                    <a:schemeClr val="bg1"/>
                  </a:solidFill>
                </a:rPr>
                <a:t>0</a:t>
              </a:r>
            </a:p>
            <a:p>
              <a:pPr>
                <a:spcBef>
                  <a:spcPts val="0"/>
                </a:spcBef>
              </a:pPr>
              <a:r>
                <a:rPr lang="en-US" sz="1400" dirty="0" smtClean="0">
                  <a:solidFill>
                    <a:schemeClr val="bg1"/>
                  </a:solidFill>
                </a:rPr>
                <a:t>0</a:t>
              </a:r>
            </a:p>
            <a:p>
              <a:pPr>
                <a:spcBef>
                  <a:spcPts val="0"/>
                </a:spcBef>
              </a:pPr>
              <a:r>
                <a:rPr lang="en-US" sz="1400" dirty="0" smtClean="0">
                  <a:solidFill>
                    <a:schemeClr val="bg1"/>
                  </a:solidFill>
                </a:rPr>
                <a:t>0</a:t>
              </a:r>
            </a:p>
            <a:p>
              <a:pPr>
                <a:spcBef>
                  <a:spcPts val="0"/>
                </a:spcBef>
              </a:pPr>
              <a:r>
                <a:rPr lang="en-US" sz="1400" dirty="0" smtClean="0">
                  <a:solidFill>
                    <a:schemeClr val="bg1"/>
                  </a:solidFill>
                </a:rPr>
                <a:t>0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</p:grpSp>
      <p:sp>
        <p:nvSpPr>
          <p:cNvPr id="49" name="TextBox 48"/>
          <p:cNvSpPr txBox="1"/>
          <p:nvPr/>
        </p:nvSpPr>
        <p:spPr>
          <a:xfrm>
            <a:off x="6953110" y="4456965"/>
            <a:ext cx="2044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Bef>
                <a:spcPts val="0"/>
              </a:spcBef>
            </a:pPr>
            <a:r>
              <a:rPr lang="en-US" dirty="0" smtClean="0">
                <a:solidFill>
                  <a:schemeClr val="bg1"/>
                </a:solidFill>
              </a:rPr>
              <a:t>Monday      Britain</a:t>
            </a:r>
          </a:p>
        </p:txBody>
      </p:sp>
      <p:grpSp>
        <p:nvGrpSpPr>
          <p:cNvPr id="5" name="Group 69"/>
          <p:cNvGrpSpPr/>
          <p:nvPr/>
        </p:nvGrpSpPr>
        <p:grpSpPr>
          <a:xfrm>
            <a:off x="1936570" y="2598808"/>
            <a:ext cx="1560090" cy="638167"/>
            <a:chOff x="1936570" y="2852924"/>
            <a:chExt cx="1560090" cy="638167"/>
          </a:xfrm>
        </p:grpSpPr>
        <p:sp>
          <p:nvSpPr>
            <p:cNvPr id="40" name="Cross 39"/>
            <p:cNvSpPr/>
            <p:nvPr/>
          </p:nvSpPr>
          <p:spPr bwMode="auto">
            <a:xfrm rot="2722479">
              <a:off x="1936570" y="3178568"/>
              <a:ext cx="274320" cy="274320"/>
            </a:xfrm>
            <a:prstGeom prst="plus">
              <a:avLst>
                <a:gd name="adj" fmla="val 36534"/>
              </a:avLst>
            </a:prstGeom>
            <a:solidFill>
              <a:srgbClr val="FF0000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487" tIns="44450" rIns="90487" bIns="4445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Helvetica" pitchFamily="34" charset="0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2152485" y="3121759"/>
              <a:ext cx="10054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Bef>
                  <a:spcPts val="0"/>
                </a:spcBef>
              </a:pPr>
              <a:r>
                <a:rPr lang="en-US" dirty="0" smtClean="0">
                  <a:solidFill>
                    <a:schemeClr val="bg1"/>
                  </a:solidFill>
                </a:rPr>
                <a:t>Monday</a:t>
              </a:r>
            </a:p>
          </p:txBody>
        </p:sp>
        <p:grpSp>
          <p:nvGrpSpPr>
            <p:cNvPr id="9" name="Group 49"/>
            <p:cNvGrpSpPr/>
            <p:nvPr/>
          </p:nvGrpSpPr>
          <p:grpSpPr>
            <a:xfrm>
              <a:off x="3112610" y="2852924"/>
              <a:ext cx="384050" cy="576074"/>
              <a:chOff x="5186479" y="3160165"/>
              <a:chExt cx="576075" cy="2649945"/>
            </a:xfrm>
          </p:grpSpPr>
          <p:sp>
            <p:nvSpPr>
              <p:cNvPr id="51" name="Double Bracket 50"/>
              <p:cNvSpPr/>
              <p:nvPr/>
            </p:nvSpPr>
            <p:spPr bwMode="auto">
              <a:xfrm>
                <a:off x="5186479" y="3160165"/>
                <a:ext cx="576075" cy="2649945"/>
              </a:xfrm>
              <a:prstGeom prst="bracketPair">
                <a:avLst/>
              </a:prstGeom>
              <a:noFill/>
              <a:ln w="3810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TextBox 51"/>
              <p:cNvSpPr txBox="1"/>
              <p:nvPr/>
            </p:nvSpPr>
            <p:spPr>
              <a:xfrm>
                <a:off x="5275081" y="3264084"/>
                <a:ext cx="387344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spcBef>
                    <a:spcPts val="0"/>
                  </a:spcBef>
                </a:pPr>
                <a:r>
                  <a:rPr lang="en-US" sz="1400" dirty="0" smtClean="0">
                    <a:solidFill>
                      <a:schemeClr val="bg1"/>
                    </a:solidFill>
                  </a:rPr>
                  <a:t>2</a:t>
                </a:r>
              </a:p>
              <a:p>
                <a:pPr>
                  <a:spcBef>
                    <a:spcPts val="0"/>
                  </a:spcBef>
                </a:pPr>
                <a:r>
                  <a:rPr lang="en-US" sz="1400" dirty="0" smtClean="0">
                    <a:solidFill>
                      <a:schemeClr val="bg1"/>
                    </a:solidFill>
                  </a:rPr>
                  <a:t>4</a:t>
                </a:r>
                <a:endParaRPr lang="en-US" sz="1400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10" name="Group 72"/>
          <p:cNvGrpSpPr/>
          <p:nvPr/>
        </p:nvGrpSpPr>
        <p:grpSpPr>
          <a:xfrm>
            <a:off x="5089670" y="3597338"/>
            <a:ext cx="1440985" cy="576074"/>
            <a:chOff x="5089670" y="3851454"/>
            <a:chExt cx="1440985" cy="576074"/>
          </a:xfrm>
        </p:grpSpPr>
        <p:sp>
          <p:nvSpPr>
            <p:cNvPr id="42" name="Cross 41"/>
            <p:cNvSpPr/>
            <p:nvPr/>
          </p:nvSpPr>
          <p:spPr bwMode="auto">
            <a:xfrm rot="2722479">
              <a:off x="5089670" y="4061884"/>
              <a:ext cx="274320" cy="274320"/>
            </a:xfrm>
            <a:prstGeom prst="plus">
              <a:avLst>
                <a:gd name="adj" fmla="val 36534"/>
              </a:avLst>
            </a:prstGeom>
            <a:solidFill>
              <a:srgbClr val="FF0000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487" tIns="44450" rIns="90487" bIns="4445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Helvetica" pitchFamily="34" charset="0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5340100" y="4005074"/>
              <a:ext cx="8386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Bef>
                  <a:spcPts val="0"/>
                </a:spcBef>
              </a:pPr>
              <a:r>
                <a:rPr lang="en-US" dirty="0" smtClean="0">
                  <a:solidFill>
                    <a:schemeClr val="bg1"/>
                  </a:solidFill>
                </a:rPr>
                <a:t>Britain</a:t>
              </a:r>
            </a:p>
          </p:txBody>
        </p:sp>
        <p:grpSp>
          <p:nvGrpSpPr>
            <p:cNvPr id="12" name="Group 52"/>
            <p:cNvGrpSpPr/>
            <p:nvPr/>
          </p:nvGrpSpPr>
          <p:grpSpPr>
            <a:xfrm>
              <a:off x="6146605" y="3851454"/>
              <a:ext cx="384050" cy="576074"/>
              <a:chOff x="5186479" y="3160165"/>
              <a:chExt cx="576075" cy="2649945"/>
            </a:xfrm>
          </p:grpSpPr>
          <p:sp>
            <p:nvSpPr>
              <p:cNvPr id="54" name="Double Bracket 53"/>
              <p:cNvSpPr/>
              <p:nvPr/>
            </p:nvSpPr>
            <p:spPr bwMode="auto">
              <a:xfrm>
                <a:off x="5186479" y="3160165"/>
                <a:ext cx="576075" cy="2649945"/>
              </a:xfrm>
              <a:prstGeom prst="bracketPair">
                <a:avLst/>
              </a:prstGeom>
              <a:noFill/>
              <a:ln w="3810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TextBox 54"/>
              <p:cNvSpPr txBox="1"/>
              <p:nvPr/>
            </p:nvSpPr>
            <p:spPr>
              <a:xfrm>
                <a:off x="5255713" y="3264084"/>
                <a:ext cx="426080" cy="24068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spcBef>
                    <a:spcPts val="0"/>
                  </a:spcBef>
                </a:pPr>
                <a:r>
                  <a:rPr lang="en-US" sz="1400" dirty="0" smtClean="0">
                    <a:solidFill>
                      <a:schemeClr val="bg1"/>
                    </a:solidFill>
                  </a:rPr>
                  <a:t>9</a:t>
                </a:r>
              </a:p>
              <a:p>
                <a:pPr>
                  <a:spcBef>
                    <a:spcPts val="0"/>
                  </a:spcBef>
                </a:pPr>
                <a:r>
                  <a:rPr lang="en-US" sz="1400" dirty="0" smtClean="0">
                    <a:solidFill>
                      <a:schemeClr val="bg1"/>
                    </a:solidFill>
                  </a:rPr>
                  <a:t>2</a:t>
                </a:r>
                <a:endParaRPr lang="en-US" sz="1400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13" name="Group 70"/>
          <p:cNvGrpSpPr/>
          <p:nvPr/>
        </p:nvGrpSpPr>
        <p:grpSpPr>
          <a:xfrm>
            <a:off x="1978864" y="3193287"/>
            <a:ext cx="1730522" cy="596075"/>
            <a:chOff x="1978864" y="3447403"/>
            <a:chExt cx="1730522" cy="596075"/>
          </a:xfrm>
        </p:grpSpPr>
        <p:sp>
          <p:nvSpPr>
            <p:cNvPr id="44" name="Cross 43"/>
            <p:cNvSpPr/>
            <p:nvPr/>
          </p:nvSpPr>
          <p:spPr bwMode="auto">
            <a:xfrm rot="2722479">
              <a:off x="1978864" y="3447403"/>
              <a:ext cx="274320" cy="274320"/>
            </a:xfrm>
            <a:prstGeom prst="plus">
              <a:avLst>
                <a:gd name="adj" fmla="val 36534"/>
              </a:avLst>
            </a:prstGeom>
            <a:solidFill>
              <a:srgbClr val="FF0000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487" tIns="44450" rIns="90487" bIns="4445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Helvetica" pitchFamily="34" charset="0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2190890" y="3482122"/>
              <a:ext cx="10609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Bef>
                  <a:spcPts val="0"/>
                </a:spcBef>
              </a:pPr>
              <a:r>
                <a:rPr lang="en-US" dirty="0" smtClean="0">
                  <a:solidFill>
                    <a:schemeClr val="bg1"/>
                  </a:solidFill>
                </a:rPr>
                <a:t>Tuesday</a:t>
              </a:r>
            </a:p>
          </p:txBody>
        </p:sp>
        <p:grpSp>
          <p:nvGrpSpPr>
            <p:cNvPr id="15" name="Group 55"/>
            <p:cNvGrpSpPr/>
            <p:nvPr/>
          </p:nvGrpSpPr>
          <p:grpSpPr>
            <a:xfrm>
              <a:off x="3276255" y="3467404"/>
              <a:ext cx="433131" cy="576074"/>
              <a:chOff x="5143922" y="3160165"/>
              <a:chExt cx="649698" cy="2649945"/>
            </a:xfrm>
          </p:grpSpPr>
          <p:sp>
            <p:nvSpPr>
              <p:cNvPr id="57" name="Double Bracket 56"/>
              <p:cNvSpPr/>
              <p:nvPr/>
            </p:nvSpPr>
            <p:spPr bwMode="auto">
              <a:xfrm>
                <a:off x="5186479" y="3160165"/>
                <a:ext cx="576075" cy="2649945"/>
              </a:xfrm>
              <a:prstGeom prst="bracketPair">
                <a:avLst/>
              </a:prstGeom>
              <a:noFill/>
              <a:ln w="3810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TextBox 57"/>
              <p:cNvSpPr txBox="1"/>
              <p:nvPr/>
            </p:nvSpPr>
            <p:spPr>
              <a:xfrm>
                <a:off x="5143922" y="3264084"/>
                <a:ext cx="649698" cy="24068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spcBef>
                    <a:spcPts val="0"/>
                  </a:spcBef>
                </a:pPr>
                <a:r>
                  <a:rPr lang="en-US" sz="1400" dirty="0" smtClean="0">
                    <a:solidFill>
                      <a:schemeClr val="bg1"/>
                    </a:solidFill>
                  </a:rPr>
                  <a:t>2.1</a:t>
                </a:r>
              </a:p>
              <a:p>
                <a:pPr>
                  <a:spcBef>
                    <a:spcPts val="0"/>
                  </a:spcBef>
                </a:pPr>
                <a:r>
                  <a:rPr lang="en-US" sz="1400" dirty="0" smtClean="0">
                    <a:solidFill>
                      <a:schemeClr val="bg1"/>
                    </a:solidFill>
                  </a:rPr>
                  <a:t>3.3</a:t>
                </a:r>
              </a:p>
            </p:txBody>
          </p:sp>
        </p:grpSp>
      </p:grpSp>
      <p:grpSp>
        <p:nvGrpSpPr>
          <p:cNvPr id="16" name="Group 73"/>
          <p:cNvGrpSpPr/>
          <p:nvPr/>
        </p:nvGrpSpPr>
        <p:grpSpPr>
          <a:xfrm>
            <a:off x="5378505" y="4076601"/>
            <a:ext cx="1249659" cy="711291"/>
            <a:chOff x="5378505" y="4330717"/>
            <a:chExt cx="1249659" cy="711291"/>
          </a:xfrm>
        </p:grpSpPr>
        <p:sp>
          <p:nvSpPr>
            <p:cNvPr id="59" name="TextBox 58"/>
            <p:cNvSpPr txBox="1"/>
            <p:nvPr/>
          </p:nvSpPr>
          <p:spPr>
            <a:xfrm>
              <a:off x="5378505" y="4542744"/>
              <a:ext cx="9028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Bef>
                  <a:spcPts val="0"/>
                </a:spcBef>
              </a:pPr>
              <a:r>
                <a:rPr lang="en-US" dirty="0" smtClean="0">
                  <a:solidFill>
                    <a:schemeClr val="bg1"/>
                  </a:solidFill>
                </a:rPr>
                <a:t>France</a:t>
              </a:r>
            </a:p>
          </p:txBody>
        </p:sp>
        <p:sp>
          <p:nvSpPr>
            <p:cNvPr id="60" name="Cross 59"/>
            <p:cNvSpPr/>
            <p:nvPr/>
          </p:nvSpPr>
          <p:spPr bwMode="auto">
            <a:xfrm rot="2722479">
              <a:off x="5379771" y="4330717"/>
              <a:ext cx="274320" cy="274320"/>
            </a:xfrm>
            <a:prstGeom prst="plus">
              <a:avLst>
                <a:gd name="adj" fmla="val 36534"/>
              </a:avLst>
            </a:prstGeom>
            <a:solidFill>
              <a:srgbClr val="FF0000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487" tIns="44450" rIns="90487" bIns="4445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Helvetica" pitchFamily="34" charset="0"/>
              </a:endParaRPr>
            </a:p>
          </p:txBody>
        </p:sp>
        <p:grpSp>
          <p:nvGrpSpPr>
            <p:cNvPr id="18" name="Group 60"/>
            <p:cNvGrpSpPr/>
            <p:nvPr/>
          </p:nvGrpSpPr>
          <p:grpSpPr>
            <a:xfrm>
              <a:off x="6195032" y="4465934"/>
              <a:ext cx="433132" cy="576074"/>
              <a:chOff x="5143905" y="3160165"/>
              <a:chExt cx="649698" cy="2649945"/>
            </a:xfrm>
          </p:grpSpPr>
          <p:sp>
            <p:nvSpPr>
              <p:cNvPr id="62" name="Double Bracket 61"/>
              <p:cNvSpPr/>
              <p:nvPr/>
            </p:nvSpPr>
            <p:spPr bwMode="auto">
              <a:xfrm>
                <a:off x="5186479" y="3160165"/>
                <a:ext cx="576075" cy="2649945"/>
              </a:xfrm>
              <a:prstGeom prst="bracketPair">
                <a:avLst/>
              </a:prstGeom>
              <a:noFill/>
              <a:ln w="3810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TextBox 62"/>
              <p:cNvSpPr txBox="1"/>
              <p:nvPr/>
            </p:nvSpPr>
            <p:spPr>
              <a:xfrm>
                <a:off x="5143905" y="3264084"/>
                <a:ext cx="649698" cy="24068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spcBef>
                    <a:spcPts val="0"/>
                  </a:spcBef>
                </a:pPr>
                <a:r>
                  <a:rPr lang="en-US" sz="1400" dirty="0" smtClean="0">
                    <a:solidFill>
                      <a:schemeClr val="bg1"/>
                    </a:solidFill>
                  </a:rPr>
                  <a:t>9.5</a:t>
                </a:r>
              </a:p>
              <a:p>
                <a:pPr>
                  <a:spcBef>
                    <a:spcPts val="0"/>
                  </a:spcBef>
                </a:pPr>
                <a:r>
                  <a:rPr lang="en-US" sz="1400" dirty="0" smtClean="0">
                    <a:solidFill>
                      <a:schemeClr val="bg1"/>
                    </a:solidFill>
                  </a:rPr>
                  <a:t>1.5</a:t>
                </a:r>
                <a:endParaRPr lang="en-US" sz="1400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25" name="Group 71"/>
          <p:cNvGrpSpPr/>
          <p:nvPr/>
        </p:nvGrpSpPr>
        <p:grpSpPr>
          <a:xfrm>
            <a:off x="4744025" y="2329973"/>
            <a:ext cx="1095340" cy="576074"/>
            <a:chOff x="4744025" y="2584089"/>
            <a:chExt cx="1095340" cy="576074"/>
          </a:xfrm>
        </p:grpSpPr>
        <p:sp>
          <p:nvSpPr>
            <p:cNvPr id="64" name="TextBox 63"/>
            <p:cNvSpPr txBox="1"/>
            <p:nvPr/>
          </p:nvSpPr>
          <p:spPr>
            <a:xfrm>
              <a:off x="5032860" y="2660899"/>
              <a:ext cx="4924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Bef>
                  <a:spcPts val="0"/>
                </a:spcBef>
              </a:pPr>
              <a:r>
                <a:rPr lang="en-US" dirty="0" smtClean="0">
                  <a:solidFill>
                    <a:schemeClr val="bg1"/>
                  </a:solidFill>
                </a:rPr>
                <a:t>On</a:t>
              </a:r>
            </a:p>
          </p:txBody>
        </p:sp>
        <p:sp>
          <p:nvSpPr>
            <p:cNvPr id="65" name="Cross 64"/>
            <p:cNvSpPr/>
            <p:nvPr/>
          </p:nvSpPr>
          <p:spPr bwMode="auto">
            <a:xfrm rot="2722479">
              <a:off x="4744025" y="2717708"/>
              <a:ext cx="274320" cy="274320"/>
            </a:xfrm>
            <a:prstGeom prst="plus">
              <a:avLst>
                <a:gd name="adj" fmla="val 36534"/>
              </a:avLst>
            </a:prstGeom>
            <a:solidFill>
              <a:srgbClr val="FF0000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487" tIns="44450" rIns="90487" bIns="4445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Helvetica" pitchFamily="34" charset="0"/>
              </a:endParaRPr>
            </a:p>
          </p:txBody>
        </p:sp>
        <p:grpSp>
          <p:nvGrpSpPr>
            <p:cNvPr id="35" name="Group 65"/>
            <p:cNvGrpSpPr/>
            <p:nvPr/>
          </p:nvGrpSpPr>
          <p:grpSpPr>
            <a:xfrm>
              <a:off x="5493720" y="2584089"/>
              <a:ext cx="345645" cy="576074"/>
              <a:chOff x="4418383" y="3160165"/>
              <a:chExt cx="576075" cy="2649945"/>
            </a:xfrm>
          </p:grpSpPr>
          <p:sp>
            <p:nvSpPr>
              <p:cNvPr id="67" name="Double Bracket 66"/>
              <p:cNvSpPr/>
              <p:nvPr/>
            </p:nvSpPr>
            <p:spPr bwMode="auto">
              <a:xfrm>
                <a:off x="4418383" y="3160165"/>
                <a:ext cx="576075" cy="2649945"/>
              </a:xfrm>
              <a:prstGeom prst="bracketPair">
                <a:avLst/>
              </a:prstGeom>
              <a:noFill/>
              <a:ln w="3810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TextBox 67"/>
              <p:cNvSpPr txBox="1"/>
              <p:nvPr/>
            </p:nvSpPr>
            <p:spPr>
              <a:xfrm>
                <a:off x="4487619" y="3264084"/>
                <a:ext cx="426078" cy="24068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spcBef>
                    <a:spcPts val="0"/>
                  </a:spcBef>
                </a:pPr>
                <a:r>
                  <a:rPr lang="en-US" sz="1400" dirty="0" smtClean="0">
                    <a:solidFill>
                      <a:schemeClr val="bg1"/>
                    </a:solidFill>
                  </a:rPr>
                  <a:t>8</a:t>
                </a:r>
              </a:p>
              <a:p>
                <a:pPr>
                  <a:spcBef>
                    <a:spcPts val="0"/>
                  </a:spcBef>
                </a:pPr>
                <a:r>
                  <a:rPr lang="en-US" sz="1400" dirty="0" smtClean="0">
                    <a:solidFill>
                      <a:schemeClr val="bg1"/>
                    </a:solidFill>
                  </a:rPr>
                  <a:t>5</a:t>
                </a:r>
                <a:endParaRPr lang="en-US" sz="1400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69" name="TextBox 68"/>
          <p:cNvSpPr txBox="1"/>
          <p:nvPr/>
        </p:nvSpPr>
        <p:spPr>
          <a:xfrm>
            <a:off x="424260" y="7269500"/>
            <a:ext cx="10918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Bef>
                <a:spcPts val="0"/>
              </a:spcBef>
            </a:pPr>
            <a:r>
              <a:rPr lang="en-US" dirty="0" smtClean="0">
                <a:solidFill>
                  <a:schemeClr val="bg1"/>
                </a:solidFill>
              </a:rPr>
              <a:t>E.g., LSA (</a:t>
            </a:r>
            <a:r>
              <a:rPr lang="en-US" dirty="0" err="1" smtClean="0">
                <a:solidFill>
                  <a:schemeClr val="bg1"/>
                </a:solidFill>
              </a:rPr>
              <a:t>Landauer</a:t>
            </a:r>
            <a:r>
              <a:rPr lang="en-US" dirty="0" smtClean="0">
                <a:solidFill>
                  <a:schemeClr val="bg1"/>
                </a:solidFill>
              </a:rPr>
              <a:t> &amp; Dumais, 1997); Distributional clustering (Brown et al., 1992; Pereira  et al., 1993);  </a:t>
            </a:r>
          </a:p>
        </p:txBody>
      </p:sp>
      <p:grpSp>
        <p:nvGrpSpPr>
          <p:cNvPr id="38" name="Group 89"/>
          <p:cNvGrpSpPr/>
          <p:nvPr/>
        </p:nvGrpSpPr>
        <p:grpSpPr>
          <a:xfrm>
            <a:off x="155425" y="5656490"/>
            <a:ext cx="4762842" cy="998529"/>
            <a:chOff x="155425" y="5656490"/>
            <a:chExt cx="4762842" cy="998529"/>
          </a:xfrm>
        </p:grpSpPr>
        <p:grpSp>
          <p:nvGrpSpPr>
            <p:cNvPr id="46" name="Group 75"/>
            <p:cNvGrpSpPr/>
            <p:nvPr/>
          </p:nvGrpSpPr>
          <p:grpSpPr>
            <a:xfrm>
              <a:off x="155425" y="5656490"/>
              <a:ext cx="4762842" cy="998529"/>
              <a:chOff x="3092610" y="2814519"/>
              <a:chExt cx="4762842" cy="998529"/>
            </a:xfrm>
          </p:grpSpPr>
          <p:sp>
            <p:nvSpPr>
              <p:cNvPr id="77" name="TextBox 76"/>
              <p:cNvSpPr txBox="1"/>
              <p:nvPr/>
            </p:nvSpPr>
            <p:spPr>
              <a:xfrm>
                <a:off x="3092610" y="2814519"/>
                <a:ext cx="4762842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>
                  <a:spcBef>
                    <a:spcPts val="0"/>
                  </a:spcBef>
                </a:pPr>
                <a:r>
                  <a:rPr lang="en-US" i="1" dirty="0" smtClean="0">
                    <a:solidFill>
                      <a:schemeClr val="bg1"/>
                    </a:solidFill>
                  </a:rPr>
                  <a:t>                              On    Monday,   Britain ….</a:t>
                </a:r>
              </a:p>
              <a:p>
                <a:pPr algn="l">
                  <a:spcBef>
                    <a:spcPts val="0"/>
                  </a:spcBef>
                </a:pPr>
                <a:endParaRPr lang="en-US" dirty="0" smtClean="0">
                  <a:solidFill>
                    <a:schemeClr val="bg1"/>
                  </a:solidFill>
                </a:endParaRPr>
              </a:p>
              <a:p>
                <a:pPr algn="l">
                  <a:spcBef>
                    <a:spcPts val="0"/>
                  </a:spcBef>
                </a:pPr>
                <a:r>
                  <a:rPr lang="en-US" dirty="0" smtClean="0">
                    <a:solidFill>
                      <a:schemeClr val="bg1"/>
                    </a:solidFill>
                  </a:rPr>
                  <a:t>  Representation: </a:t>
                </a:r>
              </a:p>
            </p:txBody>
          </p:sp>
          <p:grpSp>
            <p:nvGrpSpPr>
              <p:cNvPr id="50" name="Group 65"/>
              <p:cNvGrpSpPr/>
              <p:nvPr/>
            </p:nvGrpSpPr>
            <p:grpSpPr>
              <a:xfrm>
                <a:off x="5128075" y="3236974"/>
                <a:ext cx="345645" cy="576074"/>
                <a:chOff x="3808973" y="6163441"/>
                <a:chExt cx="576075" cy="2649945"/>
              </a:xfrm>
            </p:grpSpPr>
            <p:sp>
              <p:nvSpPr>
                <p:cNvPr id="80" name="Double Bracket 79"/>
                <p:cNvSpPr/>
                <p:nvPr/>
              </p:nvSpPr>
              <p:spPr bwMode="auto">
                <a:xfrm>
                  <a:off x="3808973" y="6163441"/>
                  <a:ext cx="576075" cy="2649945"/>
                </a:xfrm>
                <a:prstGeom prst="bracketPair">
                  <a:avLst/>
                </a:prstGeom>
                <a:noFill/>
                <a:ln w="38100" cap="flat" cmpd="sng" algn="ctr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" name="TextBox 80"/>
                <p:cNvSpPr txBox="1"/>
                <p:nvPr/>
              </p:nvSpPr>
              <p:spPr>
                <a:xfrm>
                  <a:off x="3878210" y="6267360"/>
                  <a:ext cx="426078" cy="240681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>
                    <a:spcBef>
                      <a:spcPts val="0"/>
                    </a:spcBef>
                  </a:pPr>
                  <a:r>
                    <a:rPr lang="en-US" sz="1400" dirty="0" smtClean="0">
                      <a:solidFill>
                        <a:schemeClr val="bg1"/>
                      </a:solidFill>
                    </a:rPr>
                    <a:t>8</a:t>
                  </a:r>
                </a:p>
                <a:p>
                  <a:pPr>
                    <a:spcBef>
                      <a:spcPts val="0"/>
                    </a:spcBef>
                  </a:pPr>
                  <a:r>
                    <a:rPr lang="en-US" sz="1400" dirty="0" smtClean="0">
                      <a:solidFill>
                        <a:schemeClr val="bg1"/>
                      </a:solidFill>
                    </a:rPr>
                    <a:t>5</a:t>
                  </a:r>
                  <a:endParaRPr lang="en-US" sz="1400" dirty="0">
                    <a:solidFill>
                      <a:schemeClr val="bg1"/>
                    </a:solidFill>
                  </a:endParaRPr>
                </a:p>
              </p:txBody>
            </p:sp>
          </p:grpSp>
        </p:grpSp>
        <p:grpSp>
          <p:nvGrpSpPr>
            <p:cNvPr id="53" name="Group 49"/>
            <p:cNvGrpSpPr/>
            <p:nvPr/>
          </p:nvGrpSpPr>
          <p:grpSpPr>
            <a:xfrm>
              <a:off x="3035800" y="6078945"/>
              <a:ext cx="384050" cy="576074"/>
              <a:chOff x="5186479" y="3160165"/>
              <a:chExt cx="576075" cy="2649945"/>
            </a:xfrm>
          </p:grpSpPr>
          <p:sp>
            <p:nvSpPr>
              <p:cNvPr id="86" name="Double Bracket 85"/>
              <p:cNvSpPr/>
              <p:nvPr/>
            </p:nvSpPr>
            <p:spPr bwMode="auto">
              <a:xfrm>
                <a:off x="5186479" y="3160165"/>
                <a:ext cx="576075" cy="2649945"/>
              </a:xfrm>
              <a:prstGeom prst="bracketPair">
                <a:avLst/>
              </a:prstGeom>
              <a:noFill/>
              <a:ln w="3810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TextBox 86"/>
              <p:cNvSpPr txBox="1"/>
              <p:nvPr/>
            </p:nvSpPr>
            <p:spPr>
              <a:xfrm>
                <a:off x="5275081" y="3264084"/>
                <a:ext cx="387344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spcBef>
                    <a:spcPts val="0"/>
                  </a:spcBef>
                </a:pPr>
                <a:r>
                  <a:rPr lang="en-US" sz="1400" dirty="0" smtClean="0">
                    <a:solidFill>
                      <a:schemeClr val="bg1"/>
                    </a:solidFill>
                  </a:rPr>
                  <a:t>2</a:t>
                </a:r>
              </a:p>
              <a:p>
                <a:pPr>
                  <a:spcBef>
                    <a:spcPts val="0"/>
                  </a:spcBef>
                </a:pPr>
                <a:r>
                  <a:rPr lang="en-US" sz="1400" dirty="0" smtClean="0">
                    <a:solidFill>
                      <a:schemeClr val="bg1"/>
                    </a:solidFill>
                  </a:rPr>
                  <a:t>4</a:t>
                </a:r>
                <a:endParaRPr lang="en-US" sz="14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88" name="Double Bracket 87"/>
            <p:cNvSpPr/>
            <p:nvPr/>
          </p:nvSpPr>
          <p:spPr bwMode="auto">
            <a:xfrm>
              <a:off x="3988174" y="6056354"/>
              <a:ext cx="384050" cy="576074"/>
            </a:xfrm>
            <a:prstGeom prst="bracketPair">
              <a:avLst/>
            </a:prstGeom>
            <a:noFill/>
            <a:ln w="381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4034330" y="6078945"/>
              <a:ext cx="28405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0"/>
                </a:spcBef>
              </a:pPr>
              <a:r>
                <a:rPr lang="en-US" sz="1400" dirty="0" smtClean="0">
                  <a:solidFill>
                    <a:schemeClr val="bg1"/>
                  </a:solidFill>
                </a:rPr>
                <a:t>9</a:t>
              </a:r>
            </a:p>
            <a:p>
              <a:pPr>
                <a:spcBef>
                  <a:spcPts val="0"/>
                </a:spcBef>
              </a:pPr>
              <a:r>
                <a:rPr lang="en-US" sz="1400" dirty="0" smtClean="0">
                  <a:solidFill>
                    <a:schemeClr val="bg1"/>
                  </a:solidFill>
                </a:rPr>
                <a:t>2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527026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“Generic” hierarchy on text doesn’t make sense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6377035" y="1239915"/>
            <a:ext cx="25429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Bef>
                <a:spcPts val="0"/>
              </a:spcBef>
            </a:pPr>
            <a:r>
              <a:rPr lang="en-US" dirty="0" smtClean="0">
                <a:solidFill>
                  <a:schemeClr val="bg1"/>
                </a:solidFill>
              </a:rPr>
              <a:t>Node has to represent sentence fragment </a:t>
            </a:r>
            <a:r>
              <a:rPr lang="en-US" i="1" dirty="0" smtClean="0">
                <a:solidFill>
                  <a:schemeClr val="bg1"/>
                </a:solidFill>
              </a:rPr>
              <a:t>“cat sat on.”  </a:t>
            </a:r>
            <a:r>
              <a:rPr lang="en-US" dirty="0" smtClean="0">
                <a:solidFill>
                  <a:schemeClr val="bg1"/>
                </a:solidFill>
              </a:rPr>
              <a:t>Doesn’t make sense. </a:t>
            </a:r>
            <a:endParaRPr lang="en-US" i="1" dirty="0" smtClean="0">
              <a:solidFill>
                <a:schemeClr val="bg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2152485" y="5349250"/>
            <a:ext cx="4993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Bef>
                <a:spcPts val="0"/>
              </a:spcBef>
            </a:pPr>
            <a:r>
              <a:rPr lang="en-US" i="1" dirty="0" smtClean="0"/>
              <a:t>The            cat            </a:t>
            </a:r>
            <a:r>
              <a:rPr lang="en-US" i="1" dirty="0" smtClean="0">
                <a:solidFill>
                  <a:schemeClr val="bg1"/>
                </a:solidFill>
              </a:rPr>
              <a:t>on           the             mat.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1153955" y="5349250"/>
            <a:ext cx="2672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Bef>
                <a:spcPts val="0"/>
              </a:spcBef>
            </a:pPr>
            <a:r>
              <a:rPr lang="en-US" i="1" dirty="0" smtClean="0">
                <a:solidFill>
                  <a:schemeClr val="bg1"/>
                </a:solidFill>
              </a:rPr>
              <a:t>The            cat           sat</a:t>
            </a:r>
          </a:p>
        </p:txBody>
      </p:sp>
      <p:grpSp>
        <p:nvGrpSpPr>
          <p:cNvPr id="3" name="Group 55"/>
          <p:cNvGrpSpPr/>
          <p:nvPr/>
        </p:nvGrpSpPr>
        <p:grpSpPr>
          <a:xfrm>
            <a:off x="1297541" y="4734771"/>
            <a:ext cx="384049" cy="576074"/>
            <a:chOff x="5186479" y="3160165"/>
            <a:chExt cx="576075" cy="2649945"/>
          </a:xfrm>
        </p:grpSpPr>
        <p:sp>
          <p:nvSpPr>
            <p:cNvPr id="43" name="Double Bracket 42"/>
            <p:cNvSpPr/>
            <p:nvPr/>
          </p:nvSpPr>
          <p:spPr bwMode="auto">
            <a:xfrm>
              <a:off x="5186479" y="3160165"/>
              <a:ext cx="576075" cy="2649945"/>
            </a:xfrm>
            <a:prstGeom prst="bracketPair">
              <a:avLst/>
            </a:prstGeom>
            <a:noFill/>
            <a:ln w="381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5255733" y="3264084"/>
              <a:ext cx="426079" cy="24068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0"/>
                </a:spcBef>
              </a:pPr>
              <a:r>
                <a:rPr lang="en-US" sz="1400" dirty="0" smtClean="0">
                  <a:solidFill>
                    <a:schemeClr val="bg1"/>
                  </a:solidFill>
                </a:rPr>
                <a:t>9</a:t>
              </a:r>
            </a:p>
            <a:p>
              <a:pPr>
                <a:spcBef>
                  <a:spcPts val="0"/>
                </a:spcBef>
              </a:pPr>
              <a:r>
                <a:rPr lang="en-US" sz="1400" dirty="0" smtClean="0">
                  <a:solidFill>
                    <a:schemeClr val="bg1"/>
                  </a:solidFill>
                </a:rPr>
                <a:t>1</a:t>
              </a:r>
            </a:p>
          </p:txBody>
        </p:sp>
      </p:grpSp>
      <p:grpSp>
        <p:nvGrpSpPr>
          <p:cNvPr id="4" name="Group 55"/>
          <p:cNvGrpSpPr/>
          <p:nvPr/>
        </p:nvGrpSpPr>
        <p:grpSpPr>
          <a:xfrm>
            <a:off x="2382916" y="4773176"/>
            <a:ext cx="384049" cy="576074"/>
            <a:chOff x="5186479" y="3160165"/>
            <a:chExt cx="576075" cy="2649945"/>
          </a:xfrm>
        </p:grpSpPr>
        <p:sp>
          <p:nvSpPr>
            <p:cNvPr id="46" name="Double Bracket 45"/>
            <p:cNvSpPr/>
            <p:nvPr/>
          </p:nvSpPr>
          <p:spPr bwMode="auto">
            <a:xfrm>
              <a:off x="5186479" y="3160165"/>
              <a:ext cx="576075" cy="2649945"/>
            </a:xfrm>
            <a:prstGeom prst="bracketPair">
              <a:avLst/>
            </a:prstGeom>
            <a:noFill/>
            <a:ln w="381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5255733" y="3264084"/>
              <a:ext cx="426079" cy="24068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0"/>
                </a:spcBef>
              </a:pPr>
              <a:r>
                <a:rPr lang="en-US" sz="1400" dirty="0" smtClean="0">
                  <a:solidFill>
                    <a:schemeClr val="bg1"/>
                  </a:solidFill>
                </a:rPr>
                <a:t>5</a:t>
              </a:r>
            </a:p>
            <a:p>
              <a:pPr>
                <a:spcBef>
                  <a:spcPts val="0"/>
                </a:spcBef>
              </a:pPr>
              <a:r>
                <a:rPr lang="en-US" sz="1400" dirty="0" smtClean="0">
                  <a:solidFill>
                    <a:schemeClr val="bg1"/>
                  </a:solidFill>
                </a:rPr>
                <a:t>3</a:t>
              </a:r>
            </a:p>
          </p:txBody>
        </p:sp>
      </p:grpSp>
      <p:grpSp>
        <p:nvGrpSpPr>
          <p:cNvPr id="5" name="Group 55"/>
          <p:cNvGrpSpPr/>
          <p:nvPr/>
        </p:nvGrpSpPr>
        <p:grpSpPr>
          <a:xfrm>
            <a:off x="4379975" y="4773175"/>
            <a:ext cx="384049" cy="576074"/>
            <a:chOff x="5186479" y="3160165"/>
            <a:chExt cx="576075" cy="2649945"/>
          </a:xfrm>
        </p:grpSpPr>
        <p:sp>
          <p:nvSpPr>
            <p:cNvPr id="49" name="Double Bracket 48"/>
            <p:cNvSpPr/>
            <p:nvPr/>
          </p:nvSpPr>
          <p:spPr bwMode="auto">
            <a:xfrm>
              <a:off x="5186479" y="3160165"/>
              <a:ext cx="576075" cy="2649945"/>
            </a:xfrm>
            <a:prstGeom prst="bracketPair">
              <a:avLst/>
            </a:prstGeom>
            <a:noFill/>
            <a:ln w="381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5255733" y="3264084"/>
              <a:ext cx="426079" cy="24068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0"/>
                </a:spcBef>
              </a:pPr>
              <a:r>
                <a:rPr lang="en-US" sz="1400" dirty="0" smtClean="0">
                  <a:solidFill>
                    <a:schemeClr val="bg1"/>
                  </a:solidFill>
                </a:rPr>
                <a:t>8</a:t>
              </a:r>
            </a:p>
            <a:p>
              <a:pPr>
                <a:spcBef>
                  <a:spcPts val="0"/>
                </a:spcBef>
              </a:pPr>
              <a:r>
                <a:rPr lang="en-US" sz="1400" dirty="0" smtClean="0">
                  <a:solidFill>
                    <a:schemeClr val="bg1"/>
                  </a:solidFill>
                </a:rPr>
                <a:t>5</a:t>
              </a:r>
            </a:p>
          </p:txBody>
        </p:sp>
      </p:grpSp>
      <p:grpSp>
        <p:nvGrpSpPr>
          <p:cNvPr id="6" name="Group 55"/>
          <p:cNvGrpSpPr/>
          <p:nvPr/>
        </p:nvGrpSpPr>
        <p:grpSpPr>
          <a:xfrm>
            <a:off x="5378506" y="4773175"/>
            <a:ext cx="384049" cy="576074"/>
            <a:chOff x="5186479" y="3160165"/>
            <a:chExt cx="576075" cy="2649945"/>
          </a:xfrm>
        </p:grpSpPr>
        <p:sp>
          <p:nvSpPr>
            <p:cNvPr id="52" name="Double Bracket 51"/>
            <p:cNvSpPr/>
            <p:nvPr/>
          </p:nvSpPr>
          <p:spPr bwMode="auto">
            <a:xfrm>
              <a:off x="5186479" y="3160165"/>
              <a:ext cx="576075" cy="2649945"/>
            </a:xfrm>
            <a:prstGeom prst="bracketPair">
              <a:avLst/>
            </a:prstGeom>
            <a:noFill/>
            <a:ln w="381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5255733" y="3264084"/>
              <a:ext cx="426079" cy="24068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0"/>
                </a:spcBef>
              </a:pPr>
              <a:r>
                <a:rPr lang="en-US" sz="1400" dirty="0" smtClean="0">
                  <a:solidFill>
                    <a:schemeClr val="bg1"/>
                  </a:solidFill>
                </a:rPr>
                <a:t>9</a:t>
              </a:r>
            </a:p>
            <a:p>
              <a:pPr>
                <a:spcBef>
                  <a:spcPts val="0"/>
                </a:spcBef>
              </a:pPr>
              <a:r>
                <a:rPr lang="en-US" sz="1400" dirty="0" smtClean="0">
                  <a:solidFill>
                    <a:schemeClr val="bg1"/>
                  </a:solidFill>
                </a:rPr>
                <a:t>1</a:t>
              </a:r>
            </a:p>
          </p:txBody>
        </p:sp>
      </p:grpSp>
      <p:grpSp>
        <p:nvGrpSpPr>
          <p:cNvPr id="7" name="Group 55"/>
          <p:cNvGrpSpPr/>
          <p:nvPr/>
        </p:nvGrpSpPr>
        <p:grpSpPr>
          <a:xfrm>
            <a:off x="6530655" y="4773175"/>
            <a:ext cx="384049" cy="576074"/>
            <a:chOff x="5186479" y="3160165"/>
            <a:chExt cx="576075" cy="2649945"/>
          </a:xfrm>
        </p:grpSpPr>
        <p:sp>
          <p:nvSpPr>
            <p:cNvPr id="59" name="Double Bracket 58"/>
            <p:cNvSpPr/>
            <p:nvPr/>
          </p:nvSpPr>
          <p:spPr bwMode="auto">
            <a:xfrm>
              <a:off x="5186479" y="3160165"/>
              <a:ext cx="576075" cy="2649945"/>
            </a:xfrm>
            <a:prstGeom prst="bracketPair">
              <a:avLst/>
            </a:prstGeom>
            <a:noFill/>
            <a:ln w="381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5255733" y="3264084"/>
              <a:ext cx="426079" cy="24068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0"/>
                </a:spcBef>
              </a:pPr>
              <a:r>
                <a:rPr lang="en-US" sz="1400" dirty="0" smtClean="0">
                  <a:solidFill>
                    <a:schemeClr val="bg1"/>
                  </a:solidFill>
                </a:rPr>
                <a:t>4</a:t>
              </a:r>
            </a:p>
            <a:p>
              <a:pPr>
                <a:spcBef>
                  <a:spcPts val="0"/>
                </a:spcBef>
              </a:pPr>
              <a:r>
                <a:rPr lang="en-US" sz="1400" dirty="0" smtClean="0">
                  <a:solidFill>
                    <a:schemeClr val="bg1"/>
                  </a:solidFill>
                </a:rPr>
                <a:t>3</a:t>
              </a:r>
            </a:p>
          </p:txBody>
        </p:sp>
      </p:grpSp>
      <p:grpSp>
        <p:nvGrpSpPr>
          <p:cNvPr id="8" name="Group 55"/>
          <p:cNvGrpSpPr/>
          <p:nvPr/>
        </p:nvGrpSpPr>
        <p:grpSpPr>
          <a:xfrm>
            <a:off x="3381445" y="4773175"/>
            <a:ext cx="384049" cy="576074"/>
            <a:chOff x="5186479" y="3160165"/>
            <a:chExt cx="576075" cy="2649945"/>
          </a:xfrm>
        </p:grpSpPr>
        <p:sp>
          <p:nvSpPr>
            <p:cNvPr id="62" name="Double Bracket 61"/>
            <p:cNvSpPr/>
            <p:nvPr/>
          </p:nvSpPr>
          <p:spPr bwMode="auto">
            <a:xfrm>
              <a:off x="5186479" y="3160165"/>
              <a:ext cx="576075" cy="2649945"/>
            </a:xfrm>
            <a:prstGeom prst="bracketPair">
              <a:avLst/>
            </a:prstGeom>
            <a:noFill/>
            <a:ln w="381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5255733" y="3264084"/>
              <a:ext cx="426079" cy="24068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0"/>
                </a:spcBef>
              </a:pPr>
              <a:r>
                <a:rPr lang="en-US" sz="1400" dirty="0" smtClean="0">
                  <a:solidFill>
                    <a:schemeClr val="bg1"/>
                  </a:solidFill>
                </a:rPr>
                <a:t>7</a:t>
              </a:r>
            </a:p>
            <a:p>
              <a:pPr>
                <a:spcBef>
                  <a:spcPts val="0"/>
                </a:spcBef>
              </a:pPr>
              <a:r>
                <a:rPr lang="en-US" sz="1400" dirty="0" smtClean="0">
                  <a:solidFill>
                    <a:schemeClr val="bg1"/>
                  </a:solidFill>
                </a:rPr>
                <a:t>1</a:t>
              </a:r>
            </a:p>
          </p:txBody>
        </p:sp>
      </p:grpSp>
      <p:grpSp>
        <p:nvGrpSpPr>
          <p:cNvPr id="9" name="Group 75"/>
          <p:cNvGrpSpPr/>
          <p:nvPr/>
        </p:nvGrpSpPr>
        <p:grpSpPr>
          <a:xfrm>
            <a:off x="1485736" y="2814520"/>
            <a:ext cx="5233114" cy="1981247"/>
            <a:chOff x="1485736" y="2814520"/>
            <a:chExt cx="5233114" cy="1981247"/>
          </a:xfrm>
        </p:grpSpPr>
        <p:cxnSp>
          <p:nvCxnSpPr>
            <p:cNvPr id="31" name="Straight Connector 30"/>
            <p:cNvCxnSpPr>
              <a:endCxn id="41" idx="4"/>
            </p:cNvCxnSpPr>
            <p:nvPr/>
          </p:nvCxnSpPr>
          <p:spPr bwMode="auto">
            <a:xfrm rot="5400000" flipH="1" flipV="1">
              <a:off x="4933239" y="4139272"/>
              <a:ext cx="1289956" cy="23032"/>
            </a:xfrm>
            <a:prstGeom prst="line">
              <a:avLst/>
            </a:prstGeom>
            <a:noFill/>
            <a:ln w="381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2" name="Straight Connector 31"/>
            <p:cNvCxnSpPr>
              <a:endCxn id="41" idx="4"/>
            </p:cNvCxnSpPr>
            <p:nvPr/>
          </p:nvCxnSpPr>
          <p:spPr bwMode="auto">
            <a:xfrm rot="16200000" flipV="1">
              <a:off x="5509314" y="3586229"/>
              <a:ext cx="1289956" cy="1129117"/>
            </a:xfrm>
            <a:prstGeom prst="line">
              <a:avLst/>
            </a:prstGeom>
            <a:noFill/>
            <a:ln w="381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" name="Straight Connector 29"/>
            <p:cNvCxnSpPr>
              <a:endCxn id="41" idx="4"/>
            </p:cNvCxnSpPr>
            <p:nvPr/>
          </p:nvCxnSpPr>
          <p:spPr bwMode="auto">
            <a:xfrm rot="5400000" flipH="1" flipV="1">
              <a:off x="4433973" y="3640007"/>
              <a:ext cx="1289956" cy="1021563"/>
            </a:xfrm>
            <a:prstGeom prst="line">
              <a:avLst/>
            </a:prstGeom>
            <a:noFill/>
            <a:ln w="381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1" name="Oval 40"/>
            <p:cNvSpPr/>
            <p:nvPr/>
          </p:nvSpPr>
          <p:spPr bwMode="auto">
            <a:xfrm>
              <a:off x="5263290" y="2852925"/>
              <a:ext cx="652885" cy="652885"/>
            </a:xfrm>
            <a:prstGeom prst="ellipse">
              <a:avLst/>
            </a:prstGeom>
            <a:noFill/>
            <a:ln w="38100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487" tIns="44450" rIns="90487" bIns="4445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Helvetica" pitchFamily="34" charset="0"/>
              </a:endParaRPr>
            </a:p>
          </p:txBody>
        </p:sp>
        <p:cxnSp>
          <p:nvCxnSpPr>
            <p:cNvPr id="54" name="Straight Connector 53"/>
            <p:cNvCxnSpPr>
              <a:stCxn id="14" idx="0"/>
              <a:endCxn id="57" idx="4"/>
            </p:cNvCxnSpPr>
            <p:nvPr/>
          </p:nvCxnSpPr>
          <p:spPr bwMode="auto">
            <a:xfrm rot="16200000" flipV="1">
              <a:off x="2859368" y="4123900"/>
              <a:ext cx="1328362" cy="15372"/>
            </a:xfrm>
            <a:prstGeom prst="line">
              <a:avLst/>
            </a:prstGeom>
            <a:noFill/>
            <a:ln w="381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5" name="Straight Connector 54"/>
            <p:cNvCxnSpPr>
              <a:endCxn id="57" idx="4"/>
            </p:cNvCxnSpPr>
            <p:nvPr/>
          </p:nvCxnSpPr>
          <p:spPr bwMode="auto">
            <a:xfrm rot="16200000" flipV="1">
              <a:off x="3377837" y="3605432"/>
              <a:ext cx="1328361" cy="1052307"/>
            </a:xfrm>
            <a:prstGeom prst="line">
              <a:avLst/>
            </a:prstGeom>
            <a:noFill/>
            <a:ln w="381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6" name="Straight Connector 55"/>
            <p:cNvCxnSpPr>
              <a:stCxn id="47" idx="0"/>
              <a:endCxn id="57" idx="4"/>
            </p:cNvCxnSpPr>
            <p:nvPr/>
          </p:nvCxnSpPr>
          <p:spPr bwMode="auto">
            <a:xfrm rot="5400000" flipH="1" flipV="1">
              <a:off x="2379306" y="3659210"/>
              <a:ext cx="1328362" cy="944752"/>
            </a:xfrm>
            <a:prstGeom prst="line">
              <a:avLst/>
            </a:prstGeom>
            <a:noFill/>
            <a:ln w="381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57" name="Oval 56"/>
            <p:cNvSpPr/>
            <p:nvPr/>
          </p:nvSpPr>
          <p:spPr bwMode="auto">
            <a:xfrm>
              <a:off x="3189420" y="2814520"/>
              <a:ext cx="652885" cy="652885"/>
            </a:xfrm>
            <a:prstGeom prst="ellipse">
              <a:avLst/>
            </a:prstGeom>
            <a:noFill/>
            <a:ln w="38100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487" tIns="44450" rIns="90487" bIns="4445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Helvetica" pitchFamily="34" charset="0"/>
              </a:endParaRPr>
            </a:p>
          </p:txBody>
        </p:sp>
        <p:cxnSp>
          <p:nvCxnSpPr>
            <p:cNvPr id="64" name="Straight Connector 63"/>
            <p:cNvCxnSpPr>
              <a:endCxn id="67" idx="4"/>
            </p:cNvCxnSpPr>
            <p:nvPr/>
          </p:nvCxnSpPr>
          <p:spPr bwMode="auto">
            <a:xfrm rot="5400000" flipH="1" flipV="1">
              <a:off x="3915506" y="4120070"/>
              <a:ext cx="1328361" cy="23033"/>
            </a:xfrm>
            <a:prstGeom prst="line">
              <a:avLst/>
            </a:prstGeom>
            <a:noFill/>
            <a:ln w="381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5" name="Straight Connector 64"/>
            <p:cNvCxnSpPr>
              <a:endCxn id="67" idx="4"/>
            </p:cNvCxnSpPr>
            <p:nvPr/>
          </p:nvCxnSpPr>
          <p:spPr bwMode="auto">
            <a:xfrm rot="16200000" flipV="1">
              <a:off x="4414772" y="3643837"/>
              <a:ext cx="1328361" cy="975498"/>
            </a:xfrm>
            <a:prstGeom prst="line">
              <a:avLst/>
            </a:prstGeom>
            <a:noFill/>
            <a:ln w="381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6" name="Straight Connector 65"/>
            <p:cNvCxnSpPr>
              <a:stCxn id="14" idx="0"/>
              <a:endCxn id="67" idx="4"/>
            </p:cNvCxnSpPr>
            <p:nvPr/>
          </p:nvCxnSpPr>
          <p:spPr bwMode="auto">
            <a:xfrm rot="5400000" flipH="1" flipV="1">
              <a:off x="3397038" y="3601602"/>
              <a:ext cx="1328362" cy="1059968"/>
            </a:xfrm>
            <a:prstGeom prst="line">
              <a:avLst/>
            </a:prstGeom>
            <a:noFill/>
            <a:ln w="381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67" name="Oval 66"/>
            <p:cNvSpPr/>
            <p:nvPr/>
          </p:nvSpPr>
          <p:spPr bwMode="auto">
            <a:xfrm>
              <a:off x="4264760" y="2814520"/>
              <a:ext cx="652885" cy="652885"/>
            </a:xfrm>
            <a:prstGeom prst="ellipse">
              <a:avLst/>
            </a:prstGeom>
            <a:noFill/>
            <a:ln w="38100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487" tIns="44450" rIns="90487" bIns="4445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Helvetica" pitchFamily="34" charset="0"/>
              </a:endParaRPr>
            </a:p>
          </p:txBody>
        </p:sp>
        <p:cxnSp>
          <p:nvCxnSpPr>
            <p:cNvPr id="68" name="Straight Connector 67"/>
            <p:cNvCxnSpPr>
              <a:stCxn id="47" idx="0"/>
              <a:endCxn id="71" idx="4"/>
            </p:cNvCxnSpPr>
            <p:nvPr/>
          </p:nvCxnSpPr>
          <p:spPr bwMode="auto">
            <a:xfrm rot="16200000" flipV="1">
              <a:off x="1905507" y="4130163"/>
              <a:ext cx="1328362" cy="2846"/>
            </a:xfrm>
            <a:prstGeom prst="line">
              <a:avLst/>
            </a:prstGeom>
            <a:noFill/>
            <a:ln w="381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9" name="Straight Connector 68"/>
            <p:cNvCxnSpPr>
              <a:stCxn id="63" idx="0"/>
              <a:endCxn id="71" idx="4"/>
            </p:cNvCxnSpPr>
            <p:nvPr/>
          </p:nvCxnSpPr>
          <p:spPr bwMode="auto">
            <a:xfrm rot="16200000" flipV="1">
              <a:off x="2404773" y="3630898"/>
              <a:ext cx="1328361" cy="1001375"/>
            </a:xfrm>
            <a:prstGeom prst="line">
              <a:avLst/>
            </a:prstGeom>
            <a:noFill/>
            <a:ln w="381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0" name="Straight Connector 69"/>
            <p:cNvCxnSpPr>
              <a:stCxn id="44" idx="0"/>
              <a:endCxn id="71" idx="4"/>
            </p:cNvCxnSpPr>
            <p:nvPr/>
          </p:nvCxnSpPr>
          <p:spPr bwMode="auto">
            <a:xfrm rot="5400000" flipH="1" flipV="1">
              <a:off x="1382022" y="3571120"/>
              <a:ext cx="1289957" cy="1082529"/>
            </a:xfrm>
            <a:prstGeom prst="line">
              <a:avLst/>
            </a:prstGeom>
            <a:noFill/>
            <a:ln w="381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71" name="Oval 70"/>
            <p:cNvSpPr/>
            <p:nvPr/>
          </p:nvSpPr>
          <p:spPr bwMode="auto">
            <a:xfrm>
              <a:off x="2241822" y="2814520"/>
              <a:ext cx="652885" cy="652885"/>
            </a:xfrm>
            <a:prstGeom prst="ellipse">
              <a:avLst/>
            </a:prstGeom>
            <a:noFill/>
            <a:ln w="38100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487" tIns="44450" rIns="90487" bIns="4445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Helvetica" pitchFamily="34" charset="0"/>
              </a:endParaRPr>
            </a:p>
          </p:txBody>
        </p:sp>
      </p:grpSp>
      <p:grpSp>
        <p:nvGrpSpPr>
          <p:cNvPr id="10" name="Group 92"/>
          <p:cNvGrpSpPr/>
          <p:nvPr/>
        </p:nvGrpSpPr>
        <p:grpSpPr>
          <a:xfrm>
            <a:off x="2568264" y="1163105"/>
            <a:ext cx="3021469" cy="1689820"/>
            <a:chOff x="2568264" y="1163105"/>
            <a:chExt cx="3021469" cy="1689820"/>
          </a:xfrm>
        </p:grpSpPr>
        <p:grpSp>
          <p:nvGrpSpPr>
            <p:cNvPr id="11" name="Group 91"/>
            <p:cNvGrpSpPr/>
            <p:nvPr/>
          </p:nvGrpSpPr>
          <p:grpSpPr>
            <a:xfrm>
              <a:off x="2568264" y="1163105"/>
              <a:ext cx="3021469" cy="1689820"/>
              <a:chOff x="2568264" y="1163105"/>
              <a:chExt cx="3021469" cy="1689820"/>
            </a:xfrm>
          </p:grpSpPr>
          <p:grpSp>
            <p:nvGrpSpPr>
              <p:cNvPr id="12" name="Group 37"/>
              <p:cNvGrpSpPr/>
              <p:nvPr/>
            </p:nvGrpSpPr>
            <p:grpSpPr>
              <a:xfrm>
                <a:off x="3515864" y="1201510"/>
                <a:ext cx="2073869" cy="1651415"/>
                <a:chOff x="3515864" y="1201510"/>
                <a:chExt cx="2073869" cy="1651415"/>
              </a:xfrm>
            </p:grpSpPr>
            <p:cxnSp>
              <p:nvCxnSpPr>
                <p:cNvPr id="83" name="Straight Connector 82"/>
                <p:cNvCxnSpPr>
                  <a:stCxn id="67" idx="0"/>
                  <a:endCxn id="86" idx="4"/>
                </p:cNvCxnSpPr>
                <p:nvPr/>
              </p:nvCxnSpPr>
              <p:spPr bwMode="auto">
                <a:xfrm rot="5400000" flipH="1" flipV="1">
                  <a:off x="4111141" y="2334458"/>
                  <a:ext cx="960125" cy="0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84" name="Straight Connector 83"/>
                <p:cNvCxnSpPr>
                  <a:stCxn id="41" idx="0"/>
                  <a:endCxn id="86" idx="4"/>
                </p:cNvCxnSpPr>
                <p:nvPr/>
              </p:nvCxnSpPr>
              <p:spPr bwMode="auto">
                <a:xfrm rot="16200000" flipV="1">
                  <a:off x="4591203" y="1854395"/>
                  <a:ext cx="998530" cy="998530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85" name="Straight Connector 84"/>
                <p:cNvCxnSpPr>
                  <a:stCxn id="57" idx="0"/>
                  <a:endCxn id="86" idx="4"/>
                </p:cNvCxnSpPr>
                <p:nvPr/>
              </p:nvCxnSpPr>
              <p:spPr bwMode="auto">
                <a:xfrm rot="5400000" flipH="1" flipV="1">
                  <a:off x="3573471" y="1796788"/>
                  <a:ext cx="960125" cy="1075340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86" name="Oval 85"/>
                <p:cNvSpPr/>
                <p:nvPr/>
              </p:nvSpPr>
              <p:spPr bwMode="auto">
                <a:xfrm>
                  <a:off x="4264760" y="1201510"/>
                  <a:ext cx="652885" cy="652885"/>
                </a:xfrm>
                <a:prstGeom prst="ellipse">
                  <a:avLst/>
                </a:prstGeom>
                <a:noFill/>
                <a:ln w="38100" cap="flat" cmpd="sng" algn="ctr">
                  <a:solidFill>
                    <a:srgbClr val="FFFF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0487" tIns="44450" rIns="90487" bIns="44450" numCol="1" rtlCol="0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 smtClean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Helvetica" pitchFamily="34" charset="0"/>
                  </a:endParaRPr>
                </a:p>
              </p:txBody>
            </p:sp>
          </p:grpSp>
          <p:grpSp>
            <p:nvGrpSpPr>
              <p:cNvPr id="13" name="Group 76"/>
              <p:cNvGrpSpPr/>
              <p:nvPr/>
            </p:nvGrpSpPr>
            <p:grpSpPr>
              <a:xfrm>
                <a:off x="2568264" y="1163105"/>
                <a:ext cx="1274346" cy="1651416"/>
                <a:chOff x="3662806" y="1163105"/>
                <a:chExt cx="1274346" cy="1651416"/>
              </a:xfrm>
            </p:grpSpPr>
            <p:cxnSp>
              <p:nvCxnSpPr>
                <p:cNvPr id="78" name="Straight Connector 77"/>
                <p:cNvCxnSpPr>
                  <a:stCxn id="57" idx="0"/>
                  <a:endCxn id="81" idx="4"/>
                </p:cNvCxnSpPr>
                <p:nvPr/>
              </p:nvCxnSpPr>
              <p:spPr bwMode="auto">
                <a:xfrm rot="5400000" flipH="1" flipV="1">
                  <a:off x="4111292" y="2315103"/>
                  <a:ext cx="998530" cy="305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80" name="Straight Connector 79"/>
                <p:cNvCxnSpPr>
                  <a:stCxn id="71" idx="0"/>
                  <a:endCxn id="81" idx="4"/>
                </p:cNvCxnSpPr>
                <p:nvPr/>
              </p:nvCxnSpPr>
              <p:spPr bwMode="auto">
                <a:xfrm rot="5400000" flipH="1" flipV="1">
                  <a:off x="3637493" y="1841304"/>
                  <a:ext cx="998530" cy="947903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81" name="Oval 80"/>
                <p:cNvSpPr/>
                <p:nvPr/>
              </p:nvSpPr>
              <p:spPr bwMode="auto">
                <a:xfrm>
                  <a:off x="4284267" y="1163105"/>
                  <a:ext cx="652885" cy="652885"/>
                </a:xfrm>
                <a:prstGeom prst="ellipse">
                  <a:avLst/>
                </a:prstGeom>
                <a:noFill/>
                <a:ln w="38100" cap="flat" cmpd="sng" algn="ctr">
                  <a:solidFill>
                    <a:srgbClr val="FFFF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0487" tIns="44450" rIns="90487" bIns="44450" numCol="1" rtlCol="0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 smtClean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Helvetica" pitchFamily="34" charset="0"/>
                  </a:endParaRPr>
                </a:p>
              </p:txBody>
            </p:sp>
          </p:grpSp>
        </p:grpSp>
        <p:cxnSp>
          <p:nvCxnSpPr>
            <p:cNvPr id="72" name="Straight Connector 71"/>
            <p:cNvCxnSpPr>
              <a:stCxn id="67" idx="0"/>
              <a:endCxn id="81" idx="4"/>
            </p:cNvCxnSpPr>
            <p:nvPr/>
          </p:nvCxnSpPr>
          <p:spPr bwMode="auto">
            <a:xfrm rot="16200000" flipV="1">
              <a:off x="3554421" y="1777737"/>
              <a:ext cx="998530" cy="1075035"/>
            </a:xfrm>
            <a:prstGeom prst="line">
              <a:avLst/>
            </a:prstGeom>
            <a:noFill/>
            <a:ln w="381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35" name="Down Arrow 34"/>
          <p:cNvSpPr/>
          <p:nvPr/>
        </p:nvSpPr>
        <p:spPr bwMode="auto">
          <a:xfrm rot="3743134">
            <a:off x="4890203" y="1002470"/>
            <a:ext cx="402712" cy="2695733"/>
          </a:xfrm>
          <a:prstGeom prst="downArrow">
            <a:avLst>
              <a:gd name="adj1" fmla="val 50000"/>
              <a:gd name="adj2" fmla="val 68538"/>
            </a:avLst>
          </a:prstGeom>
          <a:solidFill>
            <a:srgbClr val="FF000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487" tIns="44450" rIns="90487" bIns="4445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Helvetica" pitchFamily="34" charset="0"/>
            </a:endParaRPr>
          </a:p>
        </p:txBody>
      </p:sp>
      <p:sp>
        <p:nvSpPr>
          <p:cNvPr id="94" name="Right Brace 93"/>
          <p:cNvSpPr/>
          <p:nvPr/>
        </p:nvSpPr>
        <p:spPr bwMode="auto">
          <a:xfrm rot="5400000">
            <a:off x="3429831" y="4552728"/>
            <a:ext cx="307241" cy="2573135"/>
          </a:xfrm>
          <a:prstGeom prst="rightBrac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99"/>
          <p:cNvGrpSpPr/>
          <p:nvPr/>
        </p:nvGrpSpPr>
        <p:grpSpPr>
          <a:xfrm flipH="1">
            <a:off x="7221945" y="5042010"/>
            <a:ext cx="460860" cy="1097280"/>
            <a:chOff x="616285" y="5116235"/>
            <a:chExt cx="499265" cy="1097280"/>
          </a:xfrm>
        </p:grpSpPr>
        <p:cxnSp>
          <p:nvCxnSpPr>
            <p:cNvPr id="93" name="Straight Arrow Connector 92"/>
            <p:cNvCxnSpPr/>
            <p:nvPr/>
          </p:nvCxnSpPr>
          <p:spPr bwMode="auto">
            <a:xfrm>
              <a:off x="616285" y="5118820"/>
              <a:ext cx="499265" cy="1588"/>
            </a:xfrm>
            <a:prstGeom prst="straightConnector1">
              <a:avLst/>
            </a:prstGeom>
            <a:noFill/>
            <a:ln w="28575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95" name="Straight Arrow Connector 94"/>
            <p:cNvCxnSpPr/>
            <p:nvPr/>
          </p:nvCxnSpPr>
          <p:spPr bwMode="auto">
            <a:xfrm rot="16200000" flipH="1">
              <a:off x="87000" y="5664875"/>
              <a:ext cx="1097280" cy="0"/>
            </a:xfrm>
            <a:prstGeom prst="straightConnector1">
              <a:avLst/>
            </a:prstGeom>
            <a:noFill/>
            <a:ln w="28575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98" name="TextBox 97"/>
          <p:cNvSpPr txBox="1"/>
          <p:nvPr/>
        </p:nvSpPr>
        <p:spPr>
          <a:xfrm>
            <a:off x="6762889" y="6117350"/>
            <a:ext cx="23811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Bef>
                <a:spcPts val="0"/>
              </a:spcBef>
            </a:pPr>
            <a:r>
              <a:rPr lang="en-US" sz="1600" dirty="0" smtClean="0">
                <a:solidFill>
                  <a:schemeClr val="bg1"/>
                </a:solidFill>
                <a:latin typeface="+mn-lt"/>
              </a:rPr>
              <a:t>Feature representation for words</a:t>
            </a:r>
          </a:p>
        </p:txBody>
      </p:sp>
    </p:spTree>
    <p:extLst>
      <p:ext uri="{BB962C8B-B14F-4D97-AF65-F5344CB8AC3E}">
        <p14:creationId xmlns:p14="http://schemas.microsoft.com/office/powerpoint/2010/main" val="24660063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5" grpId="0" animBg="1"/>
      <p:bldP spid="94" grpId="0" animBg="1"/>
      <p:bldP spid="9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learning and feature representations</a:t>
            </a:r>
            <a:endParaRPr lang="en-US" dirty="0"/>
          </a:p>
        </p:txBody>
      </p:sp>
      <p:pic>
        <p:nvPicPr>
          <p:cNvPr id="33" name="Picture 8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61950" y="1752602"/>
            <a:ext cx="1600200" cy="932150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</p:pic>
      <p:sp>
        <p:nvSpPr>
          <p:cNvPr id="34" name="Text Box 572"/>
          <p:cNvSpPr txBox="1">
            <a:spLocks noChangeArrowheads="1"/>
          </p:cNvSpPr>
          <p:nvPr/>
        </p:nvSpPr>
        <p:spPr bwMode="auto">
          <a:xfrm>
            <a:off x="703987" y="2753381"/>
            <a:ext cx="962080" cy="523200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none" lIns="91419" tIns="45710" rIns="91419" bIns="4571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Input</a:t>
            </a: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</a:endParaRPr>
          </a:p>
        </p:txBody>
      </p:sp>
      <p:cxnSp>
        <p:nvCxnSpPr>
          <p:cNvPr id="35" name="Straight Arrow Connector 34"/>
          <p:cNvCxnSpPr/>
          <p:nvPr/>
        </p:nvCxnSpPr>
        <p:spPr>
          <a:xfrm rot="10800000">
            <a:off x="2038350" y="2171700"/>
            <a:ext cx="5086858" cy="0"/>
          </a:xfrm>
          <a:prstGeom prst="straightConnector1">
            <a:avLst/>
          </a:prstGeom>
          <a:noFill/>
          <a:ln w="38100" cap="flat" cmpd="sng" algn="ctr">
            <a:solidFill>
              <a:srgbClr val="4F81BD"/>
            </a:solidFill>
            <a:prstDash val="solid"/>
            <a:headEnd type="arrow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</p:cxnSp>
      <p:sp>
        <p:nvSpPr>
          <p:cNvPr id="36" name="Text Box 572"/>
          <p:cNvSpPr txBox="1">
            <a:spLocks noChangeArrowheads="1"/>
          </p:cNvSpPr>
          <p:nvPr/>
        </p:nvSpPr>
        <p:spPr bwMode="auto">
          <a:xfrm>
            <a:off x="1249950" y="3699185"/>
            <a:ext cx="1338786" cy="369312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none" lIns="91419" tIns="45710" rIns="91419" bIns="4571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noProof="0" dirty="0" smtClean="0">
                <a:solidFill>
                  <a:sysClr val="window" lastClr="FFFFFF"/>
                </a:solidFill>
              </a:rPr>
              <a:t>Raw image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</a:endParaRPr>
          </a:p>
        </p:txBody>
      </p:sp>
      <p:grpSp>
        <p:nvGrpSpPr>
          <p:cNvPr id="3" name="Group 39"/>
          <p:cNvGrpSpPr/>
          <p:nvPr/>
        </p:nvGrpSpPr>
        <p:grpSpPr>
          <a:xfrm>
            <a:off x="728662" y="4267200"/>
            <a:ext cx="2325688" cy="1943100"/>
            <a:chOff x="728662" y="4267200"/>
            <a:chExt cx="2325688" cy="1943100"/>
          </a:xfrm>
        </p:grpSpPr>
        <p:cxnSp>
          <p:nvCxnSpPr>
            <p:cNvPr id="38" name="Straight Arrow Connector 37"/>
            <p:cNvCxnSpPr/>
            <p:nvPr/>
          </p:nvCxnSpPr>
          <p:spPr>
            <a:xfrm rot="5400000" flipH="1" flipV="1">
              <a:off x="-129382" y="5237956"/>
              <a:ext cx="1943100" cy="1588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arrow"/>
            </a:ln>
            <a:effectLst/>
          </p:spPr>
        </p:cxnSp>
        <p:cxnSp>
          <p:nvCxnSpPr>
            <p:cNvPr id="39" name="Straight Arrow Connector 38"/>
            <p:cNvCxnSpPr/>
            <p:nvPr/>
          </p:nvCxnSpPr>
          <p:spPr>
            <a:xfrm>
              <a:off x="728662" y="6134100"/>
              <a:ext cx="2325688" cy="1588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arrow"/>
            </a:ln>
            <a:effectLst/>
          </p:spPr>
        </p:cxnSp>
      </p:grpSp>
      <p:grpSp>
        <p:nvGrpSpPr>
          <p:cNvPr id="4" name="Group 50"/>
          <p:cNvGrpSpPr/>
          <p:nvPr/>
        </p:nvGrpSpPr>
        <p:grpSpPr>
          <a:xfrm>
            <a:off x="3181350" y="3200397"/>
            <a:ext cx="2438400" cy="838200"/>
            <a:chOff x="2743200" y="2785240"/>
            <a:chExt cx="2438400" cy="838200"/>
          </a:xfrm>
        </p:grpSpPr>
        <p:sp>
          <p:nvSpPr>
            <p:cNvPr id="49" name="Plus 48"/>
            <p:cNvSpPr>
              <a:spLocks/>
            </p:cNvSpPr>
            <p:nvPr/>
          </p:nvSpPr>
          <p:spPr>
            <a:xfrm>
              <a:off x="2832540" y="2948400"/>
              <a:ext cx="252000" cy="252000"/>
            </a:xfrm>
            <a:prstGeom prst="mathPlus">
              <a:avLst/>
            </a:prstGeom>
            <a:solidFill>
              <a:srgbClr val="00B0F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맑은 고딕"/>
                <a:cs typeface="+mn-cs"/>
              </a:endParaRPr>
            </a:p>
          </p:txBody>
        </p:sp>
        <p:sp>
          <p:nvSpPr>
            <p:cNvPr id="50" name="Text Box 572"/>
            <p:cNvSpPr txBox="1">
              <a:spLocks noChangeArrowheads="1"/>
            </p:cNvSpPr>
            <p:nvPr/>
          </p:nvSpPr>
          <p:spPr bwMode="auto">
            <a:xfrm>
              <a:off x="3061140" y="2876490"/>
              <a:ext cx="1379352" cy="400110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</a:rPr>
                <a:t>Motorbikes</a:t>
              </a: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endParaRPr>
            </a:p>
          </p:txBody>
        </p:sp>
        <p:sp>
          <p:nvSpPr>
            <p:cNvPr id="51" name="Minus 50"/>
            <p:cNvSpPr/>
            <p:nvPr/>
          </p:nvSpPr>
          <p:spPr>
            <a:xfrm>
              <a:off x="2870640" y="3276600"/>
              <a:ext cx="190500" cy="228600"/>
            </a:xfrm>
            <a:prstGeom prst="mathMinus">
              <a:avLst/>
            </a:prstGeom>
            <a:solidFill>
              <a:srgbClr val="FF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2" name="Text Box 572"/>
            <p:cNvSpPr txBox="1">
              <a:spLocks noChangeArrowheads="1"/>
            </p:cNvSpPr>
            <p:nvPr/>
          </p:nvSpPr>
          <p:spPr bwMode="auto">
            <a:xfrm>
              <a:off x="3061140" y="3181291"/>
              <a:ext cx="2107115" cy="400110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</a:rPr>
                <a:t>“Non”-Motorbikes</a:t>
              </a: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endParaRPr>
            </a:p>
          </p:txBody>
        </p:sp>
        <p:sp>
          <p:nvSpPr>
            <p:cNvPr id="53" name="Rectangle 52"/>
            <p:cNvSpPr/>
            <p:nvPr/>
          </p:nvSpPr>
          <p:spPr>
            <a:xfrm>
              <a:off x="2743200" y="2785240"/>
              <a:ext cx="2438400" cy="838200"/>
            </a:xfrm>
            <a:prstGeom prst="rect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맑은 고딕"/>
                <a:cs typeface="+mn-cs"/>
              </a:endParaRPr>
            </a:p>
          </p:txBody>
        </p:sp>
      </p:grpSp>
      <p:sp>
        <p:nvSpPr>
          <p:cNvPr id="54" name="AutoShape 4"/>
          <p:cNvSpPr>
            <a:spLocks noChangeArrowheads="1"/>
          </p:cNvSpPr>
          <p:nvPr/>
        </p:nvSpPr>
        <p:spPr bwMode="auto">
          <a:xfrm>
            <a:off x="7296150" y="1828800"/>
            <a:ext cx="1658880" cy="829527"/>
          </a:xfrm>
          <a:prstGeom prst="roundRect">
            <a:avLst>
              <a:gd name="adj" fmla="val 171"/>
            </a:avLst>
          </a:prstGeom>
          <a:solidFill>
            <a:srgbClr val="E6E6FF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lIns="81597" tIns="40798" rIns="81597" bIns="40798" anchor="ctr" anchorCtr="1"/>
          <a:lstStyle/>
          <a:p>
            <a:pPr marL="0" marR="0" lvl="0" indent="0" algn="ctr" defTabSz="407303" eaLnBrk="1" fontAlgn="auto" latinLnBrk="0" hangingPunct="1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5000"/>
              <a:buFontTx/>
              <a:buNone/>
              <a:tabLst>
                <a:tab pos="656292" algn="l"/>
                <a:tab pos="1312581" algn="l"/>
              </a:tabLst>
              <a:defRPr/>
            </a:pPr>
            <a:r>
              <a:rPr kumimoji="0" lang="en-GB" sz="22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Arial" charset="0"/>
              </a:rPr>
              <a:t>Learning</a:t>
            </a:r>
          </a:p>
          <a:p>
            <a:pPr marL="0" marR="0" lvl="0" indent="0" algn="ctr" defTabSz="407303" eaLnBrk="1" fontAlgn="auto" latinLnBrk="0" hangingPunct="1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5000"/>
              <a:buFontTx/>
              <a:buNone/>
              <a:tabLst>
                <a:tab pos="656292" algn="l"/>
                <a:tab pos="1312581" algn="l"/>
              </a:tabLst>
              <a:defRPr/>
            </a:pPr>
            <a:r>
              <a:rPr kumimoji="0" lang="en-GB" sz="22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Arial" charset="0"/>
              </a:rPr>
              <a:t>algorithm</a:t>
            </a:r>
          </a:p>
        </p:txBody>
      </p:sp>
      <p:sp>
        <p:nvSpPr>
          <p:cNvPr id="55" name="Text Box 572"/>
          <p:cNvSpPr txBox="1">
            <a:spLocks noChangeArrowheads="1"/>
          </p:cNvSpPr>
          <p:nvPr/>
        </p:nvSpPr>
        <p:spPr bwMode="auto">
          <a:xfrm>
            <a:off x="2399944" y="6153090"/>
            <a:ext cx="857565" cy="400089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none" lIns="91419" tIns="45710" rIns="91419" bIns="4571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pixel 1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</a:endParaRPr>
          </a:p>
        </p:txBody>
      </p:sp>
      <p:sp>
        <p:nvSpPr>
          <p:cNvPr id="56" name="Text Box 572"/>
          <p:cNvSpPr txBox="1">
            <a:spLocks noChangeArrowheads="1"/>
          </p:cNvSpPr>
          <p:nvPr/>
        </p:nvSpPr>
        <p:spPr bwMode="auto">
          <a:xfrm>
            <a:off x="346117" y="4419621"/>
            <a:ext cx="492400" cy="765254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vert="vert270" wrap="none" lIns="91419" tIns="45710" rIns="91419" bIns="4571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pixel 2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</a:endParaRPr>
          </a:p>
        </p:txBody>
      </p:sp>
      <p:grpSp>
        <p:nvGrpSpPr>
          <p:cNvPr id="5" name="Group 77"/>
          <p:cNvGrpSpPr/>
          <p:nvPr/>
        </p:nvGrpSpPr>
        <p:grpSpPr>
          <a:xfrm>
            <a:off x="57152" y="1216152"/>
            <a:ext cx="2764466" cy="1908048"/>
            <a:chOff x="152400" y="1216152"/>
            <a:chExt cx="2764466" cy="1908048"/>
          </a:xfrm>
        </p:grpSpPr>
        <p:sp>
          <p:nvSpPr>
            <p:cNvPr id="58" name="Line Callout 1 (No Border) 57"/>
            <p:cNvSpPr/>
            <p:nvPr/>
          </p:nvSpPr>
          <p:spPr>
            <a:xfrm>
              <a:off x="152400" y="1216152"/>
              <a:ext cx="914400" cy="612648"/>
            </a:xfrm>
            <a:prstGeom prst="callout1">
              <a:avLst>
                <a:gd name="adj1" fmla="val 79493"/>
                <a:gd name="adj2" fmla="val 39341"/>
                <a:gd name="adj3" fmla="val 136797"/>
                <a:gd name="adj4" fmla="val 68644"/>
              </a:avLst>
            </a:prstGeom>
            <a:noFill/>
            <a:ln w="38100" cap="flat" cmpd="sng" algn="ctr">
              <a:solidFill>
                <a:srgbClr val="92D050"/>
              </a:solidFill>
              <a:prstDash val="solid"/>
              <a:tail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맑은 고딕"/>
                  <a:cs typeface="+mn-cs"/>
                </a:rPr>
                <a:t>pixel 1</a:t>
              </a: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맑은 고딕"/>
                <a:cs typeface="+mn-cs"/>
              </a:endParaRPr>
            </a:p>
          </p:txBody>
        </p:sp>
        <p:sp>
          <p:nvSpPr>
            <p:cNvPr id="59" name="Multiply 58"/>
            <p:cNvSpPr>
              <a:spLocks noChangeAspect="1"/>
            </p:cNvSpPr>
            <p:nvPr/>
          </p:nvSpPr>
          <p:spPr>
            <a:xfrm>
              <a:off x="751367" y="2040433"/>
              <a:ext cx="180000" cy="180000"/>
            </a:xfrm>
            <a:prstGeom prst="mathMultiply">
              <a:avLst/>
            </a:prstGeom>
            <a:solidFill>
              <a:srgbClr val="92D050"/>
            </a:solidFill>
            <a:ln w="12700" cap="flat" cmpd="sng" algn="ctr">
              <a:solidFill>
                <a:srgbClr val="00B05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맑은 고딕"/>
                <a:cs typeface="+mn-cs"/>
              </a:endParaRPr>
            </a:p>
          </p:txBody>
        </p:sp>
        <p:sp>
          <p:nvSpPr>
            <p:cNvPr id="60" name="Multiply 59"/>
            <p:cNvSpPr>
              <a:spLocks noChangeAspect="1"/>
            </p:cNvSpPr>
            <p:nvPr/>
          </p:nvSpPr>
          <p:spPr>
            <a:xfrm>
              <a:off x="1630680" y="2391051"/>
              <a:ext cx="180000" cy="180000"/>
            </a:xfrm>
            <a:prstGeom prst="mathMultiply">
              <a:avLst/>
            </a:prstGeom>
            <a:solidFill>
              <a:srgbClr val="92D050"/>
            </a:solidFill>
            <a:ln w="12700" cap="flat" cmpd="sng" algn="ctr">
              <a:solidFill>
                <a:srgbClr val="00B05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맑은 고딕"/>
                <a:cs typeface="+mn-cs"/>
              </a:endParaRPr>
            </a:p>
          </p:txBody>
        </p:sp>
        <p:sp>
          <p:nvSpPr>
            <p:cNvPr id="61" name="Line Callout 1 (No Border) 60"/>
            <p:cNvSpPr/>
            <p:nvPr/>
          </p:nvSpPr>
          <p:spPr>
            <a:xfrm>
              <a:off x="2002466" y="2511552"/>
              <a:ext cx="914400" cy="612648"/>
            </a:xfrm>
            <a:prstGeom prst="callout1">
              <a:avLst>
                <a:gd name="adj1" fmla="val 32634"/>
                <a:gd name="adj2" fmla="val 23062"/>
                <a:gd name="adj3" fmla="val 3162"/>
                <a:gd name="adj4" fmla="val -26705"/>
              </a:avLst>
            </a:prstGeom>
            <a:noFill/>
            <a:ln w="38100" cap="flat" cmpd="sng" algn="ctr">
              <a:solidFill>
                <a:srgbClr val="92D050"/>
              </a:solidFill>
              <a:prstDash val="solid"/>
              <a:tail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맑은 고딕"/>
                  <a:cs typeface="+mn-cs"/>
                </a:rPr>
                <a:t>pixel 2</a:t>
              </a: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맑은 고딕"/>
                <a:cs typeface="+mn-cs"/>
              </a:endParaRPr>
            </a:p>
          </p:txBody>
        </p:sp>
      </p:grpSp>
      <p:grpSp>
        <p:nvGrpSpPr>
          <p:cNvPr id="6" name="Group 7"/>
          <p:cNvGrpSpPr/>
          <p:nvPr/>
        </p:nvGrpSpPr>
        <p:grpSpPr>
          <a:xfrm>
            <a:off x="2598066" y="5365316"/>
            <a:ext cx="993399" cy="373487"/>
            <a:chOff x="2598066" y="5365316"/>
            <a:chExt cx="993399" cy="373487"/>
          </a:xfrm>
        </p:grpSpPr>
        <p:sp>
          <p:nvSpPr>
            <p:cNvPr id="48" name="Plus 47"/>
            <p:cNvSpPr>
              <a:spLocks/>
            </p:cNvSpPr>
            <p:nvPr/>
          </p:nvSpPr>
          <p:spPr>
            <a:xfrm>
              <a:off x="2598066" y="5426060"/>
              <a:ext cx="252000" cy="252000"/>
            </a:xfrm>
            <a:prstGeom prst="mathPlus">
              <a:avLst/>
            </a:prstGeom>
            <a:solidFill>
              <a:srgbClr val="00B0F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맑은 고딕"/>
                <a:cs typeface="+mn-cs"/>
              </a:endParaRPr>
            </a:p>
          </p:txBody>
        </p:sp>
        <p:pic>
          <p:nvPicPr>
            <p:cNvPr id="57" name="Picture 1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850066" y="5365316"/>
              <a:ext cx="741399" cy="373487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</p:spPr>
        </p:pic>
      </p:grpSp>
      <p:grpSp>
        <p:nvGrpSpPr>
          <p:cNvPr id="7" name="Group 6"/>
          <p:cNvGrpSpPr/>
          <p:nvPr/>
        </p:nvGrpSpPr>
        <p:grpSpPr>
          <a:xfrm>
            <a:off x="1269170" y="4107493"/>
            <a:ext cx="1093030" cy="582807"/>
            <a:chOff x="1269170" y="4107493"/>
            <a:chExt cx="1093030" cy="582807"/>
          </a:xfrm>
        </p:grpSpPr>
        <p:pic>
          <p:nvPicPr>
            <p:cNvPr id="37" name="Picture 86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562100" y="4107493"/>
              <a:ext cx="800100" cy="466075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</p:spPr>
        </p:pic>
        <p:sp>
          <p:nvSpPr>
            <p:cNvPr id="62" name="Plus 61"/>
            <p:cNvSpPr>
              <a:spLocks/>
            </p:cNvSpPr>
            <p:nvPr/>
          </p:nvSpPr>
          <p:spPr>
            <a:xfrm>
              <a:off x="1269170" y="4438300"/>
              <a:ext cx="252000" cy="252000"/>
            </a:xfrm>
            <a:prstGeom prst="mathPlus">
              <a:avLst/>
            </a:prstGeom>
            <a:solidFill>
              <a:srgbClr val="00B0F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맑은 고딕"/>
                <a:cs typeface="+mn-cs"/>
              </a:endParaRPr>
            </a:p>
          </p:txBody>
        </p:sp>
      </p:grpSp>
      <p:grpSp>
        <p:nvGrpSpPr>
          <p:cNvPr id="8" name="Group 9"/>
          <p:cNvGrpSpPr/>
          <p:nvPr/>
        </p:nvGrpSpPr>
        <p:grpSpPr>
          <a:xfrm>
            <a:off x="1249950" y="5210412"/>
            <a:ext cx="884106" cy="408164"/>
            <a:chOff x="1249950" y="5210412"/>
            <a:chExt cx="884106" cy="408164"/>
          </a:xfrm>
        </p:grpSpPr>
        <p:pic>
          <p:nvPicPr>
            <p:cNvPr id="63" name="Picture 10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455621" y="5210412"/>
              <a:ext cx="678435" cy="408164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</p:spPr>
        </p:pic>
        <p:sp>
          <p:nvSpPr>
            <p:cNvPr id="64" name="Minus 63"/>
            <p:cNvSpPr/>
            <p:nvPr/>
          </p:nvSpPr>
          <p:spPr>
            <a:xfrm>
              <a:off x="1249950" y="5311760"/>
              <a:ext cx="190500" cy="228600"/>
            </a:xfrm>
            <a:prstGeom prst="mathMinus">
              <a:avLst/>
            </a:prstGeom>
            <a:solidFill>
              <a:srgbClr val="FF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2392326" y="4573568"/>
            <a:ext cx="909073" cy="549142"/>
            <a:chOff x="2392326" y="4573568"/>
            <a:chExt cx="909073" cy="549142"/>
          </a:xfrm>
        </p:grpSpPr>
        <p:pic>
          <p:nvPicPr>
            <p:cNvPr id="65" name="Picture 23" descr="C:\Users\ang\Desktop\treesAndGrerb.jp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00327" y="4573568"/>
              <a:ext cx="701072" cy="5491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6" name="Minus 65"/>
            <p:cNvSpPr/>
            <p:nvPr/>
          </p:nvSpPr>
          <p:spPr>
            <a:xfrm>
              <a:off x="2392326" y="4733839"/>
              <a:ext cx="190500" cy="228600"/>
            </a:xfrm>
            <a:prstGeom prst="mathMinus">
              <a:avLst/>
            </a:prstGeom>
            <a:solidFill>
              <a:srgbClr val="FF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55" grpId="0"/>
      <p:bldP spid="56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extBox 66"/>
          <p:cNvSpPr txBox="1"/>
          <p:nvPr/>
        </p:nvSpPr>
        <p:spPr>
          <a:xfrm>
            <a:off x="2152485" y="5349250"/>
            <a:ext cx="4993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Bef>
                <a:spcPts val="0"/>
              </a:spcBef>
            </a:pPr>
            <a:r>
              <a:rPr lang="en-US" i="1" dirty="0" smtClean="0"/>
              <a:t>The            cat            </a:t>
            </a:r>
            <a:r>
              <a:rPr lang="en-US" i="1" dirty="0" smtClean="0">
                <a:solidFill>
                  <a:schemeClr val="bg1"/>
                </a:solidFill>
              </a:rPr>
              <a:t>on           the             mat.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we want (illustration)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53955" y="5349250"/>
            <a:ext cx="2672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Bef>
                <a:spcPts val="0"/>
              </a:spcBef>
            </a:pPr>
            <a:r>
              <a:rPr lang="en-US" i="1" dirty="0" smtClean="0">
                <a:solidFill>
                  <a:schemeClr val="bg1"/>
                </a:solidFill>
              </a:rPr>
              <a:t>The            cat           sat</a:t>
            </a:r>
          </a:p>
        </p:txBody>
      </p:sp>
      <p:grpSp>
        <p:nvGrpSpPr>
          <p:cNvPr id="3" name="Group 55"/>
          <p:cNvGrpSpPr/>
          <p:nvPr/>
        </p:nvGrpSpPr>
        <p:grpSpPr>
          <a:xfrm>
            <a:off x="1297541" y="4734771"/>
            <a:ext cx="384049" cy="576074"/>
            <a:chOff x="5186479" y="3160165"/>
            <a:chExt cx="576075" cy="2649945"/>
          </a:xfrm>
        </p:grpSpPr>
        <p:sp>
          <p:nvSpPr>
            <p:cNvPr id="10" name="Double Bracket 9"/>
            <p:cNvSpPr/>
            <p:nvPr/>
          </p:nvSpPr>
          <p:spPr bwMode="auto">
            <a:xfrm>
              <a:off x="5186479" y="3160165"/>
              <a:ext cx="576075" cy="2649945"/>
            </a:xfrm>
            <a:prstGeom prst="bracketPair">
              <a:avLst/>
            </a:prstGeom>
            <a:noFill/>
            <a:ln w="381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255733" y="3264084"/>
              <a:ext cx="426079" cy="24068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0"/>
                </a:spcBef>
              </a:pPr>
              <a:r>
                <a:rPr lang="en-US" sz="1400" dirty="0" smtClean="0">
                  <a:solidFill>
                    <a:schemeClr val="bg1"/>
                  </a:solidFill>
                </a:rPr>
                <a:t>9</a:t>
              </a:r>
            </a:p>
            <a:p>
              <a:pPr>
                <a:spcBef>
                  <a:spcPts val="0"/>
                </a:spcBef>
              </a:pPr>
              <a:r>
                <a:rPr lang="en-US" sz="1400" dirty="0" smtClean="0">
                  <a:solidFill>
                    <a:schemeClr val="bg1"/>
                  </a:solidFill>
                </a:rPr>
                <a:t>1</a:t>
              </a:r>
            </a:p>
          </p:txBody>
        </p:sp>
      </p:grpSp>
      <p:grpSp>
        <p:nvGrpSpPr>
          <p:cNvPr id="5" name="Group 55"/>
          <p:cNvGrpSpPr/>
          <p:nvPr/>
        </p:nvGrpSpPr>
        <p:grpSpPr>
          <a:xfrm>
            <a:off x="2382916" y="4773176"/>
            <a:ext cx="384049" cy="576074"/>
            <a:chOff x="5186479" y="3160165"/>
            <a:chExt cx="576075" cy="2649945"/>
          </a:xfrm>
        </p:grpSpPr>
        <p:sp>
          <p:nvSpPr>
            <p:cNvPr id="13" name="Double Bracket 12"/>
            <p:cNvSpPr/>
            <p:nvPr/>
          </p:nvSpPr>
          <p:spPr bwMode="auto">
            <a:xfrm>
              <a:off x="5186479" y="3160165"/>
              <a:ext cx="576075" cy="2649945"/>
            </a:xfrm>
            <a:prstGeom prst="bracketPair">
              <a:avLst/>
            </a:prstGeom>
            <a:noFill/>
            <a:ln w="381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255733" y="3264084"/>
              <a:ext cx="426079" cy="24068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0"/>
                </a:spcBef>
              </a:pPr>
              <a:r>
                <a:rPr lang="en-US" sz="1400" dirty="0" smtClean="0">
                  <a:solidFill>
                    <a:schemeClr val="bg1"/>
                  </a:solidFill>
                </a:rPr>
                <a:t>5</a:t>
              </a:r>
            </a:p>
            <a:p>
              <a:pPr>
                <a:spcBef>
                  <a:spcPts val="0"/>
                </a:spcBef>
              </a:pPr>
              <a:r>
                <a:rPr lang="en-US" sz="1400" dirty="0" smtClean="0">
                  <a:solidFill>
                    <a:schemeClr val="bg1"/>
                  </a:solidFill>
                </a:rPr>
                <a:t>3</a:t>
              </a:r>
            </a:p>
          </p:txBody>
        </p:sp>
      </p:grpSp>
      <p:grpSp>
        <p:nvGrpSpPr>
          <p:cNvPr id="6" name="Group 55"/>
          <p:cNvGrpSpPr/>
          <p:nvPr/>
        </p:nvGrpSpPr>
        <p:grpSpPr>
          <a:xfrm>
            <a:off x="4379975" y="4773175"/>
            <a:ext cx="384049" cy="576074"/>
            <a:chOff x="5186479" y="3160165"/>
            <a:chExt cx="576075" cy="2649945"/>
          </a:xfrm>
        </p:grpSpPr>
        <p:sp>
          <p:nvSpPr>
            <p:cNvPr id="16" name="Double Bracket 15"/>
            <p:cNvSpPr/>
            <p:nvPr/>
          </p:nvSpPr>
          <p:spPr bwMode="auto">
            <a:xfrm>
              <a:off x="5186479" y="3160165"/>
              <a:ext cx="576075" cy="2649945"/>
            </a:xfrm>
            <a:prstGeom prst="bracketPair">
              <a:avLst/>
            </a:prstGeom>
            <a:noFill/>
            <a:ln w="381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255733" y="3264084"/>
              <a:ext cx="426079" cy="24068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0"/>
                </a:spcBef>
              </a:pPr>
              <a:r>
                <a:rPr lang="en-US" sz="1400" dirty="0" smtClean="0">
                  <a:solidFill>
                    <a:schemeClr val="bg1"/>
                  </a:solidFill>
                </a:rPr>
                <a:t>8</a:t>
              </a:r>
            </a:p>
            <a:p>
              <a:pPr>
                <a:spcBef>
                  <a:spcPts val="0"/>
                </a:spcBef>
              </a:pPr>
              <a:r>
                <a:rPr lang="en-US" sz="1400" dirty="0" smtClean="0">
                  <a:solidFill>
                    <a:schemeClr val="bg1"/>
                  </a:solidFill>
                </a:rPr>
                <a:t>5</a:t>
              </a:r>
            </a:p>
          </p:txBody>
        </p:sp>
      </p:grpSp>
      <p:grpSp>
        <p:nvGrpSpPr>
          <p:cNvPr id="7" name="Group 55"/>
          <p:cNvGrpSpPr/>
          <p:nvPr/>
        </p:nvGrpSpPr>
        <p:grpSpPr>
          <a:xfrm>
            <a:off x="5378506" y="4773175"/>
            <a:ext cx="384049" cy="576074"/>
            <a:chOff x="5186479" y="3160165"/>
            <a:chExt cx="576075" cy="2649945"/>
          </a:xfrm>
        </p:grpSpPr>
        <p:sp>
          <p:nvSpPr>
            <p:cNvPr id="19" name="Double Bracket 18"/>
            <p:cNvSpPr/>
            <p:nvPr/>
          </p:nvSpPr>
          <p:spPr bwMode="auto">
            <a:xfrm>
              <a:off x="5186479" y="3160165"/>
              <a:ext cx="576075" cy="2649945"/>
            </a:xfrm>
            <a:prstGeom prst="bracketPair">
              <a:avLst/>
            </a:prstGeom>
            <a:noFill/>
            <a:ln w="381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255733" y="3264084"/>
              <a:ext cx="426079" cy="24068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0"/>
                </a:spcBef>
              </a:pPr>
              <a:r>
                <a:rPr lang="en-US" sz="1400" dirty="0" smtClean="0">
                  <a:solidFill>
                    <a:schemeClr val="bg1"/>
                  </a:solidFill>
                </a:rPr>
                <a:t>9</a:t>
              </a:r>
            </a:p>
            <a:p>
              <a:pPr>
                <a:spcBef>
                  <a:spcPts val="0"/>
                </a:spcBef>
              </a:pPr>
              <a:r>
                <a:rPr lang="en-US" sz="1400" dirty="0" smtClean="0">
                  <a:solidFill>
                    <a:schemeClr val="bg1"/>
                  </a:solidFill>
                </a:rPr>
                <a:t>1</a:t>
              </a:r>
            </a:p>
          </p:txBody>
        </p:sp>
      </p:grpSp>
      <p:grpSp>
        <p:nvGrpSpPr>
          <p:cNvPr id="8" name="Group 55"/>
          <p:cNvGrpSpPr/>
          <p:nvPr/>
        </p:nvGrpSpPr>
        <p:grpSpPr>
          <a:xfrm>
            <a:off x="6530655" y="4773175"/>
            <a:ext cx="384049" cy="576074"/>
            <a:chOff x="5186479" y="3160165"/>
            <a:chExt cx="576075" cy="2649945"/>
          </a:xfrm>
        </p:grpSpPr>
        <p:sp>
          <p:nvSpPr>
            <p:cNvPr id="22" name="Double Bracket 21"/>
            <p:cNvSpPr/>
            <p:nvPr/>
          </p:nvSpPr>
          <p:spPr bwMode="auto">
            <a:xfrm>
              <a:off x="5186479" y="3160165"/>
              <a:ext cx="576075" cy="2649945"/>
            </a:xfrm>
            <a:prstGeom prst="bracketPair">
              <a:avLst/>
            </a:prstGeom>
            <a:noFill/>
            <a:ln w="381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5255733" y="3264084"/>
              <a:ext cx="426079" cy="24068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0"/>
                </a:spcBef>
              </a:pPr>
              <a:r>
                <a:rPr lang="en-US" sz="1400" dirty="0" smtClean="0">
                  <a:solidFill>
                    <a:schemeClr val="bg1"/>
                  </a:solidFill>
                </a:rPr>
                <a:t>4</a:t>
              </a:r>
            </a:p>
            <a:p>
              <a:pPr>
                <a:spcBef>
                  <a:spcPts val="0"/>
                </a:spcBef>
              </a:pPr>
              <a:r>
                <a:rPr lang="en-US" sz="1400" dirty="0" smtClean="0">
                  <a:solidFill>
                    <a:schemeClr val="bg1"/>
                  </a:solidFill>
                </a:rPr>
                <a:t>3</a:t>
              </a:r>
            </a:p>
          </p:txBody>
        </p:sp>
      </p:grpSp>
      <p:grpSp>
        <p:nvGrpSpPr>
          <p:cNvPr id="9" name="Group 88"/>
          <p:cNvGrpSpPr/>
          <p:nvPr/>
        </p:nvGrpSpPr>
        <p:grpSpPr>
          <a:xfrm>
            <a:off x="1485736" y="3236975"/>
            <a:ext cx="1440851" cy="1558792"/>
            <a:chOff x="1485736" y="3236975"/>
            <a:chExt cx="1440851" cy="1558792"/>
          </a:xfrm>
        </p:grpSpPr>
        <p:cxnSp>
          <p:nvCxnSpPr>
            <p:cNvPr id="54" name="Straight Connector 53"/>
            <p:cNvCxnSpPr>
              <a:stCxn id="14" idx="0"/>
              <a:endCxn id="57" idx="4"/>
            </p:cNvCxnSpPr>
            <p:nvPr/>
          </p:nvCxnSpPr>
          <p:spPr bwMode="auto">
            <a:xfrm rot="16200000" flipV="1">
              <a:off x="1880042" y="4104697"/>
              <a:ext cx="905907" cy="476233"/>
            </a:xfrm>
            <a:prstGeom prst="line">
              <a:avLst/>
            </a:prstGeom>
            <a:noFill/>
            <a:ln w="381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6" name="Straight Connector 55"/>
            <p:cNvCxnSpPr>
              <a:stCxn id="11" idx="0"/>
              <a:endCxn id="57" idx="4"/>
            </p:cNvCxnSpPr>
            <p:nvPr/>
          </p:nvCxnSpPr>
          <p:spPr bwMode="auto">
            <a:xfrm rot="5400000" flipH="1" flipV="1">
              <a:off x="1356556" y="4019040"/>
              <a:ext cx="867502" cy="609142"/>
            </a:xfrm>
            <a:prstGeom prst="line">
              <a:avLst/>
            </a:prstGeom>
            <a:noFill/>
            <a:ln w="381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57" name="Oval 56"/>
            <p:cNvSpPr/>
            <p:nvPr/>
          </p:nvSpPr>
          <p:spPr bwMode="auto">
            <a:xfrm>
              <a:off x="1768435" y="3236975"/>
              <a:ext cx="652885" cy="652885"/>
            </a:xfrm>
            <a:prstGeom prst="ellipse">
              <a:avLst/>
            </a:prstGeom>
            <a:noFill/>
            <a:ln w="38100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487" tIns="44450" rIns="90487" bIns="4445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Helvetica" pitchFamily="34" charset="0"/>
              </a:endParaRP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2421320" y="3390595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Bef>
                  <a:spcPts val="0"/>
                </a:spcBef>
              </a:pPr>
              <a:r>
                <a:rPr lang="en-US" dirty="0" smtClean="0">
                  <a:solidFill>
                    <a:schemeClr val="bg1"/>
                  </a:solidFill>
                </a:rPr>
                <a:t>NP</a:t>
              </a:r>
            </a:p>
          </p:txBody>
        </p:sp>
      </p:grpSp>
      <p:grpSp>
        <p:nvGrpSpPr>
          <p:cNvPr id="12" name="Group 89"/>
          <p:cNvGrpSpPr/>
          <p:nvPr/>
        </p:nvGrpSpPr>
        <p:grpSpPr>
          <a:xfrm>
            <a:off x="5566700" y="3467405"/>
            <a:ext cx="1546032" cy="1328362"/>
            <a:chOff x="5566700" y="3467405"/>
            <a:chExt cx="1546032" cy="1328362"/>
          </a:xfrm>
        </p:grpSpPr>
        <p:cxnSp>
          <p:nvCxnSpPr>
            <p:cNvPr id="31" name="Straight Connector 30"/>
            <p:cNvCxnSpPr>
              <a:stCxn id="20" idx="0"/>
              <a:endCxn id="41" idx="4"/>
            </p:cNvCxnSpPr>
            <p:nvPr/>
          </p:nvCxnSpPr>
          <p:spPr bwMode="auto">
            <a:xfrm rot="5400000" flipH="1" flipV="1">
              <a:off x="5566921" y="4120070"/>
              <a:ext cx="675476" cy="675917"/>
            </a:xfrm>
            <a:prstGeom prst="line">
              <a:avLst/>
            </a:prstGeom>
            <a:noFill/>
            <a:ln w="381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2" name="Straight Connector 31"/>
            <p:cNvCxnSpPr>
              <a:stCxn id="23" idx="0"/>
              <a:endCxn id="41" idx="4"/>
            </p:cNvCxnSpPr>
            <p:nvPr/>
          </p:nvCxnSpPr>
          <p:spPr bwMode="auto">
            <a:xfrm rot="16200000" flipV="1">
              <a:off x="6142996" y="4219912"/>
              <a:ext cx="675476" cy="476232"/>
            </a:xfrm>
            <a:prstGeom prst="line">
              <a:avLst/>
            </a:prstGeom>
            <a:noFill/>
            <a:ln w="381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1" name="Oval 40"/>
            <p:cNvSpPr/>
            <p:nvPr/>
          </p:nvSpPr>
          <p:spPr bwMode="auto">
            <a:xfrm>
              <a:off x="5916175" y="3467405"/>
              <a:ext cx="652885" cy="652885"/>
            </a:xfrm>
            <a:prstGeom prst="ellipse">
              <a:avLst/>
            </a:prstGeom>
            <a:noFill/>
            <a:ln w="38100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487" tIns="44450" rIns="90487" bIns="4445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Helvetica" pitchFamily="34" charset="0"/>
              </a:endParaRPr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6607465" y="3621025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Bef>
                  <a:spcPts val="0"/>
                </a:spcBef>
              </a:pPr>
              <a:r>
                <a:rPr lang="en-US" dirty="0" smtClean="0">
                  <a:solidFill>
                    <a:schemeClr val="bg1"/>
                  </a:solidFill>
                </a:rPr>
                <a:t>NP</a:t>
              </a:r>
            </a:p>
          </p:txBody>
        </p:sp>
      </p:grpSp>
      <p:grpSp>
        <p:nvGrpSpPr>
          <p:cNvPr id="15" name="Group 90"/>
          <p:cNvGrpSpPr/>
          <p:nvPr/>
        </p:nvGrpSpPr>
        <p:grpSpPr>
          <a:xfrm>
            <a:off x="4568169" y="2238445"/>
            <a:ext cx="1725234" cy="2557322"/>
            <a:chOff x="4568169" y="2238445"/>
            <a:chExt cx="1725234" cy="2557322"/>
          </a:xfrm>
        </p:grpSpPr>
        <p:cxnSp>
          <p:nvCxnSpPr>
            <p:cNvPr id="83" name="Straight Connector 82"/>
            <p:cNvCxnSpPr>
              <a:stCxn id="17" idx="0"/>
              <a:endCxn id="86" idx="4"/>
            </p:cNvCxnSpPr>
            <p:nvPr/>
          </p:nvCxnSpPr>
          <p:spPr bwMode="auto">
            <a:xfrm rot="5400000" flipH="1" flipV="1">
              <a:off x="4049923" y="3409577"/>
              <a:ext cx="1904436" cy="867943"/>
            </a:xfrm>
            <a:prstGeom prst="line">
              <a:avLst/>
            </a:prstGeom>
            <a:noFill/>
            <a:ln w="381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4" name="Straight Connector 83"/>
            <p:cNvCxnSpPr>
              <a:stCxn id="41" idx="0"/>
              <a:endCxn id="86" idx="4"/>
            </p:cNvCxnSpPr>
            <p:nvPr/>
          </p:nvCxnSpPr>
          <p:spPr bwMode="auto">
            <a:xfrm rot="16200000" flipV="1">
              <a:off x="5551329" y="2776115"/>
              <a:ext cx="576075" cy="806505"/>
            </a:xfrm>
            <a:prstGeom prst="line">
              <a:avLst/>
            </a:prstGeom>
            <a:noFill/>
            <a:ln w="381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86" name="Oval 85"/>
            <p:cNvSpPr/>
            <p:nvPr/>
          </p:nvSpPr>
          <p:spPr bwMode="auto">
            <a:xfrm>
              <a:off x="5109670" y="2238445"/>
              <a:ext cx="652885" cy="652885"/>
            </a:xfrm>
            <a:prstGeom prst="ellipse">
              <a:avLst/>
            </a:prstGeom>
            <a:noFill/>
            <a:ln w="38100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487" tIns="44450" rIns="90487" bIns="4445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Helvetica" pitchFamily="34" charset="0"/>
              </a:endParaRPr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5800960" y="2392065"/>
              <a:ext cx="4924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Bef>
                  <a:spcPts val="0"/>
                </a:spcBef>
              </a:pPr>
              <a:r>
                <a:rPr lang="en-US" dirty="0" smtClean="0">
                  <a:solidFill>
                    <a:schemeClr val="bg1"/>
                  </a:solidFill>
                </a:rPr>
                <a:t>PP</a:t>
              </a:r>
            </a:p>
          </p:txBody>
        </p:sp>
      </p:grpSp>
      <p:grpSp>
        <p:nvGrpSpPr>
          <p:cNvPr id="18" name="Group 92"/>
          <p:cNvGrpSpPr/>
          <p:nvPr/>
        </p:nvGrpSpPr>
        <p:grpSpPr>
          <a:xfrm>
            <a:off x="2094879" y="625435"/>
            <a:ext cx="2534730" cy="2611540"/>
            <a:chOff x="2094879" y="625435"/>
            <a:chExt cx="2534730" cy="2611540"/>
          </a:xfrm>
        </p:grpSpPr>
        <p:grpSp>
          <p:nvGrpSpPr>
            <p:cNvPr id="21" name="Group 91"/>
            <p:cNvGrpSpPr/>
            <p:nvPr/>
          </p:nvGrpSpPr>
          <p:grpSpPr>
            <a:xfrm>
              <a:off x="2094879" y="625435"/>
              <a:ext cx="2534730" cy="2611540"/>
              <a:chOff x="2094879" y="625435"/>
              <a:chExt cx="2534730" cy="2611540"/>
            </a:xfrm>
          </p:grpSpPr>
          <p:cxnSp>
            <p:nvCxnSpPr>
              <p:cNvPr id="85" name="Straight Connector 84"/>
              <p:cNvCxnSpPr>
                <a:stCxn id="57" idx="0"/>
                <a:endCxn id="60" idx="4"/>
              </p:cNvCxnSpPr>
              <p:nvPr/>
            </p:nvCxnSpPr>
            <p:spPr bwMode="auto">
              <a:xfrm rot="5400000" flipH="1" flipV="1">
                <a:off x="1883651" y="1489548"/>
                <a:ext cx="1958655" cy="1536200"/>
              </a:xfrm>
              <a:prstGeom prst="line">
                <a:avLst/>
              </a:prstGeom>
              <a:noFill/>
              <a:ln w="38100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9" name="Straight Connector 58"/>
              <p:cNvCxnSpPr>
                <a:stCxn id="49" idx="0"/>
                <a:endCxn id="60" idx="4"/>
              </p:cNvCxnSpPr>
              <p:nvPr/>
            </p:nvCxnSpPr>
            <p:spPr bwMode="auto">
              <a:xfrm rot="16200000" flipV="1">
                <a:off x="4034331" y="875068"/>
                <a:ext cx="192025" cy="998530"/>
              </a:xfrm>
              <a:prstGeom prst="line">
                <a:avLst/>
              </a:prstGeom>
              <a:noFill/>
              <a:ln w="38100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60" name="Oval 59"/>
              <p:cNvSpPr/>
              <p:nvPr/>
            </p:nvSpPr>
            <p:spPr bwMode="auto">
              <a:xfrm>
                <a:off x="3304635" y="625435"/>
                <a:ext cx="652885" cy="652885"/>
              </a:xfrm>
              <a:prstGeom prst="ellipse">
                <a:avLst/>
              </a:prstGeom>
              <a:noFill/>
              <a:ln w="38100" cap="flat" cmpd="sng" algn="ctr">
                <a:solidFill>
                  <a:srgbClr val="FFFF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0487" tIns="44450" rIns="90487" bIns="4445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Helvetica" pitchFamily="34" charset="0"/>
                </a:endParaRPr>
              </a:p>
            </p:txBody>
          </p:sp>
        </p:grpSp>
        <p:sp>
          <p:nvSpPr>
            <p:cNvPr id="88" name="TextBox 87"/>
            <p:cNvSpPr txBox="1"/>
            <p:nvPr/>
          </p:nvSpPr>
          <p:spPr>
            <a:xfrm>
              <a:off x="4034330" y="740650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Bef>
                  <a:spcPts val="0"/>
                </a:spcBef>
              </a:pPr>
              <a:r>
                <a:rPr lang="en-US" dirty="0" smtClean="0">
                  <a:solidFill>
                    <a:schemeClr val="bg1"/>
                  </a:solidFill>
                </a:rPr>
                <a:t>S</a:t>
              </a:r>
            </a:p>
          </p:txBody>
        </p:sp>
      </p:grpSp>
      <p:sp>
        <p:nvSpPr>
          <p:cNvPr id="96" name="Down Arrow 95"/>
          <p:cNvSpPr/>
          <p:nvPr/>
        </p:nvSpPr>
        <p:spPr bwMode="auto">
          <a:xfrm rot="2600443">
            <a:off x="6041393" y="1069347"/>
            <a:ext cx="402712" cy="1419443"/>
          </a:xfrm>
          <a:prstGeom prst="downArrow">
            <a:avLst>
              <a:gd name="adj1" fmla="val 50000"/>
              <a:gd name="adj2" fmla="val 68538"/>
            </a:avLst>
          </a:prstGeom>
          <a:solidFill>
            <a:srgbClr val="FF000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487" tIns="44450" rIns="90487" bIns="4445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Helvetica" pitchFamily="34" charset="0"/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6831445" y="779055"/>
            <a:ext cx="23125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Bef>
                <a:spcPts val="0"/>
              </a:spcBef>
            </a:pPr>
            <a:r>
              <a:rPr lang="en-US" dirty="0" smtClean="0">
                <a:solidFill>
                  <a:schemeClr val="bg1"/>
                </a:solidFill>
              </a:rPr>
              <a:t>This node’s job is   to represent </a:t>
            </a:r>
          </a:p>
          <a:p>
            <a:pPr algn="l">
              <a:spcBef>
                <a:spcPts val="0"/>
              </a:spcBef>
            </a:pPr>
            <a:r>
              <a:rPr lang="en-US" i="1" dirty="0" smtClean="0">
                <a:solidFill>
                  <a:schemeClr val="bg1"/>
                </a:solidFill>
              </a:rPr>
              <a:t>“on the mat.”</a:t>
            </a:r>
          </a:p>
        </p:txBody>
      </p:sp>
      <p:grpSp>
        <p:nvGrpSpPr>
          <p:cNvPr id="24" name="Group 55"/>
          <p:cNvGrpSpPr/>
          <p:nvPr/>
        </p:nvGrpSpPr>
        <p:grpSpPr>
          <a:xfrm>
            <a:off x="3381445" y="4773175"/>
            <a:ext cx="384049" cy="576074"/>
            <a:chOff x="5186479" y="3160165"/>
            <a:chExt cx="576075" cy="2649945"/>
          </a:xfrm>
        </p:grpSpPr>
        <p:sp>
          <p:nvSpPr>
            <p:cNvPr id="44" name="Double Bracket 43"/>
            <p:cNvSpPr/>
            <p:nvPr/>
          </p:nvSpPr>
          <p:spPr bwMode="auto">
            <a:xfrm>
              <a:off x="5186479" y="3160165"/>
              <a:ext cx="576075" cy="2649945"/>
            </a:xfrm>
            <a:prstGeom prst="bracketPair">
              <a:avLst/>
            </a:prstGeom>
            <a:noFill/>
            <a:ln w="381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5255733" y="3264084"/>
              <a:ext cx="426079" cy="24068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0"/>
                </a:spcBef>
              </a:pPr>
              <a:r>
                <a:rPr lang="en-US" sz="1400" dirty="0" smtClean="0">
                  <a:solidFill>
                    <a:schemeClr val="bg1"/>
                  </a:solidFill>
                </a:rPr>
                <a:t>7</a:t>
              </a:r>
            </a:p>
            <a:p>
              <a:pPr>
                <a:spcBef>
                  <a:spcPts val="0"/>
                </a:spcBef>
              </a:pPr>
              <a:r>
                <a:rPr lang="en-US" sz="1400" dirty="0" smtClean="0">
                  <a:solidFill>
                    <a:schemeClr val="bg1"/>
                  </a:solidFill>
                </a:rPr>
                <a:t>1</a:t>
              </a:r>
            </a:p>
          </p:txBody>
        </p:sp>
      </p:grpSp>
      <p:grpSp>
        <p:nvGrpSpPr>
          <p:cNvPr id="25" name="Group 45"/>
          <p:cNvGrpSpPr/>
          <p:nvPr/>
        </p:nvGrpSpPr>
        <p:grpSpPr>
          <a:xfrm>
            <a:off x="3569640" y="1470345"/>
            <a:ext cx="1955663" cy="3325421"/>
            <a:chOff x="4525934" y="1547155"/>
            <a:chExt cx="1955663" cy="3325421"/>
          </a:xfrm>
        </p:grpSpPr>
        <p:cxnSp>
          <p:nvCxnSpPr>
            <p:cNvPr id="47" name="Straight Connector 46"/>
            <p:cNvCxnSpPr>
              <a:stCxn id="45" idx="0"/>
              <a:endCxn id="49" idx="4"/>
            </p:cNvCxnSpPr>
            <p:nvPr/>
          </p:nvCxnSpPr>
          <p:spPr bwMode="auto">
            <a:xfrm rot="5400000" flipH="1" flipV="1">
              <a:off x="3719650" y="3006324"/>
              <a:ext cx="2672536" cy="1059968"/>
            </a:xfrm>
            <a:prstGeom prst="line">
              <a:avLst/>
            </a:prstGeom>
            <a:noFill/>
            <a:ln w="381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8" name="Straight Connector 47"/>
            <p:cNvCxnSpPr>
              <a:stCxn id="86" idx="0"/>
              <a:endCxn id="49" idx="4"/>
            </p:cNvCxnSpPr>
            <p:nvPr/>
          </p:nvCxnSpPr>
          <p:spPr bwMode="auto">
            <a:xfrm rot="16200000" flipV="1">
              <a:off x="5931548" y="1854395"/>
              <a:ext cx="115215" cy="806505"/>
            </a:xfrm>
            <a:prstGeom prst="line">
              <a:avLst/>
            </a:prstGeom>
            <a:noFill/>
            <a:ln w="381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9" name="Oval 48"/>
            <p:cNvSpPr/>
            <p:nvPr/>
          </p:nvSpPr>
          <p:spPr bwMode="auto">
            <a:xfrm>
              <a:off x="5259459" y="1547155"/>
              <a:ext cx="652885" cy="652885"/>
            </a:xfrm>
            <a:prstGeom prst="ellipse">
              <a:avLst/>
            </a:prstGeom>
            <a:noFill/>
            <a:ln w="38100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487" tIns="44450" rIns="90487" bIns="4445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Helvetica" pitchFamily="34" charset="0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5989154" y="1547155"/>
              <a:ext cx="4924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Bef>
                  <a:spcPts val="0"/>
                </a:spcBef>
              </a:pPr>
              <a:r>
                <a:rPr lang="en-US" dirty="0" smtClean="0">
                  <a:solidFill>
                    <a:schemeClr val="bg1"/>
                  </a:solidFill>
                </a:rPr>
                <a:t>VP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914644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" grpId="0" animBg="1"/>
      <p:bldP spid="97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extBox 66"/>
          <p:cNvSpPr txBox="1"/>
          <p:nvPr/>
        </p:nvSpPr>
        <p:spPr>
          <a:xfrm>
            <a:off x="2152485" y="5349250"/>
            <a:ext cx="4993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Bef>
                <a:spcPts val="0"/>
              </a:spcBef>
            </a:pPr>
            <a:r>
              <a:rPr lang="en-US" i="1" dirty="0" smtClean="0"/>
              <a:t>The            cat            </a:t>
            </a:r>
            <a:r>
              <a:rPr lang="en-US" i="1" dirty="0" smtClean="0">
                <a:solidFill>
                  <a:schemeClr val="bg1"/>
                </a:solidFill>
              </a:rPr>
              <a:t>on           the             mat.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we want (illustration)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53955" y="5349250"/>
            <a:ext cx="2672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Bef>
                <a:spcPts val="0"/>
              </a:spcBef>
            </a:pPr>
            <a:r>
              <a:rPr lang="en-US" i="1" dirty="0" smtClean="0">
                <a:solidFill>
                  <a:schemeClr val="bg1"/>
                </a:solidFill>
              </a:rPr>
              <a:t>The            cat           sat</a:t>
            </a:r>
          </a:p>
        </p:txBody>
      </p:sp>
      <p:grpSp>
        <p:nvGrpSpPr>
          <p:cNvPr id="3" name="Group 55"/>
          <p:cNvGrpSpPr/>
          <p:nvPr/>
        </p:nvGrpSpPr>
        <p:grpSpPr>
          <a:xfrm>
            <a:off x="1297541" y="4734771"/>
            <a:ext cx="384049" cy="576074"/>
            <a:chOff x="5186479" y="3160165"/>
            <a:chExt cx="576075" cy="2649945"/>
          </a:xfrm>
        </p:grpSpPr>
        <p:sp>
          <p:nvSpPr>
            <p:cNvPr id="10" name="Double Bracket 9"/>
            <p:cNvSpPr/>
            <p:nvPr/>
          </p:nvSpPr>
          <p:spPr bwMode="auto">
            <a:xfrm>
              <a:off x="5186479" y="3160165"/>
              <a:ext cx="576075" cy="2649945"/>
            </a:xfrm>
            <a:prstGeom prst="bracketPair">
              <a:avLst/>
            </a:prstGeom>
            <a:noFill/>
            <a:ln w="381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255733" y="3264084"/>
              <a:ext cx="426079" cy="24068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0"/>
                </a:spcBef>
              </a:pPr>
              <a:r>
                <a:rPr lang="en-US" sz="1400" dirty="0" smtClean="0">
                  <a:solidFill>
                    <a:schemeClr val="bg1"/>
                  </a:solidFill>
                </a:rPr>
                <a:t>9</a:t>
              </a:r>
            </a:p>
            <a:p>
              <a:pPr>
                <a:spcBef>
                  <a:spcPts val="0"/>
                </a:spcBef>
              </a:pPr>
              <a:r>
                <a:rPr lang="en-US" sz="1400" dirty="0" smtClean="0">
                  <a:solidFill>
                    <a:schemeClr val="bg1"/>
                  </a:solidFill>
                </a:rPr>
                <a:t>1</a:t>
              </a:r>
            </a:p>
          </p:txBody>
        </p:sp>
      </p:grpSp>
      <p:grpSp>
        <p:nvGrpSpPr>
          <p:cNvPr id="5" name="Group 55"/>
          <p:cNvGrpSpPr/>
          <p:nvPr/>
        </p:nvGrpSpPr>
        <p:grpSpPr>
          <a:xfrm>
            <a:off x="2382916" y="4773176"/>
            <a:ext cx="384049" cy="576074"/>
            <a:chOff x="5186479" y="3160165"/>
            <a:chExt cx="576075" cy="2649945"/>
          </a:xfrm>
        </p:grpSpPr>
        <p:sp>
          <p:nvSpPr>
            <p:cNvPr id="13" name="Double Bracket 12"/>
            <p:cNvSpPr/>
            <p:nvPr/>
          </p:nvSpPr>
          <p:spPr bwMode="auto">
            <a:xfrm>
              <a:off x="5186479" y="3160165"/>
              <a:ext cx="576075" cy="2649945"/>
            </a:xfrm>
            <a:prstGeom prst="bracketPair">
              <a:avLst/>
            </a:prstGeom>
            <a:noFill/>
            <a:ln w="381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255733" y="3264084"/>
              <a:ext cx="426079" cy="24068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0"/>
                </a:spcBef>
              </a:pPr>
              <a:r>
                <a:rPr lang="en-US" sz="1400" dirty="0" smtClean="0">
                  <a:solidFill>
                    <a:schemeClr val="bg1"/>
                  </a:solidFill>
                </a:rPr>
                <a:t>5</a:t>
              </a:r>
            </a:p>
            <a:p>
              <a:pPr>
                <a:spcBef>
                  <a:spcPts val="0"/>
                </a:spcBef>
              </a:pPr>
              <a:r>
                <a:rPr lang="en-US" sz="1400" dirty="0" smtClean="0">
                  <a:solidFill>
                    <a:schemeClr val="bg1"/>
                  </a:solidFill>
                </a:rPr>
                <a:t>3</a:t>
              </a:r>
            </a:p>
          </p:txBody>
        </p:sp>
      </p:grpSp>
      <p:grpSp>
        <p:nvGrpSpPr>
          <p:cNvPr id="6" name="Group 55"/>
          <p:cNvGrpSpPr/>
          <p:nvPr/>
        </p:nvGrpSpPr>
        <p:grpSpPr>
          <a:xfrm>
            <a:off x="4379975" y="4773175"/>
            <a:ext cx="384049" cy="576074"/>
            <a:chOff x="5186479" y="3160165"/>
            <a:chExt cx="576075" cy="2649945"/>
          </a:xfrm>
        </p:grpSpPr>
        <p:sp>
          <p:nvSpPr>
            <p:cNvPr id="16" name="Double Bracket 15"/>
            <p:cNvSpPr/>
            <p:nvPr/>
          </p:nvSpPr>
          <p:spPr bwMode="auto">
            <a:xfrm>
              <a:off x="5186479" y="3160165"/>
              <a:ext cx="576075" cy="2649945"/>
            </a:xfrm>
            <a:prstGeom prst="bracketPair">
              <a:avLst/>
            </a:prstGeom>
            <a:noFill/>
            <a:ln w="381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255733" y="3264084"/>
              <a:ext cx="426079" cy="24068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0"/>
                </a:spcBef>
              </a:pPr>
              <a:r>
                <a:rPr lang="en-US" sz="1400" dirty="0" smtClean="0">
                  <a:solidFill>
                    <a:schemeClr val="bg1"/>
                  </a:solidFill>
                </a:rPr>
                <a:t>8</a:t>
              </a:r>
            </a:p>
            <a:p>
              <a:pPr>
                <a:spcBef>
                  <a:spcPts val="0"/>
                </a:spcBef>
              </a:pPr>
              <a:r>
                <a:rPr lang="en-US" sz="1400" dirty="0" smtClean="0">
                  <a:solidFill>
                    <a:schemeClr val="bg1"/>
                  </a:solidFill>
                </a:rPr>
                <a:t>5</a:t>
              </a:r>
            </a:p>
          </p:txBody>
        </p:sp>
      </p:grpSp>
      <p:grpSp>
        <p:nvGrpSpPr>
          <p:cNvPr id="7" name="Group 55"/>
          <p:cNvGrpSpPr/>
          <p:nvPr/>
        </p:nvGrpSpPr>
        <p:grpSpPr>
          <a:xfrm>
            <a:off x="5378506" y="4773175"/>
            <a:ext cx="384049" cy="576074"/>
            <a:chOff x="5186479" y="3160165"/>
            <a:chExt cx="576075" cy="2649945"/>
          </a:xfrm>
        </p:grpSpPr>
        <p:sp>
          <p:nvSpPr>
            <p:cNvPr id="19" name="Double Bracket 18"/>
            <p:cNvSpPr/>
            <p:nvPr/>
          </p:nvSpPr>
          <p:spPr bwMode="auto">
            <a:xfrm>
              <a:off x="5186479" y="3160165"/>
              <a:ext cx="576075" cy="2649945"/>
            </a:xfrm>
            <a:prstGeom prst="bracketPair">
              <a:avLst/>
            </a:prstGeom>
            <a:noFill/>
            <a:ln w="381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255733" y="3264084"/>
              <a:ext cx="426079" cy="24068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0"/>
                </a:spcBef>
              </a:pPr>
              <a:r>
                <a:rPr lang="en-US" sz="1400" dirty="0" smtClean="0">
                  <a:solidFill>
                    <a:schemeClr val="bg1"/>
                  </a:solidFill>
                </a:rPr>
                <a:t>9</a:t>
              </a:r>
            </a:p>
            <a:p>
              <a:pPr>
                <a:spcBef>
                  <a:spcPts val="0"/>
                </a:spcBef>
              </a:pPr>
              <a:r>
                <a:rPr lang="en-US" sz="1400" dirty="0" smtClean="0">
                  <a:solidFill>
                    <a:schemeClr val="bg1"/>
                  </a:solidFill>
                </a:rPr>
                <a:t>1</a:t>
              </a:r>
            </a:p>
          </p:txBody>
        </p:sp>
      </p:grpSp>
      <p:grpSp>
        <p:nvGrpSpPr>
          <p:cNvPr id="8" name="Group 55"/>
          <p:cNvGrpSpPr/>
          <p:nvPr/>
        </p:nvGrpSpPr>
        <p:grpSpPr>
          <a:xfrm>
            <a:off x="6530655" y="4773175"/>
            <a:ext cx="384049" cy="576074"/>
            <a:chOff x="5186479" y="3160165"/>
            <a:chExt cx="576075" cy="2649945"/>
          </a:xfrm>
        </p:grpSpPr>
        <p:sp>
          <p:nvSpPr>
            <p:cNvPr id="22" name="Double Bracket 21"/>
            <p:cNvSpPr/>
            <p:nvPr/>
          </p:nvSpPr>
          <p:spPr bwMode="auto">
            <a:xfrm>
              <a:off x="5186479" y="3160165"/>
              <a:ext cx="576075" cy="2649945"/>
            </a:xfrm>
            <a:prstGeom prst="bracketPair">
              <a:avLst/>
            </a:prstGeom>
            <a:noFill/>
            <a:ln w="381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5255733" y="3264084"/>
              <a:ext cx="426079" cy="24068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0"/>
                </a:spcBef>
              </a:pPr>
              <a:r>
                <a:rPr lang="en-US" sz="1400" dirty="0" smtClean="0">
                  <a:solidFill>
                    <a:schemeClr val="bg1"/>
                  </a:solidFill>
                </a:rPr>
                <a:t>4</a:t>
              </a:r>
            </a:p>
            <a:p>
              <a:pPr>
                <a:spcBef>
                  <a:spcPts val="0"/>
                </a:spcBef>
              </a:pPr>
              <a:r>
                <a:rPr lang="en-US" sz="1400" dirty="0" smtClean="0">
                  <a:solidFill>
                    <a:schemeClr val="bg1"/>
                  </a:solidFill>
                </a:rPr>
                <a:t>3</a:t>
              </a:r>
            </a:p>
          </p:txBody>
        </p:sp>
      </p:grpSp>
      <p:grpSp>
        <p:nvGrpSpPr>
          <p:cNvPr id="9" name="Group 88"/>
          <p:cNvGrpSpPr/>
          <p:nvPr/>
        </p:nvGrpSpPr>
        <p:grpSpPr>
          <a:xfrm>
            <a:off x="1485736" y="3236975"/>
            <a:ext cx="1440851" cy="1558792"/>
            <a:chOff x="1485736" y="3236975"/>
            <a:chExt cx="1440851" cy="1558792"/>
          </a:xfrm>
        </p:grpSpPr>
        <p:cxnSp>
          <p:nvCxnSpPr>
            <p:cNvPr id="54" name="Straight Connector 53"/>
            <p:cNvCxnSpPr>
              <a:stCxn id="14" idx="0"/>
              <a:endCxn id="57" idx="4"/>
            </p:cNvCxnSpPr>
            <p:nvPr/>
          </p:nvCxnSpPr>
          <p:spPr bwMode="auto">
            <a:xfrm rot="16200000" flipV="1">
              <a:off x="1880042" y="4104697"/>
              <a:ext cx="905907" cy="476233"/>
            </a:xfrm>
            <a:prstGeom prst="line">
              <a:avLst/>
            </a:prstGeom>
            <a:noFill/>
            <a:ln w="381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6" name="Straight Connector 55"/>
            <p:cNvCxnSpPr>
              <a:stCxn id="11" idx="0"/>
              <a:endCxn id="57" idx="4"/>
            </p:cNvCxnSpPr>
            <p:nvPr/>
          </p:nvCxnSpPr>
          <p:spPr bwMode="auto">
            <a:xfrm rot="5400000" flipH="1" flipV="1">
              <a:off x="1356556" y="4019040"/>
              <a:ext cx="867502" cy="609142"/>
            </a:xfrm>
            <a:prstGeom prst="line">
              <a:avLst/>
            </a:prstGeom>
            <a:noFill/>
            <a:ln w="381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57" name="Oval 56"/>
            <p:cNvSpPr/>
            <p:nvPr/>
          </p:nvSpPr>
          <p:spPr bwMode="auto">
            <a:xfrm>
              <a:off x="1768435" y="3236975"/>
              <a:ext cx="652885" cy="652885"/>
            </a:xfrm>
            <a:prstGeom prst="ellipse">
              <a:avLst/>
            </a:prstGeom>
            <a:noFill/>
            <a:ln w="38100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487" tIns="44450" rIns="90487" bIns="4445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Helvetica" pitchFamily="34" charset="0"/>
              </a:endParaRP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2421320" y="3390595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Bef>
                  <a:spcPts val="0"/>
                </a:spcBef>
              </a:pPr>
              <a:r>
                <a:rPr lang="en-US" dirty="0" smtClean="0">
                  <a:solidFill>
                    <a:schemeClr val="bg1"/>
                  </a:solidFill>
                </a:rPr>
                <a:t>NP</a:t>
              </a:r>
            </a:p>
          </p:txBody>
        </p:sp>
      </p:grpSp>
      <p:grpSp>
        <p:nvGrpSpPr>
          <p:cNvPr id="12" name="Group 89"/>
          <p:cNvGrpSpPr/>
          <p:nvPr/>
        </p:nvGrpSpPr>
        <p:grpSpPr>
          <a:xfrm>
            <a:off x="5566700" y="3467405"/>
            <a:ext cx="1546032" cy="1328362"/>
            <a:chOff x="5566700" y="3467405"/>
            <a:chExt cx="1546032" cy="1328362"/>
          </a:xfrm>
        </p:grpSpPr>
        <p:cxnSp>
          <p:nvCxnSpPr>
            <p:cNvPr id="31" name="Straight Connector 30"/>
            <p:cNvCxnSpPr>
              <a:stCxn id="20" idx="0"/>
              <a:endCxn id="41" idx="4"/>
            </p:cNvCxnSpPr>
            <p:nvPr/>
          </p:nvCxnSpPr>
          <p:spPr bwMode="auto">
            <a:xfrm rot="5400000" flipH="1" flipV="1">
              <a:off x="5566921" y="4120070"/>
              <a:ext cx="675476" cy="675917"/>
            </a:xfrm>
            <a:prstGeom prst="line">
              <a:avLst/>
            </a:prstGeom>
            <a:noFill/>
            <a:ln w="381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2" name="Straight Connector 31"/>
            <p:cNvCxnSpPr>
              <a:stCxn id="23" idx="0"/>
              <a:endCxn id="41" idx="4"/>
            </p:cNvCxnSpPr>
            <p:nvPr/>
          </p:nvCxnSpPr>
          <p:spPr bwMode="auto">
            <a:xfrm rot="16200000" flipV="1">
              <a:off x="6142996" y="4219912"/>
              <a:ext cx="675476" cy="476232"/>
            </a:xfrm>
            <a:prstGeom prst="line">
              <a:avLst/>
            </a:prstGeom>
            <a:noFill/>
            <a:ln w="381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1" name="Oval 40"/>
            <p:cNvSpPr/>
            <p:nvPr/>
          </p:nvSpPr>
          <p:spPr bwMode="auto">
            <a:xfrm>
              <a:off x="5916175" y="3467405"/>
              <a:ext cx="652885" cy="652885"/>
            </a:xfrm>
            <a:prstGeom prst="ellipse">
              <a:avLst/>
            </a:prstGeom>
            <a:noFill/>
            <a:ln w="38100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487" tIns="44450" rIns="90487" bIns="4445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Helvetica" pitchFamily="34" charset="0"/>
              </a:endParaRPr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6607465" y="3621025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Bef>
                  <a:spcPts val="0"/>
                </a:spcBef>
              </a:pPr>
              <a:r>
                <a:rPr lang="en-US" dirty="0" smtClean="0">
                  <a:solidFill>
                    <a:schemeClr val="bg1"/>
                  </a:solidFill>
                </a:rPr>
                <a:t>NP</a:t>
              </a:r>
            </a:p>
          </p:txBody>
        </p:sp>
      </p:grpSp>
      <p:grpSp>
        <p:nvGrpSpPr>
          <p:cNvPr id="15" name="Group 90"/>
          <p:cNvGrpSpPr/>
          <p:nvPr/>
        </p:nvGrpSpPr>
        <p:grpSpPr>
          <a:xfrm>
            <a:off x="4568169" y="2238445"/>
            <a:ext cx="1725234" cy="2557322"/>
            <a:chOff x="4568169" y="2238445"/>
            <a:chExt cx="1725234" cy="2557322"/>
          </a:xfrm>
        </p:grpSpPr>
        <p:cxnSp>
          <p:nvCxnSpPr>
            <p:cNvPr id="83" name="Straight Connector 82"/>
            <p:cNvCxnSpPr>
              <a:stCxn id="17" idx="0"/>
              <a:endCxn id="86" idx="4"/>
            </p:cNvCxnSpPr>
            <p:nvPr/>
          </p:nvCxnSpPr>
          <p:spPr bwMode="auto">
            <a:xfrm rot="5400000" flipH="1" flipV="1">
              <a:off x="4049923" y="3409577"/>
              <a:ext cx="1904436" cy="867943"/>
            </a:xfrm>
            <a:prstGeom prst="line">
              <a:avLst/>
            </a:prstGeom>
            <a:noFill/>
            <a:ln w="381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4" name="Straight Connector 83"/>
            <p:cNvCxnSpPr>
              <a:stCxn id="41" idx="0"/>
              <a:endCxn id="86" idx="4"/>
            </p:cNvCxnSpPr>
            <p:nvPr/>
          </p:nvCxnSpPr>
          <p:spPr bwMode="auto">
            <a:xfrm rot="16200000" flipV="1">
              <a:off x="5551329" y="2776115"/>
              <a:ext cx="576075" cy="806505"/>
            </a:xfrm>
            <a:prstGeom prst="line">
              <a:avLst/>
            </a:prstGeom>
            <a:noFill/>
            <a:ln w="381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86" name="Oval 85"/>
            <p:cNvSpPr/>
            <p:nvPr/>
          </p:nvSpPr>
          <p:spPr bwMode="auto">
            <a:xfrm>
              <a:off x="5109670" y="2238445"/>
              <a:ext cx="652885" cy="652885"/>
            </a:xfrm>
            <a:prstGeom prst="ellipse">
              <a:avLst/>
            </a:prstGeom>
            <a:noFill/>
            <a:ln w="38100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487" tIns="44450" rIns="90487" bIns="4445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Helvetica" pitchFamily="34" charset="0"/>
              </a:endParaRPr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5800960" y="2392065"/>
              <a:ext cx="4924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Bef>
                  <a:spcPts val="0"/>
                </a:spcBef>
              </a:pPr>
              <a:r>
                <a:rPr lang="en-US" dirty="0" smtClean="0">
                  <a:solidFill>
                    <a:schemeClr val="bg1"/>
                  </a:solidFill>
                </a:rPr>
                <a:t>PP</a:t>
              </a:r>
            </a:p>
          </p:txBody>
        </p:sp>
      </p:grpSp>
      <p:grpSp>
        <p:nvGrpSpPr>
          <p:cNvPr id="18" name="Group 92"/>
          <p:cNvGrpSpPr/>
          <p:nvPr/>
        </p:nvGrpSpPr>
        <p:grpSpPr>
          <a:xfrm>
            <a:off x="2094879" y="625435"/>
            <a:ext cx="2534730" cy="2611540"/>
            <a:chOff x="2094879" y="625435"/>
            <a:chExt cx="2534730" cy="2611540"/>
          </a:xfrm>
        </p:grpSpPr>
        <p:grpSp>
          <p:nvGrpSpPr>
            <p:cNvPr id="21" name="Group 91"/>
            <p:cNvGrpSpPr/>
            <p:nvPr/>
          </p:nvGrpSpPr>
          <p:grpSpPr>
            <a:xfrm>
              <a:off x="2094879" y="625435"/>
              <a:ext cx="2534730" cy="2611540"/>
              <a:chOff x="2094879" y="625435"/>
              <a:chExt cx="2534730" cy="2611540"/>
            </a:xfrm>
          </p:grpSpPr>
          <p:cxnSp>
            <p:nvCxnSpPr>
              <p:cNvPr id="85" name="Straight Connector 84"/>
              <p:cNvCxnSpPr>
                <a:stCxn id="57" idx="0"/>
                <a:endCxn id="60" idx="4"/>
              </p:cNvCxnSpPr>
              <p:nvPr/>
            </p:nvCxnSpPr>
            <p:spPr bwMode="auto">
              <a:xfrm rot="5400000" flipH="1" flipV="1">
                <a:off x="1883651" y="1489548"/>
                <a:ext cx="1958655" cy="1536200"/>
              </a:xfrm>
              <a:prstGeom prst="line">
                <a:avLst/>
              </a:prstGeom>
              <a:noFill/>
              <a:ln w="38100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9" name="Straight Connector 58"/>
              <p:cNvCxnSpPr>
                <a:stCxn id="49" idx="0"/>
                <a:endCxn id="60" idx="4"/>
              </p:cNvCxnSpPr>
              <p:nvPr/>
            </p:nvCxnSpPr>
            <p:spPr bwMode="auto">
              <a:xfrm rot="16200000" flipV="1">
                <a:off x="4034331" y="875068"/>
                <a:ext cx="192025" cy="998530"/>
              </a:xfrm>
              <a:prstGeom prst="line">
                <a:avLst/>
              </a:prstGeom>
              <a:noFill/>
              <a:ln w="38100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60" name="Oval 59"/>
              <p:cNvSpPr/>
              <p:nvPr/>
            </p:nvSpPr>
            <p:spPr bwMode="auto">
              <a:xfrm>
                <a:off x="3304635" y="625435"/>
                <a:ext cx="652885" cy="652885"/>
              </a:xfrm>
              <a:prstGeom prst="ellipse">
                <a:avLst/>
              </a:prstGeom>
              <a:noFill/>
              <a:ln w="38100" cap="flat" cmpd="sng" algn="ctr">
                <a:solidFill>
                  <a:srgbClr val="FFFF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0487" tIns="44450" rIns="90487" bIns="4445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Helvetica" pitchFamily="34" charset="0"/>
                </a:endParaRPr>
              </a:p>
            </p:txBody>
          </p:sp>
        </p:grpSp>
        <p:sp>
          <p:nvSpPr>
            <p:cNvPr id="88" name="TextBox 87"/>
            <p:cNvSpPr txBox="1"/>
            <p:nvPr/>
          </p:nvSpPr>
          <p:spPr>
            <a:xfrm>
              <a:off x="4034330" y="740650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Bef>
                  <a:spcPts val="0"/>
                </a:spcBef>
              </a:pPr>
              <a:r>
                <a:rPr lang="en-US" dirty="0" smtClean="0">
                  <a:solidFill>
                    <a:schemeClr val="bg1"/>
                  </a:solidFill>
                </a:rPr>
                <a:t>S</a:t>
              </a:r>
            </a:p>
          </p:txBody>
        </p:sp>
      </p:grpSp>
      <p:sp>
        <p:nvSpPr>
          <p:cNvPr id="96" name="Down Arrow 95"/>
          <p:cNvSpPr/>
          <p:nvPr/>
        </p:nvSpPr>
        <p:spPr bwMode="auto">
          <a:xfrm rot="2600443">
            <a:off x="6041393" y="1069347"/>
            <a:ext cx="402712" cy="1419443"/>
          </a:xfrm>
          <a:prstGeom prst="downArrow">
            <a:avLst>
              <a:gd name="adj1" fmla="val 50000"/>
              <a:gd name="adj2" fmla="val 68538"/>
            </a:avLst>
          </a:prstGeom>
          <a:solidFill>
            <a:srgbClr val="FF000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487" tIns="44450" rIns="90487" bIns="4445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Helvetica" pitchFamily="34" charset="0"/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6831445" y="779055"/>
            <a:ext cx="23125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Bef>
                <a:spcPts val="0"/>
              </a:spcBef>
            </a:pPr>
            <a:r>
              <a:rPr lang="en-US" dirty="0" smtClean="0">
                <a:solidFill>
                  <a:schemeClr val="bg1"/>
                </a:solidFill>
              </a:rPr>
              <a:t>This node’s job is   to represent </a:t>
            </a:r>
          </a:p>
          <a:p>
            <a:pPr algn="l">
              <a:spcBef>
                <a:spcPts val="0"/>
              </a:spcBef>
            </a:pPr>
            <a:r>
              <a:rPr lang="en-US" i="1" dirty="0" smtClean="0">
                <a:solidFill>
                  <a:schemeClr val="bg1"/>
                </a:solidFill>
              </a:rPr>
              <a:t>“on the mat.”</a:t>
            </a:r>
          </a:p>
        </p:txBody>
      </p:sp>
      <p:grpSp>
        <p:nvGrpSpPr>
          <p:cNvPr id="24" name="Group 55"/>
          <p:cNvGrpSpPr/>
          <p:nvPr/>
        </p:nvGrpSpPr>
        <p:grpSpPr>
          <a:xfrm>
            <a:off x="3381445" y="4773175"/>
            <a:ext cx="384049" cy="576074"/>
            <a:chOff x="5186479" y="3160165"/>
            <a:chExt cx="576075" cy="2649945"/>
          </a:xfrm>
        </p:grpSpPr>
        <p:sp>
          <p:nvSpPr>
            <p:cNvPr id="44" name="Double Bracket 43"/>
            <p:cNvSpPr/>
            <p:nvPr/>
          </p:nvSpPr>
          <p:spPr bwMode="auto">
            <a:xfrm>
              <a:off x="5186479" y="3160165"/>
              <a:ext cx="576075" cy="2649945"/>
            </a:xfrm>
            <a:prstGeom prst="bracketPair">
              <a:avLst/>
            </a:prstGeom>
            <a:noFill/>
            <a:ln w="381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5255733" y="3264084"/>
              <a:ext cx="426079" cy="24068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0"/>
                </a:spcBef>
              </a:pPr>
              <a:r>
                <a:rPr lang="en-US" sz="1400" dirty="0" smtClean="0">
                  <a:solidFill>
                    <a:schemeClr val="bg1"/>
                  </a:solidFill>
                </a:rPr>
                <a:t>7</a:t>
              </a:r>
            </a:p>
            <a:p>
              <a:pPr>
                <a:spcBef>
                  <a:spcPts val="0"/>
                </a:spcBef>
              </a:pPr>
              <a:r>
                <a:rPr lang="en-US" sz="1400" dirty="0" smtClean="0">
                  <a:solidFill>
                    <a:schemeClr val="bg1"/>
                  </a:solidFill>
                </a:rPr>
                <a:t>1</a:t>
              </a:r>
            </a:p>
          </p:txBody>
        </p:sp>
      </p:grpSp>
      <p:grpSp>
        <p:nvGrpSpPr>
          <p:cNvPr id="25" name="Group 45"/>
          <p:cNvGrpSpPr/>
          <p:nvPr/>
        </p:nvGrpSpPr>
        <p:grpSpPr>
          <a:xfrm>
            <a:off x="3569640" y="1470345"/>
            <a:ext cx="1955663" cy="3325421"/>
            <a:chOff x="4525934" y="1547155"/>
            <a:chExt cx="1955663" cy="3325421"/>
          </a:xfrm>
        </p:grpSpPr>
        <p:cxnSp>
          <p:nvCxnSpPr>
            <p:cNvPr id="47" name="Straight Connector 46"/>
            <p:cNvCxnSpPr>
              <a:stCxn id="45" idx="0"/>
              <a:endCxn id="49" idx="4"/>
            </p:cNvCxnSpPr>
            <p:nvPr/>
          </p:nvCxnSpPr>
          <p:spPr bwMode="auto">
            <a:xfrm rot="5400000" flipH="1" flipV="1">
              <a:off x="3719650" y="3006324"/>
              <a:ext cx="2672536" cy="1059968"/>
            </a:xfrm>
            <a:prstGeom prst="line">
              <a:avLst/>
            </a:prstGeom>
            <a:noFill/>
            <a:ln w="381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8" name="Straight Connector 47"/>
            <p:cNvCxnSpPr>
              <a:stCxn id="86" idx="0"/>
              <a:endCxn id="49" idx="4"/>
            </p:cNvCxnSpPr>
            <p:nvPr/>
          </p:nvCxnSpPr>
          <p:spPr bwMode="auto">
            <a:xfrm rot="16200000" flipV="1">
              <a:off x="5931548" y="1854395"/>
              <a:ext cx="115215" cy="806505"/>
            </a:xfrm>
            <a:prstGeom prst="line">
              <a:avLst/>
            </a:prstGeom>
            <a:noFill/>
            <a:ln w="381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9" name="Oval 48"/>
            <p:cNvSpPr/>
            <p:nvPr/>
          </p:nvSpPr>
          <p:spPr bwMode="auto">
            <a:xfrm>
              <a:off x="5259459" y="1547155"/>
              <a:ext cx="652885" cy="652885"/>
            </a:xfrm>
            <a:prstGeom prst="ellipse">
              <a:avLst/>
            </a:prstGeom>
            <a:noFill/>
            <a:ln w="38100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487" tIns="44450" rIns="90487" bIns="4445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Helvetica" pitchFamily="34" charset="0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5989154" y="1547155"/>
              <a:ext cx="4924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Bef>
                  <a:spcPts val="0"/>
                </a:spcBef>
              </a:pPr>
              <a:r>
                <a:rPr lang="en-US" dirty="0" smtClean="0">
                  <a:solidFill>
                    <a:schemeClr val="bg1"/>
                  </a:solidFill>
                </a:rPr>
                <a:t>VP</a:t>
              </a:r>
            </a:p>
          </p:txBody>
        </p:sp>
      </p:grpSp>
      <p:grpSp>
        <p:nvGrpSpPr>
          <p:cNvPr id="26" name="Group 55"/>
          <p:cNvGrpSpPr/>
          <p:nvPr/>
        </p:nvGrpSpPr>
        <p:grpSpPr>
          <a:xfrm>
            <a:off x="1883650" y="3275380"/>
            <a:ext cx="384049" cy="576074"/>
            <a:chOff x="5186479" y="3160165"/>
            <a:chExt cx="576075" cy="2649945"/>
          </a:xfrm>
        </p:grpSpPr>
        <p:sp>
          <p:nvSpPr>
            <p:cNvPr id="53" name="Double Bracket 52"/>
            <p:cNvSpPr/>
            <p:nvPr/>
          </p:nvSpPr>
          <p:spPr bwMode="auto">
            <a:xfrm>
              <a:off x="5186479" y="3160165"/>
              <a:ext cx="576075" cy="2649945"/>
            </a:xfrm>
            <a:prstGeom prst="bracketPair">
              <a:avLst/>
            </a:prstGeom>
            <a:noFill/>
            <a:ln w="381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5255733" y="3264084"/>
              <a:ext cx="426079" cy="24068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0"/>
                </a:spcBef>
              </a:pPr>
              <a:r>
                <a:rPr lang="en-US" sz="1400" dirty="0" smtClean="0">
                  <a:solidFill>
                    <a:schemeClr val="bg1"/>
                  </a:solidFill>
                </a:rPr>
                <a:t>5</a:t>
              </a:r>
            </a:p>
            <a:p>
              <a:pPr>
                <a:spcBef>
                  <a:spcPts val="0"/>
                </a:spcBef>
              </a:pPr>
              <a:r>
                <a:rPr lang="en-US" sz="1400" dirty="0" smtClean="0">
                  <a:solidFill>
                    <a:schemeClr val="bg1"/>
                  </a:solidFill>
                </a:rPr>
                <a:t>2</a:t>
              </a:r>
            </a:p>
          </p:txBody>
        </p:sp>
      </p:grpSp>
      <p:grpSp>
        <p:nvGrpSpPr>
          <p:cNvPr id="27" name="Group 55"/>
          <p:cNvGrpSpPr/>
          <p:nvPr/>
        </p:nvGrpSpPr>
        <p:grpSpPr>
          <a:xfrm>
            <a:off x="6031390" y="3505810"/>
            <a:ext cx="384049" cy="576074"/>
            <a:chOff x="5186479" y="3160165"/>
            <a:chExt cx="576075" cy="2649945"/>
          </a:xfrm>
        </p:grpSpPr>
        <p:sp>
          <p:nvSpPr>
            <p:cNvPr id="61" name="Double Bracket 60"/>
            <p:cNvSpPr/>
            <p:nvPr/>
          </p:nvSpPr>
          <p:spPr bwMode="auto">
            <a:xfrm>
              <a:off x="5186479" y="3160165"/>
              <a:ext cx="576075" cy="2649945"/>
            </a:xfrm>
            <a:prstGeom prst="bracketPair">
              <a:avLst/>
            </a:prstGeom>
            <a:noFill/>
            <a:ln w="381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5255733" y="3264084"/>
              <a:ext cx="426079" cy="24068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0"/>
                </a:spcBef>
              </a:pPr>
              <a:r>
                <a:rPr lang="en-US" sz="1400" dirty="0" smtClean="0">
                  <a:solidFill>
                    <a:schemeClr val="bg1"/>
                  </a:solidFill>
                </a:rPr>
                <a:t>3</a:t>
              </a:r>
            </a:p>
            <a:p>
              <a:pPr>
                <a:spcBef>
                  <a:spcPts val="0"/>
                </a:spcBef>
              </a:pPr>
              <a:r>
                <a:rPr lang="en-US" sz="1400" dirty="0" smtClean="0">
                  <a:solidFill>
                    <a:schemeClr val="bg1"/>
                  </a:solidFill>
                </a:rPr>
                <a:t>3</a:t>
              </a:r>
            </a:p>
          </p:txBody>
        </p:sp>
      </p:grpSp>
      <p:grpSp>
        <p:nvGrpSpPr>
          <p:cNvPr id="28" name="Group 55"/>
          <p:cNvGrpSpPr/>
          <p:nvPr/>
        </p:nvGrpSpPr>
        <p:grpSpPr>
          <a:xfrm>
            <a:off x="5263290" y="2276850"/>
            <a:ext cx="384049" cy="576074"/>
            <a:chOff x="5186479" y="3160165"/>
            <a:chExt cx="576075" cy="2649945"/>
          </a:xfrm>
        </p:grpSpPr>
        <p:sp>
          <p:nvSpPr>
            <p:cNvPr id="64" name="Double Bracket 63"/>
            <p:cNvSpPr/>
            <p:nvPr/>
          </p:nvSpPr>
          <p:spPr bwMode="auto">
            <a:xfrm>
              <a:off x="5186479" y="3160165"/>
              <a:ext cx="576075" cy="2649945"/>
            </a:xfrm>
            <a:prstGeom prst="bracketPair">
              <a:avLst/>
            </a:prstGeom>
            <a:noFill/>
            <a:ln w="381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5255733" y="3264084"/>
              <a:ext cx="426079" cy="24068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0"/>
                </a:spcBef>
              </a:pPr>
              <a:r>
                <a:rPr lang="en-US" sz="1400" dirty="0" smtClean="0">
                  <a:solidFill>
                    <a:schemeClr val="bg1"/>
                  </a:solidFill>
                </a:rPr>
                <a:t>8</a:t>
              </a:r>
            </a:p>
            <a:p>
              <a:pPr>
                <a:spcBef>
                  <a:spcPts val="0"/>
                </a:spcBef>
              </a:pPr>
              <a:r>
                <a:rPr lang="en-US" sz="1400" dirty="0" smtClean="0">
                  <a:solidFill>
                    <a:schemeClr val="bg1"/>
                  </a:solidFill>
                </a:rPr>
                <a:t>3</a:t>
              </a:r>
            </a:p>
          </p:txBody>
        </p:sp>
      </p:grpSp>
      <p:grpSp>
        <p:nvGrpSpPr>
          <p:cNvPr id="29" name="Group 55"/>
          <p:cNvGrpSpPr/>
          <p:nvPr/>
        </p:nvGrpSpPr>
        <p:grpSpPr>
          <a:xfrm>
            <a:off x="3458255" y="663840"/>
            <a:ext cx="384049" cy="576074"/>
            <a:chOff x="5186479" y="3160165"/>
            <a:chExt cx="576075" cy="2649945"/>
          </a:xfrm>
        </p:grpSpPr>
        <p:sp>
          <p:nvSpPr>
            <p:cNvPr id="68" name="Double Bracket 67"/>
            <p:cNvSpPr/>
            <p:nvPr/>
          </p:nvSpPr>
          <p:spPr bwMode="auto">
            <a:xfrm>
              <a:off x="5186479" y="3160165"/>
              <a:ext cx="576075" cy="2649945"/>
            </a:xfrm>
            <a:prstGeom prst="bracketPair">
              <a:avLst/>
            </a:prstGeom>
            <a:noFill/>
            <a:ln w="381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5255733" y="3264084"/>
              <a:ext cx="426079" cy="24068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0"/>
                </a:spcBef>
              </a:pPr>
              <a:r>
                <a:rPr lang="en-US" sz="1400" dirty="0" smtClean="0">
                  <a:solidFill>
                    <a:schemeClr val="bg1"/>
                  </a:solidFill>
                </a:rPr>
                <a:t>5</a:t>
              </a:r>
            </a:p>
            <a:p>
              <a:pPr>
                <a:spcBef>
                  <a:spcPts val="0"/>
                </a:spcBef>
              </a:pPr>
              <a:r>
                <a:rPr lang="en-US" sz="1400" dirty="0" smtClean="0">
                  <a:solidFill>
                    <a:schemeClr val="bg1"/>
                  </a:solidFill>
                </a:rPr>
                <a:t>4</a:t>
              </a:r>
            </a:p>
          </p:txBody>
        </p:sp>
      </p:grpSp>
      <p:grpSp>
        <p:nvGrpSpPr>
          <p:cNvPr id="30" name="Group 55"/>
          <p:cNvGrpSpPr/>
          <p:nvPr/>
        </p:nvGrpSpPr>
        <p:grpSpPr>
          <a:xfrm>
            <a:off x="4456785" y="1508750"/>
            <a:ext cx="384049" cy="576074"/>
            <a:chOff x="5186479" y="3160165"/>
            <a:chExt cx="576075" cy="2649945"/>
          </a:xfrm>
        </p:grpSpPr>
        <p:sp>
          <p:nvSpPr>
            <p:cNvPr id="71" name="Double Bracket 70"/>
            <p:cNvSpPr/>
            <p:nvPr/>
          </p:nvSpPr>
          <p:spPr bwMode="auto">
            <a:xfrm>
              <a:off x="5186479" y="3160165"/>
              <a:ext cx="576075" cy="2649945"/>
            </a:xfrm>
            <a:prstGeom prst="bracketPair">
              <a:avLst/>
            </a:prstGeom>
            <a:noFill/>
            <a:ln w="381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5255733" y="3264084"/>
              <a:ext cx="426079" cy="24068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0"/>
                </a:spcBef>
              </a:pPr>
              <a:r>
                <a:rPr lang="en-US" sz="1400" dirty="0" smtClean="0">
                  <a:solidFill>
                    <a:schemeClr val="bg1"/>
                  </a:solidFill>
                </a:rPr>
                <a:t>7</a:t>
              </a:r>
            </a:p>
            <a:p>
              <a:pPr>
                <a:spcBef>
                  <a:spcPts val="0"/>
                </a:spcBef>
              </a:pPr>
              <a:r>
                <a:rPr lang="en-US" sz="1400" dirty="0" smtClean="0">
                  <a:solidFill>
                    <a:schemeClr val="bg1"/>
                  </a:solidFill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676566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Rectangle 227"/>
          <p:cNvSpPr/>
          <p:nvPr/>
        </p:nvSpPr>
        <p:spPr bwMode="auto">
          <a:xfrm>
            <a:off x="8374095" y="6040540"/>
            <a:ext cx="1267365" cy="1036935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487" tIns="44450" rIns="90487" bIns="4445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Helvetica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we want (illustration)</a:t>
            </a:r>
            <a:endParaRPr lang="en-US" dirty="0"/>
          </a:p>
        </p:txBody>
      </p:sp>
      <p:grpSp>
        <p:nvGrpSpPr>
          <p:cNvPr id="3" name="Group 73"/>
          <p:cNvGrpSpPr/>
          <p:nvPr/>
        </p:nvGrpSpPr>
        <p:grpSpPr>
          <a:xfrm>
            <a:off x="232235" y="855867"/>
            <a:ext cx="5272874" cy="2943455"/>
            <a:chOff x="232235" y="855866"/>
            <a:chExt cx="6374669" cy="3558506"/>
          </a:xfrm>
        </p:grpSpPr>
        <p:cxnSp>
          <p:nvCxnSpPr>
            <p:cNvPr id="11" name="Straight Arrow Connector 10"/>
            <p:cNvCxnSpPr/>
            <p:nvPr/>
          </p:nvCxnSpPr>
          <p:spPr bwMode="auto">
            <a:xfrm rot="16200000" flipV="1">
              <a:off x="-420650" y="2392066"/>
              <a:ext cx="3110806" cy="38405"/>
            </a:xfrm>
            <a:prstGeom prst="straightConnector1">
              <a:avLst/>
            </a:prstGeom>
            <a:noFill/>
            <a:ln w="381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14" name="Straight Arrow Connector 13"/>
            <p:cNvCxnSpPr/>
            <p:nvPr/>
          </p:nvCxnSpPr>
          <p:spPr bwMode="auto">
            <a:xfrm flipV="1">
              <a:off x="923525" y="3659431"/>
              <a:ext cx="5530320" cy="17139"/>
            </a:xfrm>
            <a:prstGeom prst="straightConnector1">
              <a:avLst/>
            </a:prstGeom>
            <a:noFill/>
            <a:ln w="381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17" name="TextBox 16"/>
            <p:cNvSpPr txBox="1"/>
            <p:nvPr/>
          </p:nvSpPr>
          <p:spPr>
            <a:xfrm>
              <a:off x="232235" y="1815990"/>
              <a:ext cx="460860" cy="4092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Bef>
                  <a:spcPts val="0"/>
                </a:spcBef>
              </a:pPr>
              <a:r>
                <a:rPr lang="en-US" sz="1600" dirty="0" smtClean="0">
                  <a:solidFill>
                    <a:schemeClr val="bg1"/>
                  </a:solidFill>
                </a:rPr>
                <a:t>x</a:t>
              </a:r>
              <a:r>
                <a:rPr lang="en-US" sz="1600" baseline="-25000" dirty="0" smtClean="0">
                  <a:solidFill>
                    <a:schemeClr val="bg1"/>
                  </a:solidFill>
                </a:rPr>
                <a:t>2</a:t>
              </a:r>
            </a:p>
          </p:txBody>
        </p:sp>
        <p:cxnSp>
          <p:nvCxnSpPr>
            <p:cNvPr id="19" name="Straight Connector 18"/>
            <p:cNvCxnSpPr/>
            <p:nvPr/>
          </p:nvCxnSpPr>
          <p:spPr bwMode="auto">
            <a:xfrm>
              <a:off x="1038740" y="1393536"/>
              <a:ext cx="182880" cy="0"/>
            </a:xfrm>
            <a:prstGeom prst="line">
              <a:avLst/>
            </a:prstGeom>
            <a:noFill/>
            <a:ln w="381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0" name="Straight Connector 19"/>
            <p:cNvCxnSpPr/>
            <p:nvPr/>
          </p:nvCxnSpPr>
          <p:spPr bwMode="auto">
            <a:xfrm>
              <a:off x="1047885" y="3236976"/>
              <a:ext cx="182880" cy="0"/>
            </a:xfrm>
            <a:prstGeom prst="line">
              <a:avLst/>
            </a:prstGeom>
            <a:noFill/>
            <a:ln w="381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1" name="Straight Connector 20"/>
            <p:cNvCxnSpPr/>
            <p:nvPr/>
          </p:nvCxnSpPr>
          <p:spPr bwMode="auto">
            <a:xfrm>
              <a:off x="1038740" y="2776116"/>
              <a:ext cx="182880" cy="0"/>
            </a:xfrm>
            <a:prstGeom prst="line">
              <a:avLst/>
            </a:prstGeom>
            <a:noFill/>
            <a:ln w="381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2" name="Straight Connector 21"/>
            <p:cNvCxnSpPr/>
            <p:nvPr/>
          </p:nvCxnSpPr>
          <p:spPr bwMode="auto">
            <a:xfrm>
              <a:off x="1038740" y="2315256"/>
              <a:ext cx="182880" cy="0"/>
            </a:xfrm>
            <a:prstGeom prst="line">
              <a:avLst/>
            </a:prstGeom>
            <a:noFill/>
            <a:ln w="381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3" name="Straight Connector 22"/>
            <p:cNvCxnSpPr/>
            <p:nvPr/>
          </p:nvCxnSpPr>
          <p:spPr bwMode="auto">
            <a:xfrm>
              <a:off x="1038740" y="1854396"/>
              <a:ext cx="182880" cy="0"/>
            </a:xfrm>
            <a:prstGeom prst="line">
              <a:avLst/>
            </a:prstGeom>
            <a:noFill/>
            <a:ln w="381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4" name="Straight Connector 23"/>
            <p:cNvCxnSpPr/>
            <p:nvPr/>
          </p:nvCxnSpPr>
          <p:spPr bwMode="auto">
            <a:xfrm rot="16200000" flipH="1">
              <a:off x="1522765" y="3665715"/>
              <a:ext cx="182880" cy="1220"/>
            </a:xfrm>
            <a:prstGeom prst="line">
              <a:avLst/>
            </a:prstGeom>
            <a:noFill/>
            <a:ln w="381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6" name="Straight Connector 25"/>
            <p:cNvCxnSpPr/>
            <p:nvPr/>
          </p:nvCxnSpPr>
          <p:spPr bwMode="auto">
            <a:xfrm rot="16200000" flipH="1">
              <a:off x="1983625" y="3665715"/>
              <a:ext cx="182880" cy="1220"/>
            </a:xfrm>
            <a:prstGeom prst="line">
              <a:avLst/>
            </a:prstGeom>
            <a:noFill/>
            <a:ln w="381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7" name="Straight Connector 26"/>
            <p:cNvCxnSpPr/>
            <p:nvPr/>
          </p:nvCxnSpPr>
          <p:spPr bwMode="auto">
            <a:xfrm rot="16200000" flipH="1">
              <a:off x="2444484" y="3665715"/>
              <a:ext cx="182880" cy="1220"/>
            </a:xfrm>
            <a:prstGeom prst="line">
              <a:avLst/>
            </a:prstGeom>
            <a:noFill/>
            <a:ln w="381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8" name="Straight Connector 27"/>
            <p:cNvCxnSpPr/>
            <p:nvPr/>
          </p:nvCxnSpPr>
          <p:spPr bwMode="auto">
            <a:xfrm rot="16200000" flipH="1">
              <a:off x="2905344" y="3665715"/>
              <a:ext cx="182880" cy="1220"/>
            </a:xfrm>
            <a:prstGeom prst="line">
              <a:avLst/>
            </a:prstGeom>
            <a:noFill/>
            <a:ln w="381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9" name="Straight Connector 28"/>
            <p:cNvCxnSpPr/>
            <p:nvPr/>
          </p:nvCxnSpPr>
          <p:spPr bwMode="auto">
            <a:xfrm rot="16200000" flipH="1">
              <a:off x="3366204" y="3665715"/>
              <a:ext cx="182880" cy="1220"/>
            </a:xfrm>
            <a:prstGeom prst="line">
              <a:avLst/>
            </a:prstGeom>
            <a:noFill/>
            <a:ln w="381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" name="Straight Connector 29"/>
            <p:cNvCxnSpPr/>
            <p:nvPr/>
          </p:nvCxnSpPr>
          <p:spPr bwMode="auto">
            <a:xfrm rot="16200000" flipH="1">
              <a:off x="3827065" y="3665715"/>
              <a:ext cx="182880" cy="1220"/>
            </a:xfrm>
            <a:prstGeom prst="line">
              <a:avLst/>
            </a:prstGeom>
            <a:noFill/>
            <a:ln w="381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1" name="Straight Connector 30"/>
            <p:cNvCxnSpPr/>
            <p:nvPr/>
          </p:nvCxnSpPr>
          <p:spPr bwMode="auto">
            <a:xfrm rot="16200000" flipH="1">
              <a:off x="4289145" y="3665715"/>
              <a:ext cx="182880" cy="1220"/>
            </a:xfrm>
            <a:prstGeom prst="line">
              <a:avLst/>
            </a:prstGeom>
            <a:noFill/>
            <a:ln w="381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2" name="Straight Connector 31"/>
            <p:cNvCxnSpPr/>
            <p:nvPr/>
          </p:nvCxnSpPr>
          <p:spPr bwMode="auto">
            <a:xfrm rot="16200000" flipH="1">
              <a:off x="4748785" y="3665715"/>
              <a:ext cx="182880" cy="1220"/>
            </a:xfrm>
            <a:prstGeom prst="line">
              <a:avLst/>
            </a:prstGeom>
            <a:noFill/>
            <a:ln w="381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3" name="Straight Connector 32"/>
            <p:cNvCxnSpPr/>
            <p:nvPr/>
          </p:nvCxnSpPr>
          <p:spPr bwMode="auto">
            <a:xfrm rot="16200000" flipH="1">
              <a:off x="5209645" y="3665715"/>
              <a:ext cx="182880" cy="1220"/>
            </a:xfrm>
            <a:prstGeom prst="line">
              <a:avLst/>
            </a:prstGeom>
            <a:noFill/>
            <a:ln w="381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4" name="Straight Connector 33"/>
            <p:cNvCxnSpPr/>
            <p:nvPr/>
          </p:nvCxnSpPr>
          <p:spPr bwMode="auto">
            <a:xfrm rot="16200000" flipH="1">
              <a:off x="5670505" y="3665715"/>
              <a:ext cx="182880" cy="1220"/>
            </a:xfrm>
            <a:prstGeom prst="line">
              <a:avLst/>
            </a:prstGeom>
            <a:noFill/>
            <a:ln w="381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6" name="TextBox 35"/>
            <p:cNvSpPr txBox="1"/>
            <p:nvPr/>
          </p:nvSpPr>
          <p:spPr>
            <a:xfrm>
              <a:off x="3688685" y="4005075"/>
              <a:ext cx="460860" cy="4092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Bef>
                  <a:spcPts val="0"/>
                </a:spcBef>
              </a:pPr>
              <a:r>
                <a:rPr lang="en-US" sz="1600" dirty="0" smtClean="0">
                  <a:solidFill>
                    <a:schemeClr val="bg1"/>
                  </a:solidFill>
                </a:rPr>
                <a:t>x</a:t>
              </a:r>
              <a:r>
                <a:rPr lang="en-US" sz="1600" baseline="-25000" dirty="0" smtClean="0"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616285" y="3736241"/>
              <a:ext cx="5990619" cy="4092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Bef>
                  <a:spcPts val="0"/>
                </a:spcBef>
              </a:pPr>
              <a:r>
                <a:rPr lang="en-US" sz="1600" dirty="0" smtClean="0">
                  <a:solidFill>
                    <a:schemeClr val="bg1"/>
                  </a:solidFill>
                </a:rPr>
                <a:t>   0        1      2     3     4      5     6     7     8      9     10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695389" y="1184222"/>
              <a:ext cx="378289" cy="26542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0"/>
                </a:spcBef>
                <a:spcAft>
                  <a:spcPts val="1400"/>
                </a:spcAft>
              </a:pPr>
              <a:r>
                <a:rPr lang="en-US" dirty="0" smtClean="0">
                  <a:solidFill>
                    <a:schemeClr val="bg1"/>
                  </a:solidFill>
                </a:rPr>
                <a:t>5</a:t>
              </a:r>
            </a:p>
            <a:p>
              <a:pPr>
                <a:spcBef>
                  <a:spcPts val="0"/>
                </a:spcBef>
                <a:spcAft>
                  <a:spcPts val="1400"/>
                </a:spcAft>
              </a:pPr>
              <a:r>
                <a:rPr lang="en-US" dirty="0" smtClean="0">
                  <a:solidFill>
                    <a:schemeClr val="bg1"/>
                  </a:solidFill>
                </a:rPr>
                <a:t>4</a:t>
              </a:r>
            </a:p>
            <a:p>
              <a:pPr>
                <a:spcBef>
                  <a:spcPts val="0"/>
                </a:spcBef>
                <a:spcAft>
                  <a:spcPts val="1400"/>
                </a:spcAft>
              </a:pPr>
              <a:r>
                <a:rPr lang="en-US" dirty="0" smtClean="0">
                  <a:solidFill>
                    <a:schemeClr val="bg1"/>
                  </a:solidFill>
                </a:rPr>
                <a:t>3</a:t>
              </a:r>
            </a:p>
            <a:p>
              <a:pPr>
                <a:spcBef>
                  <a:spcPts val="0"/>
                </a:spcBef>
                <a:spcAft>
                  <a:spcPts val="1400"/>
                </a:spcAft>
              </a:pPr>
              <a:r>
                <a:rPr lang="en-US" dirty="0" smtClean="0">
                  <a:solidFill>
                    <a:schemeClr val="bg1"/>
                  </a:solidFill>
                </a:rPr>
                <a:t>2</a:t>
              </a:r>
            </a:p>
            <a:p>
              <a:pPr>
                <a:spcBef>
                  <a:spcPts val="0"/>
                </a:spcBef>
                <a:spcAft>
                  <a:spcPts val="1400"/>
                </a:spcAft>
              </a:pPr>
              <a:r>
                <a:rPr lang="en-US" dirty="0" smtClean="0">
                  <a:solidFill>
                    <a:schemeClr val="bg1"/>
                  </a:solidFill>
                </a:rPr>
                <a:t>1</a:t>
              </a:r>
            </a:p>
          </p:txBody>
        </p:sp>
        <p:grpSp>
          <p:nvGrpSpPr>
            <p:cNvPr id="4" name="Group 69"/>
            <p:cNvGrpSpPr/>
            <p:nvPr/>
          </p:nvGrpSpPr>
          <p:grpSpPr>
            <a:xfrm>
              <a:off x="1936570" y="1662370"/>
              <a:ext cx="1320941" cy="409296"/>
              <a:chOff x="1936570" y="3121759"/>
              <a:chExt cx="1320941" cy="409296"/>
            </a:xfrm>
          </p:grpSpPr>
          <p:sp>
            <p:nvSpPr>
              <p:cNvPr id="40" name="Cross 39"/>
              <p:cNvSpPr/>
              <p:nvPr/>
            </p:nvSpPr>
            <p:spPr bwMode="auto">
              <a:xfrm rot="2722479">
                <a:off x="1936570" y="3178568"/>
                <a:ext cx="274320" cy="274320"/>
              </a:xfrm>
              <a:prstGeom prst="plus">
                <a:avLst>
                  <a:gd name="adj" fmla="val 36534"/>
                </a:avLst>
              </a:prstGeom>
              <a:solidFill>
                <a:srgbClr val="FF0000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0487" tIns="44450" rIns="90487" bIns="4445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Helvetica" pitchFamily="34" charset="0"/>
                </a:endParaRPr>
              </a:p>
            </p:txBody>
          </p:sp>
          <p:sp>
            <p:nvSpPr>
              <p:cNvPr id="41" name="TextBox 40"/>
              <p:cNvSpPr txBox="1"/>
              <p:nvPr/>
            </p:nvSpPr>
            <p:spPr>
              <a:xfrm>
                <a:off x="2152486" y="3121759"/>
                <a:ext cx="1105025" cy="4092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>
                  <a:spcBef>
                    <a:spcPts val="0"/>
                  </a:spcBef>
                </a:pPr>
                <a:r>
                  <a:rPr lang="en-US" sz="1600" dirty="0" smtClean="0">
                    <a:solidFill>
                      <a:schemeClr val="bg1"/>
                    </a:solidFill>
                  </a:rPr>
                  <a:t>Monday</a:t>
                </a:r>
              </a:p>
            </p:txBody>
          </p:sp>
        </p:grpSp>
        <p:grpSp>
          <p:nvGrpSpPr>
            <p:cNvPr id="5" name="Group 72"/>
            <p:cNvGrpSpPr/>
            <p:nvPr/>
          </p:nvGrpSpPr>
          <p:grpSpPr>
            <a:xfrm>
              <a:off x="5089670" y="2545685"/>
              <a:ext cx="1175224" cy="409296"/>
              <a:chOff x="5089670" y="4005074"/>
              <a:chExt cx="1175224" cy="409296"/>
            </a:xfrm>
          </p:grpSpPr>
          <p:sp>
            <p:nvSpPr>
              <p:cNvPr id="42" name="Cross 41"/>
              <p:cNvSpPr/>
              <p:nvPr/>
            </p:nvSpPr>
            <p:spPr bwMode="auto">
              <a:xfrm rot="2722479">
                <a:off x="5089670" y="4061884"/>
                <a:ext cx="274320" cy="274320"/>
              </a:xfrm>
              <a:prstGeom prst="plus">
                <a:avLst>
                  <a:gd name="adj" fmla="val 36534"/>
                </a:avLst>
              </a:prstGeom>
              <a:solidFill>
                <a:srgbClr val="FF0000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0487" tIns="44450" rIns="90487" bIns="4445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Helvetica" pitchFamily="34" charset="0"/>
                </a:endParaRPr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5340100" y="4005074"/>
                <a:ext cx="924794" cy="4092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>
                  <a:spcBef>
                    <a:spcPts val="0"/>
                  </a:spcBef>
                </a:pPr>
                <a:r>
                  <a:rPr lang="en-US" sz="1600" dirty="0" smtClean="0">
                    <a:solidFill>
                      <a:schemeClr val="bg1"/>
                    </a:solidFill>
                  </a:rPr>
                  <a:t>Britain</a:t>
                </a:r>
              </a:p>
            </p:txBody>
          </p:sp>
        </p:grpSp>
        <p:grpSp>
          <p:nvGrpSpPr>
            <p:cNvPr id="6" name="Group 70"/>
            <p:cNvGrpSpPr/>
            <p:nvPr/>
          </p:nvGrpSpPr>
          <p:grpSpPr>
            <a:xfrm>
              <a:off x="1978864" y="1988014"/>
              <a:ext cx="1375657" cy="444017"/>
              <a:chOff x="1978864" y="3447403"/>
              <a:chExt cx="1375657" cy="444017"/>
            </a:xfrm>
          </p:grpSpPr>
          <p:sp>
            <p:nvSpPr>
              <p:cNvPr id="44" name="Cross 43"/>
              <p:cNvSpPr/>
              <p:nvPr/>
            </p:nvSpPr>
            <p:spPr bwMode="auto">
              <a:xfrm rot="2722479">
                <a:off x="1978864" y="3447403"/>
                <a:ext cx="274320" cy="274320"/>
              </a:xfrm>
              <a:prstGeom prst="plus">
                <a:avLst>
                  <a:gd name="adj" fmla="val 36534"/>
                </a:avLst>
              </a:prstGeom>
              <a:solidFill>
                <a:srgbClr val="FF0000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0487" tIns="44450" rIns="90487" bIns="4445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Helvetica" pitchFamily="34" charset="0"/>
                </a:endParaRPr>
              </a:p>
            </p:txBody>
          </p:sp>
          <p:sp>
            <p:nvSpPr>
              <p:cNvPr id="45" name="TextBox 44"/>
              <p:cNvSpPr txBox="1"/>
              <p:nvPr/>
            </p:nvSpPr>
            <p:spPr>
              <a:xfrm>
                <a:off x="2190892" y="3482123"/>
                <a:ext cx="1163629" cy="4092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>
                  <a:spcBef>
                    <a:spcPts val="0"/>
                  </a:spcBef>
                </a:pPr>
                <a:r>
                  <a:rPr lang="en-US" sz="1600" dirty="0" smtClean="0">
                    <a:solidFill>
                      <a:schemeClr val="bg1"/>
                    </a:solidFill>
                  </a:rPr>
                  <a:t>Tuesday</a:t>
                </a:r>
              </a:p>
            </p:txBody>
          </p:sp>
        </p:grpSp>
        <p:grpSp>
          <p:nvGrpSpPr>
            <p:cNvPr id="7" name="Group 73"/>
            <p:cNvGrpSpPr/>
            <p:nvPr/>
          </p:nvGrpSpPr>
          <p:grpSpPr>
            <a:xfrm>
              <a:off x="5378505" y="2871328"/>
              <a:ext cx="994560" cy="621324"/>
              <a:chOff x="5378505" y="4330717"/>
              <a:chExt cx="994560" cy="621324"/>
            </a:xfrm>
          </p:grpSpPr>
          <p:sp>
            <p:nvSpPr>
              <p:cNvPr id="59" name="TextBox 58"/>
              <p:cNvSpPr txBox="1"/>
              <p:nvPr/>
            </p:nvSpPr>
            <p:spPr>
              <a:xfrm>
                <a:off x="5378505" y="4542744"/>
                <a:ext cx="994560" cy="4092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>
                  <a:spcBef>
                    <a:spcPts val="0"/>
                  </a:spcBef>
                </a:pPr>
                <a:r>
                  <a:rPr lang="en-US" sz="1600" dirty="0" smtClean="0">
                    <a:solidFill>
                      <a:schemeClr val="bg1"/>
                    </a:solidFill>
                  </a:rPr>
                  <a:t>France</a:t>
                </a:r>
              </a:p>
            </p:txBody>
          </p:sp>
          <p:sp>
            <p:nvSpPr>
              <p:cNvPr id="60" name="Cross 59"/>
              <p:cNvSpPr/>
              <p:nvPr/>
            </p:nvSpPr>
            <p:spPr bwMode="auto">
              <a:xfrm rot="2722479">
                <a:off x="5379771" y="4330717"/>
                <a:ext cx="274320" cy="274320"/>
              </a:xfrm>
              <a:prstGeom prst="plus">
                <a:avLst>
                  <a:gd name="adj" fmla="val 36534"/>
                </a:avLst>
              </a:prstGeom>
              <a:solidFill>
                <a:srgbClr val="FF0000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0487" tIns="44450" rIns="90487" bIns="4445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Helvetica" pitchFamily="34" charset="0"/>
                </a:endParaRPr>
              </a:p>
            </p:txBody>
          </p:sp>
        </p:grpSp>
      </p:grpSp>
      <p:sp>
        <p:nvSpPr>
          <p:cNvPr id="77" name="TextBox 76"/>
          <p:cNvSpPr txBox="1"/>
          <p:nvPr/>
        </p:nvSpPr>
        <p:spPr>
          <a:xfrm>
            <a:off x="155425" y="6477713"/>
            <a:ext cx="4168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Bef>
                <a:spcPts val="0"/>
              </a:spcBef>
            </a:pPr>
            <a:r>
              <a:rPr lang="en-US" i="1" dirty="0" smtClean="0">
                <a:solidFill>
                  <a:schemeClr val="bg1"/>
                </a:solidFill>
              </a:rPr>
              <a:t>The      day     after     my    birthday, …</a:t>
            </a:r>
          </a:p>
        </p:txBody>
      </p:sp>
      <p:grpSp>
        <p:nvGrpSpPr>
          <p:cNvPr id="8" name="Group 65"/>
          <p:cNvGrpSpPr/>
          <p:nvPr/>
        </p:nvGrpSpPr>
        <p:grpSpPr>
          <a:xfrm>
            <a:off x="347451" y="6021652"/>
            <a:ext cx="317855" cy="497688"/>
            <a:chOff x="3808973" y="6163441"/>
            <a:chExt cx="576075" cy="2649945"/>
          </a:xfrm>
        </p:grpSpPr>
        <p:sp>
          <p:nvSpPr>
            <p:cNvPr id="80" name="Double Bracket 79"/>
            <p:cNvSpPr/>
            <p:nvPr/>
          </p:nvSpPr>
          <p:spPr bwMode="auto">
            <a:xfrm>
              <a:off x="3808973" y="6163441"/>
              <a:ext cx="576075" cy="2649945"/>
            </a:xfrm>
            <a:prstGeom prst="bracketPair">
              <a:avLst/>
            </a:prstGeom>
            <a:noFill/>
            <a:ln w="381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r>
                <a:rPr lang="en-US" sz="1600" dirty="0" smtClean="0"/>
                <a:t>g</a:t>
              </a:r>
              <a:endParaRPr lang="en-US" sz="1600" dirty="0"/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3849558" y="6267361"/>
              <a:ext cx="483384" cy="22843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0"/>
                </a:spcBef>
              </a:pPr>
              <a:r>
                <a:rPr lang="en-US" sz="1200" dirty="0" smtClean="0">
                  <a:solidFill>
                    <a:schemeClr val="bg1"/>
                  </a:solidFill>
                </a:rPr>
                <a:t>8</a:t>
              </a:r>
            </a:p>
            <a:p>
              <a:pPr>
                <a:spcBef>
                  <a:spcPts val="0"/>
                </a:spcBef>
              </a:pPr>
              <a:r>
                <a:rPr lang="en-US" sz="1200" dirty="0" smtClean="0">
                  <a:solidFill>
                    <a:schemeClr val="bg1"/>
                  </a:solidFill>
                </a:rPr>
                <a:t>5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86" name="Double Bracket 85"/>
          <p:cNvSpPr/>
          <p:nvPr/>
        </p:nvSpPr>
        <p:spPr bwMode="auto">
          <a:xfrm>
            <a:off x="1069618" y="6021652"/>
            <a:ext cx="353172" cy="497688"/>
          </a:xfrm>
          <a:prstGeom prst="bracketPair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7" name="TextBox 86"/>
          <p:cNvSpPr txBox="1"/>
          <p:nvPr/>
        </p:nvSpPr>
        <p:spPr>
          <a:xfrm>
            <a:off x="1109314" y="6041169"/>
            <a:ext cx="266711" cy="4290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1200" dirty="0" smtClean="0">
                <a:solidFill>
                  <a:schemeClr val="bg1"/>
                </a:solidFill>
              </a:rPr>
              <a:t>2</a:t>
            </a:r>
          </a:p>
          <a:p>
            <a:pPr>
              <a:spcBef>
                <a:spcPts val="0"/>
              </a:spcBef>
            </a:pPr>
            <a:r>
              <a:rPr lang="en-US" sz="1200" dirty="0" smtClean="0">
                <a:solidFill>
                  <a:schemeClr val="bg1"/>
                </a:solidFill>
              </a:rPr>
              <a:t>4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88" name="Double Bracket 87"/>
          <p:cNvSpPr/>
          <p:nvPr/>
        </p:nvSpPr>
        <p:spPr bwMode="auto">
          <a:xfrm>
            <a:off x="1730030" y="6002135"/>
            <a:ext cx="353172" cy="497688"/>
          </a:xfrm>
          <a:prstGeom prst="bracketPair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9" name="TextBox 88"/>
          <p:cNvSpPr txBox="1"/>
          <p:nvPr/>
        </p:nvSpPr>
        <p:spPr>
          <a:xfrm>
            <a:off x="1769727" y="6021652"/>
            <a:ext cx="266711" cy="4290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1200" dirty="0" smtClean="0">
                <a:solidFill>
                  <a:schemeClr val="bg1"/>
                </a:solidFill>
              </a:rPr>
              <a:t>9</a:t>
            </a:r>
          </a:p>
          <a:p>
            <a:pPr>
              <a:spcBef>
                <a:spcPts val="0"/>
              </a:spcBef>
            </a:pPr>
            <a:r>
              <a:rPr lang="en-US" sz="1200" dirty="0" smtClean="0">
                <a:solidFill>
                  <a:schemeClr val="bg1"/>
                </a:solidFill>
              </a:rPr>
              <a:t>2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76" name="Double Bracket 75"/>
          <p:cNvSpPr/>
          <p:nvPr/>
        </p:nvSpPr>
        <p:spPr bwMode="auto">
          <a:xfrm>
            <a:off x="2498130" y="6008936"/>
            <a:ext cx="353172" cy="497688"/>
          </a:xfrm>
          <a:prstGeom prst="bracketPair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78" name="TextBox 77"/>
          <p:cNvSpPr txBox="1"/>
          <p:nvPr/>
        </p:nvSpPr>
        <p:spPr>
          <a:xfrm>
            <a:off x="2536370" y="6028453"/>
            <a:ext cx="2696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1200" dirty="0" smtClean="0">
                <a:solidFill>
                  <a:schemeClr val="bg1"/>
                </a:solidFill>
              </a:rPr>
              <a:t>3</a:t>
            </a:r>
          </a:p>
          <a:p>
            <a:pPr>
              <a:spcBef>
                <a:spcPts val="0"/>
              </a:spcBef>
            </a:pPr>
            <a:r>
              <a:rPr lang="en-US" sz="1200" dirty="0" smtClean="0">
                <a:solidFill>
                  <a:schemeClr val="bg1"/>
                </a:solidFill>
              </a:rPr>
              <a:t>2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79" name="Double Bracket 78"/>
          <p:cNvSpPr/>
          <p:nvPr/>
        </p:nvSpPr>
        <p:spPr bwMode="auto">
          <a:xfrm>
            <a:off x="3343040" y="6042116"/>
            <a:ext cx="353172" cy="497688"/>
          </a:xfrm>
          <a:prstGeom prst="bracketPair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2" name="TextBox 81"/>
          <p:cNvSpPr txBox="1"/>
          <p:nvPr/>
        </p:nvSpPr>
        <p:spPr>
          <a:xfrm>
            <a:off x="3382737" y="6061633"/>
            <a:ext cx="266711" cy="4290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1200" dirty="0" smtClean="0">
                <a:solidFill>
                  <a:schemeClr val="bg1"/>
                </a:solidFill>
              </a:rPr>
              <a:t>9</a:t>
            </a:r>
          </a:p>
          <a:p>
            <a:pPr>
              <a:spcBef>
                <a:spcPts val="0"/>
              </a:spcBef>
            </a:pPr>
            <a:r>
              <a:rPr lang="en-US" sz="1200" dirty="0" smtClean="0">
                <a:solidFill>
                  <a:schemeClr val="bg1"/>
                </a:solidFill>
              </a:rPr>
              <a:t>2</a:t>
            </a:r>
            <a:endParaRPr lang="en-US" sz="1200" dirty="0">
              <a:solidFill>
                <a:schemeClr val="bg1"/>
              </a:solidFill>
            </a:endParaRPr>
          </a:p>
        </p:txBody>
      </p:sp>
      <p:grpSp>
        <p:nvGrpSpPr>
          <p:cNvPr id="9" name="Group 88"/>
          <p:cNvGrpSpPr/>
          <p:nvPr/>
        </p:nvGrpSpPr>
        <p:grpSpPr>
          <a:xfrm>
            <a:off x="474014" y="5118817"/>
            <a:ext cx="768656" cy="922353"/>
            <a:chOff x="2278536" y="3762006"/>
            <a:chExt cx="1044832" cy="1253757"/>
          </a:xfrm>
        </p:grpSpPr>
        <p:cxnSp>
          <p:nvCxnSpPr>
            <p:cNvPr id="84" name="Straight Connector 83"/>
            <p:cNvCxnSpPr>
              <a:stCxn id="87" idx="0"/>
              <a:endCxn id="90" idx="4"/>
            </p:cNvCxnSpPr>
            <p:nvPr/>
          </p:nvCxnSpPr>
          <p:spPr bwMode="auto">
            <a:xfrm rot="16200000" flipV="1">
              <a:off x="2799602" y="4491996"/>
              <a:ext cx="600872" cy="446660"/>
            </a:xfrm>
            <a:prstGeom prst="line">
              <a:avLst/>
            </a:prstGeom>
            <a:noFill/>
            <a:ln w="381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5" name="Straight Connector 84"/>
            <p:cNvCxnSpPr>
              <a:stCxn id="81" idx="0"/>
              <a:endCxn id="90" idx="4"/>
            </p:cNvCxnSpPr>
            <p:nvPr/>
          </p:nvCxnSpPr>
          <p:spPr bwMode="auto">
            <a:xfrm rot="5400000" flipH="1" flipV="1">
              <a:off x="2277188" y="4416239"/>
              <a:ext cx="600872" cy="598175"/>
            </a:xfrm>
            <a:prstGeom prst="line">
              <a:avLst/>
            </a:prstGeom>
            <a:noFill/>
            <a:ln w="381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90" name="Oval 89"/>
            <p:cNvSpPr/>
            <p:nvPr/>
          </p:nvSpPr>
          <p:spPr bwMode="auto">
            <a:xfrm>
              <a:off x="2550268" y="3762006"/>
              <a:ext cx="652886" cy="652884"/>
            </a:xfrm>
            <a:prstGeom prst="ellipse">
              <a:avLst/>
            </a:prstGeom>
            <a:noFill/>
            <a:ln w="38100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487" tIns="44450" rIns="90487" bIns="4445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Helvetica" pitchFamily="34" charset="0"/>
              </a:endParaRPr>
            </a:p>
          </p:txBody>
        </p:sp>
      </p:grpSp>
      <p:grpSp>
        <p:nvGrpSpPr>
          <p:cNvPr id="10" name="Group 89"/>
          <p:cNvGrpSpPr/>
          <p:nvPr/>
        </p:nvGrpSpPr>
        <p:grpSpPr>
          <a:xfrm>
            <a:off x="2671184" y="5042011"/>
            <a:ext cx="806505" cy="1019623"/>
            <a:chOff x="5635115" y="3467404"/>
            <a:chExt cx="1096288" cy="1385974"/>
          </a:xfrm>
        </p:grpSpPr>
        <p:cxnSp>
          <p:nvCxnSpPr>
            <p:cNvPr id="93" name="Straight Connector 92"/>
            <p:cNvCxnSpPr>
              <a:stCxn id="78" idx="0"/>
              <a:endCxn id="95" idx="4"/>
            </p:cNvCxnSpPr>
            <p:nvPr/>
          </p:nvCxnSpPr>
          <p:spPr bwMode="auto">
            <a:xfrm rot="5400000" flipH="1" flipV="1">
              <a:off x="5594874" y="4160530"/>
              <a:ext cx="687987" cy="607506"/>
            </a:xfrm>
            <a:prstGeom prst="line">
              <a:avLst/>
            </a:prstGeom>
            <a:noFill/>
            <a:ln w="381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4" name="Straight Connector 93"/>
            <p:cNvCxnSpPr>
              <a:stCxn id="82" idx="0"/>
              <a:endCxn id="95" idx="4"/>
            </p:cNvCxnSpPr>
            <p:nvPr/>
          </p:nvCxnSpPr>
          <p:spPr bwMode="auto">
            <a:xfrm rot="16200000" flipV="1">
              <a:off x="6120467" y="4242442"/>
              <a:ext cx="733090" cy="488782"/>
            </a:xfrm>
            <a:prstGeom prst="line">
              <a:avLst/>
            </a:prstGeom>
            <a:noFill/>
            <a:ln w="381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95" name="Oval 94"/>
            <p:cNvSpPr/>
            <p:nvPr/>
          </p:nvSpPr>
          <p:spPr bwMode="auto">
            <a:xfrm>
              <a:off x="5916178" y="3467404"/>
              <a:ext cx="652885" cy="652884"/>
            </a:xfrm>
            <a:prstGeom prst="ellipse">
              <a:avLst/>
            </a:prstGeom>
            <a:noFill/>
            <a:ln w="38100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487" tIns="44450" rIns="90487" bIns="4445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Helvetica" pitchFamily="34" charset="0"/>
              </a:endParaRPr>
            </a:p>
          </p:txBody>
        </p:sp>
      </p:grpSp>
      <p:grpSp>
        <p:nvGrpSpPr>
          <p:cNvPr id="12" name="Group 90"/>
          <p:cNvGrpSpPr/>
          <p:nvPr/>
        </p:nvGrpSpPr>
        <p:grpSpPr>
          <a:xfrm>
            <a:off x="1864676" y="4389125"/>
            <a:ext cx="1215024" cy="1632527"/>
            <a:chOff x="4688752" y="2238445"/>
            <a:chExt cx="1651581" cy="2219095"/>
          </a:xfrm>
        </p:grpSpPr>
        <p:cxnSp>
          <p:nvCxnSpPr>
            <p:cNvPr id="98" name="Straight Connector 97"/>
            <p:cNvCxnSpPr>
              <a:stCxn id="89" idx="0"/>
              <a:endCxn id="100" idx="4"/>
            </p:cNvCxnSpPr>
            <p:nvPr/>
          </p:nvCxnSpPr>
          <p:spPr bwMode="auto">
            <a:xfrm rot="5400000" flipH="1" flipV="1">
              <a:off x="4279326" y="3300755"/>
              <a:ext cx="1566211" cy="747360"/>
            </a:xfrm>
            <a:prstGeom prst="line">
              <a:avLst/>
            </a:prstGeom>
            <a:noFill/>
            <a:ln w="381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9" name="Straight Connector 98"/>
            <p:cNvCxnSpPr>
              <a:stCxn id="95" idx="0"/>
              <a:endCxn id="100" idx="4"/>
            </p:cNvCxnSpPr>
            <p:nvPr/>
          </p:nvCxnSpPr>
          <p:spPr bwMode="auto">
            <a:xfrm rot="16200000" flipV="1">
              <a:off x="5770932" y="2556512"/>
              <a:ext cx="234584" cy="904219"/>
            </a:xfrm>
            <a:prstGeom prst="line">
              <a:avLst/>
            </a:prstGeom>
            <a:noFill/>
            <a:ln w="381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00" name="Oval 99"/>
            <p:cNvSpPr/>
            <p:nvPr/>
          </p:nvSpPr>
          <p:spPr bwMode="auto">
            <a:xfrm>
              <a:off x="5109670" y="2238445"/>
              <a:ext cx="652885" cy="652885"/>
            </a:xfrm>
            <a:prstGeom prst="ellipse">
              <a:avLst/>
            </a:prstGeom>
            <a:noFill/>
            <a:ln w="38100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487" tIns="44450" rIns="90487" bIns="4445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Helvetica" pitchFamily="34" charset="0"/>
              </a:endParaRPr>
            </a:p>
          </p:txBody>
        </p:sp>
      </p:grpSp>
      <p:grpSp>
        <p:nvGrpSpPr>
          <p:cNvPr id="13" name="Group 91"/>
          <p:cNvGrpSpPr/>
          <p:nvPr/>
        </p:nvGrpSpPr>
        <p:grpSpPr>
          <a:xfrm>
            <a:off x="884888" y="3851454"/>
            <a:ext cx="1529602" cy="1267363"/>
            <a:chOff x="-3733259" y="3020833"/>
            <a:chExt cx="2079190" cy="1722729"/>
          </a:xfrm>
        </p:grpSpPr>
        <p:cxnSp>
          <p:nvCxnSpPr>
            <p:cNvPr id="105" name="Straight Connector 104"/>
            <p:cNvCxnSpPr>
              <a:stCxn id="90" idx="0"/>
              <a:endCxn id="107" idx="4"/>
            </p:cNvCxnSpPr>
            <p:nvPr/>
          </p:nvCxnSpPr>
          <p:spPr bwMode="auto">
            <a:xfrm rot="5400000" flipH="1" flipV="1">
              <a:off x="-3543593" y="3484051"/>
              <a:ext cx="1069845" cy="1449177"/>
            </a:xfrm>
            <a:prstGeom prst="line">
              <a:avLst/>
            </a:prstGeom>
            <a:noFill/>
            <a:ln w="381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06" name="Straight Connector 105"/>
            <p:cNvCxnSpPr>
              <a:stCxn id="100" idx="0"/>
              <a:endCxn id="107" idx="4"/>
            </p:cNvCxnSpPr>
            <p:nvPr/>
          </p:nvCxnSpPr>
          <p:spPr bwMode="auto">
            <a:xfrm rot="16200000" flipV="1">
              <a:off x="-2008062" y="3397698"/>
              <a:ext cx="77974" cy="630012"/>
            </a:xfrm>
            <a:prstGeom prst="line">
              <a:avLst/>
            </a:prstGeom>
            <a:noFill/>
            <a:ln w="381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07" name="Oval 106"/>
            <p:cNvSpPr/>
            <p:nvPr/>
          </p:nvSpPr>
          <p:spPr bwMode="auto">
            <a:xfrm>
              <a:off x="-2610525" y="3020833"/>
              <a:ext cx="652884" cy="652884"/>
            </a:xfrm>
            <a:prstGeom prst="ellipse">
              <a:avLst/>
            </a:prstGeom>
            <a:noFill/>
            <a:ln w="38100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487" tIns="44450" rIns="90487" bIns="4445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Helvetica" pitchFamily="34" charset="0"/>
              </a:endParaRPr>
            </a:p>
          </p:txBody>
        </p:sp>
      </p:grpSp>
      <p:grpSp>
        <p:nvGrpSpPr>
          <p:cNvPr id="15" name="Group 55"/>
          <p:cNvGrpSpPr/>
          <p:nvPr/>
        </p:nvGrpSpPr>
        <p:grpSpPr>
          <a:xfrm>
            <a:off x="775431" y="5132173"/>
            <a:ext cx="282534" cy="447507"/>
            <a:chOff x="5186479" y="3160165"/>
            <a:chExt cx="576075" cy="2798166"/>
          </a:xfrm>
        </p:grpSpPr>
        <p:sp>
          <p:nvSpPr>
            <p:cNvPr id="109" name="Double Bracket 108"/>
            <p:cNvSpPr/>
            <p:nvPr/>
          </p:nvSpPr>
          <p:spPr bwMode="auto">
            <a:xfrm>
              <a:off x="5186479" y="3160165"/>
              <a:ext cx="576075" cy="2649945"/>
            </a:xfrm>
            <a:prstGeom prst="bracketPair">
              <a:avLst/>
            </a:prstGeom>
            <a:noFill/>
            <a:ln w="381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10" name="TextBox 109"/>
            <p:cNvSpPr txBox="1"/>
            <p:nvPr/>
          </p:nvSpPr>
          <p:spPr>
            <a:xfrm>
              <a:off x="5200432" y="3264086"/>
              <a:ext cx="536682" cy="26942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0"/>
                </a:spcBef>
              </a:pPr>
              <a:r>
                <a:rPr lang="en-US" sz="1100" dirty="0" smtClean="0">
                  <a:solidFill>
                    <a:schemeClr val="bg1"/>
                  </a:solidFill>
                </a:rPr>
                <a:t>5</a:t>
              </a:r>
            </a:p>
            <a:p>
              <a:pPr>
                <a:spcBef>
                  <a:spcPts val="0"/>
                </a:spcBef>
              </a:pPr>
              <a:r>
                <a:rPr lang="en-US" sz="1100" dirty="0" smtClean="0">
                  <a:solidFill>
                    <a:schemeClr val="bg1"/>
                  </a:solidFill>
                </a:rPr>
                <a:t>2</a:t>
              </a:r>
            </a:p>
          </p:txBody>
        </p:sp>
      </p:grpSp>
      <p:grpSp>
        <p:nvGrpSpPr>
          <p:cNvPr id="16" name="Group 55"/>
          <p:cNvGrpSpPr/>
          <p:nvPr/>
        </p:nvGrpSpPr>
        <p:grpSpPr>
          <a:xfrm>
            <a:off x="2966517" y="5042010"/>
            <a:ext cx="282534" cy="447507"/>
            <a:chOff x="5186479" y="3160165"/>
            <a:chExt cx="576075" cy="2798166"/>
          </a:xfrm>
        </p:grpSpPr>
        <p:sp>
          <p:nvSpPr>
            <p:cNvPr id="112" name="Double Bracket 111"/>
            <p:cNvSpPr/>
            <p:nvPr/>
          </p:nvSpPr>
          <p:spPr bwMode="auto">
            <a:xfrm>
              <a:off x="5186479" y="3160165"/>
              <a:ext cx="576075" cy="2649945"/>
            </a:xfrm>
            <a:prstGeom prst="bracketPair">
              <a:avLst/>
            </a:prstGeom>
            <a:noFill/>
            <a:ln w="381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13" name="TextBox 112"/>
            <p:cNvSpPr txBox="1"/>
            <p:nvPr/>
          </p:nvSpPr>
          <p:spPr>
            <a:xfrm>
              <a:off x="5200432" y="3264086"/>
              <a:ext cx="536682" cy="26942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0"/>
                </a:spcBef>
              </a:pPr>
              <a:r>
                <a:rPr lang="en-US" sz="1100" dirty="0" smtClean="0">
                  <a:solidFill>
                    <a:schemeClr val="bg1"/>
                  </a:solidFill>
                </a:rPr>
                <a:t>3</a:t>
              </a:r>
            </a:p>
            <a:p>
              <a:pPr>
                <a:spcBef>
                  <a:spcPts val="0"/>
                </a:spcBef>
              </a:pPr>
              <a:r>
                <a:rPr lang="en-US" sz="1100" dirty="0" smtClean="0">
                  <a:solidFill>
                    <a:schemeClr val="bg1"/>
                  </a:solidFill>
                </a:rPr>
                <a:t>3</a:t>
              </a:r>
            </a:p>
          </p:txBody>
        </p:sp>
      </p:grpSp>
      <p:grpSp>
        <p:nvGrpSpPr>
          <p:cNvPr id="18" name="Group 55"/>
          <p:cNvGrpSpPr/>
          <p:nvPr/>
        </p:nvGrpSpPr>
        <p:grpSpPr>
          <a:xfrm>
            <a:off x="2275227" y="4389125"/>
            <a:ext cx="282534" cy="447507"/>
            <a:chOff x="5186479" y="3160165"/>
            <a:chExt cx="576075" cy="2798166"/>
          </a:xfrm>
        </p:grpSpPr>
        <p:sp>
          <p:nvSpPr>
            <p:cNvPr id="115" name="Double Bracket 114"/>
            <p:cNvSpPr/>
            <p:nvPr/>
          </p:nvSpPr>
          <p:spPr bwMode="auto">
            <a:xfrm>
              <a:off x="5186479" y="3160165"/>
              <a:ext cx="576075" cy="2649945"/>
            </a:xfrm>
            <a:prstGeom prst="bracketPair">
              <a:avLst/>
            </a:prstGeom>
            <a:noFill/>
            <a:ln w="381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5200432" y="3264086"/>
              <a:ext cx="536682" cy="26942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0"/>
                </a:spcBef>
              </a:pPr>
              <a:r>
                <a:rPr lang="en-US" sz="1100" dirty="0" smtClean="0">
                  <a:solidFill>
                    <a:schemeClr val="bg1"/>
                  </a:solidFill>
                </a:rPr>
                <a:t>8</a:t>
              </a:r>
            </a:p>
            <a:p>
              <a:pPr>
                <a:spcBef>
                  <a:spcPts val="0"/>
                </a:spcBef>
              </a:pPr>
              <a:r>
                <a:rPr lang="en-US" sz="1100" dirty="0" smtClean="0">
                  <a:solidFill>
                    <a:schemeClr val="bg1"/>
                  </a:solidFill>
                </a:rPr>
                <a:t>3</a:t>
              </a:r>
            </a:p>
          </p:txBody>
        </p:sp>
      </p:grpSp>
      <p:grpSp>
        <p:nvGrpSpPr>
          <p:cNvPr id="25" name="Group 237"/>
          <p:cNvGrpSpPr/>
          <p:nvPr/>
        </p:nvGrpSpPr>
        <p:grpSpPr>
          <a:xfrm>
            <a:off x="1816540" y="3870505"/>
            <a:ext cx="282534" cy="447507"/>
            <a:chOff x="3264340" y="3975280"/>
            <a:chExt cx="282534" cy="447507"/>
          </a:xfrm>
        </p:grpSpPr>
        <p:sp>
          <p:nvSpPr>
            <p:cNvPr id="118" name="Double Bracket 117"/>
            <p:cNvSpPr/>
            <p:nvPr/>
          </p:nvSpPr>
          <p:spPr bwMode="auto">
            <a:xfrm>
              <a:off x="3264340" y="3975280"/>
              <a:ext cx="282534" cy="423802"/>
            </a:xfrm>
            <a:prstGeom prst="bracketPair">
              <a:avLst/>
            </a:prstGeom>
            <a:noFill/>
            <a:ln w="38100" cap="flat" cmpd="sng" algn="ctr">
              <a:solidFill>
                <a:srgbClr val="00B0F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19" name="TextBox 118"/>
            <p:cNvSpPr txBox="1"/>
            <p:nvPr/>
          </p:nvSpPr>
          <p:spPr>
            <a:xfrm>
              <a:off x="3271182" y="3991900"/>
              <a:ext cx="26321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0"/>
                </a:spcBef>
              </a:pPr>
              <a:r>
                <a:rPr lang="en-US" sz="1100" dirty="0" smtClean="0">
                  <a:solidFill>
                    <a:srgbClr val="00B0F0"/>
                  </a:solidFill>
                </a:rPr>
                <a:t>3</a:t>
              </a:r>
            </a:p>
            <a:p>
              <a:pPr>
                <a:spcBef>
                  <a:spcPts val="0"/>
                </a:spcBef>
              </a:pPr>
              <a:r>
                <a:rPr lang="en-US" sz="1100" dirty="0" smtClean="0">
                  <a:solidFill>
                    <a:srgbClr val="00B0F0"/>
                  </a:solidFill>
                </a:rPr>
                <a:t>5</a:t>
              </a:r>
            </a:p>
          </p:txBody>
        </p:sp>
      </p:grpSp>
      <p:grpSp>
        <p:nvGrpSpPr>
          <p:cNvPr id="224" name="Group 65"/>
          <p:cNvGrpSpPr/>
          <p:nvPr/>
        </p:nvGrpSpPr>
        <p:grpSpPr>
          <a:xfrm>
            <a:off x="5109670" y="6021656"/>
            <a:ext cx="317855" cy="497688"/>
            <a:chOff x="3808973" y="6163441"/>
            <a:chExt cx="576075" cy="2649945"/>
          </a:xfrm>
        </p:grpSpPr>
        <p:sp>
          <p:nvSpPr>
            <p:cNvPr id="185" name="Double Bracket 184"/>
            <p:cNvSpPr/>
            <p:nvPr/>
          </p:nvSpPr>
          <p:spPr bwMode="auto">
            <a:xfrm>
              <a:off x="3808973" y="6163441"/>
              <a:ext cx="576075" cy="2649945"/>
            </a:xfrm>
            <a:prstGeom prst="bracketPair">
              <a:avLst/>
            </a:prstGeom>
            <a:noFill/>
            <a:ln w="381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r>
                <a:rPr lang="en-US" sz="1600" dirty="0" smtClean="0"/>
                <a:t>g</a:t>
              </a:r>
              <a:endParaRPr lang="en-US" sz="1600" dirty="0"/>
            </a:p>
          </p:txBody>
        </p:sp>
        <p:sp>
          <p:nvSpPr>
            <p:cNvPr id="186" name="TextBox 185"/>
            <p:cNvSpPr txBox="1"/>
            <p:nvPr/>
          </p:nvSpPr>
          <p:spPr>
            <a:xfrm>
              <a:off x="3849558" y="6267361"/>
              <a:ext cx="483384" cy="22843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0"/>
                </a:spcBef>
              </a:pPr>
              <a:r>
                <a:rPr lang="en-US" sz="1200" dirty="0" smtClean="0">
                  <a:solidFill>
                    <a:schemeClr val="bg1"/>
                  </a:solidFill>
                </a:rPr>
                <a:t>8</a:t>
              </a:r>
            </a:p>
            <a:p>
              <a:pPr>
                <a:spcBef>
                  <a:spcPts val="0"/>
                </a:spcBef>
              </a:pPr>
              <a:r>
                <a:rPr lang="en-US" sz="1200" dirty="0" smtClean="0">
                  <a:solidFill>
                    <a:schemeClr val="bg1"/>
                  </a:solidFill>
                </a:rPr>
                <a:t>5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187" name="Double Bracket 186"/>
          <p:cNvSpPr/>
          <p:nvPr/>
        </p:nvSpPr>
        <p:spPr bwMode="auto">
          <a:xfrm>
            <a:off x="5831837" y="6021656"/>
            <a:ext cx="353172" cy="497688"/>
          </a:xfrm>
          <a:prstGeom prst="bracketPair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88" name="TextBox 187"/>
          <p:cNvSpPr txBox="1"/>
          <p:nvPr/>
        </p:nvSpPr>
        <p:spPr>
          <a:xfrm>
            <a:off x="5870076" y="6041173"/>
            <a:ext cx="2696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1200" dirty="0" smtClean="0">
                <a:solidFill>
                  <a:schemeClr val="bg1"/>
                </a:solidFill>
              </a:rPr>
              <a:t>9</a:t>
            </a:r>
          </a:p>
          <a:p>
            <a:pPr>
              <a:spcBef>
                <a:spcPts val="0"/>
              </a:spcBef>
            </a:pPr>
            <a:r>
              <a:rPr lang="en-US" sz="1200" dirty="0" smtClean="0">
                <a:solidFill>
                  <a:schemeClr val="bg1"/>
                </a:solidFill>
              </a:rPr>
              <a:t>2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89" name="Double Bracket 188"/>
          <p:cNvSpPr/>
          <p:nvPr/>
        </p:nvSpPr>
        <p:spPr bwMode="auto">
          <a:xfrm>
            <a:off x="6523128" y="6002139"/>
            <a:ext cx="353172" cy="497688"/>
          </a:xfrm>
          <a:prstGeom prst="bracketPair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90" name="TextBox 189"/>
          <p:cNvSpPr txBox="1"/>
          <p:nvPr/>
        </p:nvSpPr>
        <p:spPr>
          <a:xfrm>
            <a:off x="6561368" y="6021656"/>
            <a:ext cx="2696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1200" dirty="0" smtClean="0">
                <a:solidFill>
                  <a:schemeClr val="bg1"/>
                </a:solidFill>
              </a:rPr>
              <a:t>9</a:t>
            </a:r>
          </a:p>
          <a:p>
            <a:pPr>
              <a:spcBef>
                <a:spcPts val="0"/>
              </a:spcBef>
            </a:pPr>
            <a:r>
              <a:rPr lang="en-US" sz="1200" dirty="0" smtClean="0">
                <a:solidFill>
                  <a:schemeClr val="bg1"/>
                </a:solidFill>
              </a:rPr>
              <a:t>9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91" name="Double Bracket 190"/>
          <p:cNvSpPr/>
          <p:nvPr/>
        </p:nvSpPr>
        <p:spPr bwMode="auto">
          <a:xfrm>
            <a:off x="7221945" y="6008940"/>
            <a:ext cx="353172" cy="497688"/>
          </a:xfrm>
          <a:prstGeom prst="bracketPair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92" name="TextBox 191"/>
          <p:cNvSpPr txBox="1"/>
          <p:nvPr/>
        </p:nvSpPr>
        <p:spPr>
          <a:xfrm>
            <a:off x="7260185" y="6028457"/>
            <a:ext cx="2696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1200" dirty="0" smtClean="0">
                <a:solidFill>
                  <a:schemeClr val="bg1"/>
                </a:solidFill>
              </a:rPr>
              <a:t>3</a:t>
            </a:r>
          </a:p>
          <a:p>
            <a:pPr>
              <a:spcBef>
                <a:spcPts val="0"/>
              </a:spcBef>
            </a:pPr>
            <a:r>
              <a:rPr lang="en-US" sz="1200" dirty="0" smtClean="0">
                <a:solidFill>
                  <a:schemeClr val="bg1"/>
                </a:solidFill>
              </a:rPr>
              <a:t>2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93" name="Double Bracket 192"/>
          <p:cNvSpPr/>
          <p:nvPr/>
        </p:nvSpPr>
        <p:spPr bwMode="auto">
          <a:xfrm>
            <a:off x="8066855" y="6042120"/>
            <a:ext cx="353172" cy="497688"/>
          </a:xfrm>
          <a:prstGeom prst="bracketPair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94" name="TextBox 193"/>
          <p:cNvSpPr txBox="1"/>
          <p:nvPr/>
        </p:nvSpPr>
        <p:spPr>
          <a:xfrm>
            <a:off x="8105095" y="6061637"/>
            <a:ext cx="2696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1200" dirty="0" smtClean="0">
                <a:solidFill>
                  <a:schemeClr val="bg1"/>
                </a:solidFill>
              </a:rPr>
              <a:t>2</a:t>
            </a:r>
          </a:p>
          <a:p>
            <a:pPr>
              <a:spcBef>
                <a:spcPts val="0"/>
              </a:spcBef>
            </a:pPr>
            <a:r>
              <a:rPr lang="en-US" sz="1200" dirty="0" smtClean="0">
                <a:solidFill>
                  <a:schemeClr val="bg1"/>
                </a:solidFill>
              </a:rPr>
              <a:t>2</a:t>
            </a:r>
            <a:endParaRPr lang="en-US" sz="1200" dirty="0">
              <a:solidFill>
                <a:schemeClr val="bg1"/>
              </a:solidFill>
            </a:endParaRPr>
          </a:p>
        </p:txBody>
      </p:sp>
      <p:grpSp>
        <p:nvGrpSpPr>
          <p:cNvPr id="225" name="Group 88"/>
          <p:cNvGrpSpPr/>
          <p:nvPr/>
        </p:nvGrpSpPr>
        <p:grpSpPr>
          <a:xfrm>
            <a:off x="5227013" y="5118820"/>
            <a:ext cx="777877" cy="922354"/>
            <a:chOff x="2266001" y="3762006"/>
            <a:chExt cx="1057364" cy="1253759"/>
          </a:xfrm>
        </p:grpSpPr>
        <p:cxnSp>
          <p:nvCxnSpPr>
            <p:cNvPr id="196" name="Straight Connector 195"/>
            <p:cNvCxnSpPr>
              <a:stCxn id="188" idx="0"/>
              <a:endCxn id="198" idx="4"/>
            </p:cNvCxnSpPr>
            <p:nvPr/>
          </p:nvCxnSpPr>
          <p:spPr bwMode="auto">
            <a:xfrm rot="16200000" flipV="1">
              <a:off x="2799602" y="4492001"/>
              <a:ext cx="600873" cy="446652"/>
            </a:xfrm>
            <a:prstGeom prst="line">
              <a:avLst/>
            </a:prstGeom>
            <a:noFill/>
            <a:ln w="381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97" name="Straight Connector 196"/>
            <p:cNvCxnSpPr>
              <a:stCxn id="186" idx="0"/>
              <a:endCxn id="198" idx="4"/>
            </p:cNvCxnSpPr>
            <p:nvPr/>
          </p:nvCxnSpPr>
          <p:spPr bwMode="auto">
            <a:xfrm rot="5400000" flipH="1" flipV="1">
              <a:off x="2270918" y="4409973"/>
              <a:ext cx="600875" cy="610710"/>
            </a:xfrm>
            <a:prstGeom prst="line">
              <a:avLst/>
            </a:prstGeom>
            <a:noFill/>
            <a:ln w="381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98" name="Oval 197"/>
            <p:cNvSpPr/>
            <p:nvPr/>
          </p:nvSpPr>
          <p:spPr bwMode="auto">
            <a:xfrm>
              <a:off x="2550268" y="3762006"/>
              <a:ext cx="652886" cy="652884"/>
            </a:xfrm>
            <a:prstGeom prst="ellipse">
              <a:avLst/>
            </a:prstGeom>
            <a:noFill/>
            <a:ln w="38100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487" tIns="44450" rIns="90487" bIns="4445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Helvetica" pitchFamily="34" charset="0"/>
              </a:endParaRPr>
            </a:p>
          </p:txBody>
        </p:sp>
      </p:grpSp>
      <p:grpSp>
        <p:nvGrpSpPr>
          <p:cNvPr id="226" name="Group 89"/>
          <p:cNvGrpSpPr/>
          <p:nvPr/>
        </p:nvGrpSpPr>
        <p:grpSpPr>
          <a:xfrm>
            <a:off x="7394997" y="5042015"/>
            <a:ext cx="844914" cy="1019623"/>
            <a:chOff x="5635106" y="3467404"/>
            <a:chExt cx="1148495" cy="1385974"/>
          </a:xfrm>
        </p:grpSpPr>
        <p:cxnSp>
          <p:nvCxnSpPr>
            <p:cNvPr id="200" name="Straight Connector 199"/>
            <p:cNvCxnSpPr>
              <a:stCxn id="192" idx="0"/>
              <a:endCxn id="202" idx="4"/>
            </p:cNvCxnSpPr>
            <p:nvPr/>
          </p:nvCxnSpPr>
          <p:spPr bwMode="auto">
            <a:xfrm rot="5400000" flipH="1" flipV="1">
              <a:off x="5594867" y="4160527"/>
              <a:ext cx="687988" cy="607510"/>
            </a:xfrm>
            <a:prstGeom prst="line">
              <a:avLst/>
            </a:prstGeom>
            <a:noFill/>
            <a:ln w="381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01" name="Straight Connector 200"/>
            <p:cNvCxnSpPr>
              <a:stCxn id="194" idx="0"/>
              <a:endCxn id="202" idx="4"/>
            </p:cNvCxnSpPr>
            <p:nvPr/>
          </p:nvCxnSpPr>
          <p:spPr bwMode="auto">
            <a:xfrm rot="16200000" flipV="1">
              <a:off x="6146566" y="4216343"/>
              <a:ext cx="733090" cy="540980"/>
            </a:xfrm>
            <a:prstGeom prst="line">
              <a:avLst/>
            </a:prstGeom>
            <a:noFill/>
            <a:ln w="381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02" name="Oval 201"/>
            <p:cNvSpPr/>
            <p:nvPr/>
          </p:nvSpPr>
          <p:spPr bwMode="auto">
            <a:xfrm>
              <a:off x="5916178" y="3467404"/>
              <a:ext cx="652885" cy="652884"/>
            </a:xfrm>
            <a:prstGeom prst="ellipse">
              <a:avLst/>
            </a:prstGeom>
            <a:noFill/>
            <a:ln w="38100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487" tIns="44450" rIns="90487" bIns="4445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Helvetica" pitchFamily="34" charset="0"/>
              </a:endParaRPr>
            </a:p>
          </p:txBody>
        </p:sp>
      </p:grpSp>
      <p:grpSp>
        <p:nvGrpSpPr>
          <p:cNvPr id="231" name="Group 90"/>
          <p:cNvGrpSpPr/>
          <p:nvPr/>
        </p:nvGrpSpPr>
        <p:grpSpPr>
          <a:xfrm>
            <a:off x="6696182" y="4389129"/>
            <a:ext cx="1107340" cy="1632527"/>
            <a:chOff x="4835129" y="2238445"/>
            <a:chExt cx="1505205" cy="2219095"/>
          </a:xfrm>
        </p:grpSpPr>
        <p:cxnSp>
          <p:nvCxnSpPr>
            <p:cNvPr id="204" name="Straight Connector 203"/>
            <p:cNvCxnSpPr>
              <a:stCxn id="190" idx="0"/>
              <a:endCxn id="206" idx="4"/>
            </p:cNvCxnSpPr>
            <p:nvPr/>
          </p:nvCxnSpPr>
          <p:spPr bwMode="auto">
            <a:xfrm rot="5400000" flipH="1" flipV="1">
              <a:off x="4352515" y="3373943"/>
              <a:ext cx="1566211" cy="600984"/>
            </a:xfrm>
            <a:prstGeom prst="line">
              <a:avLst/>
            </a:prstGeom>
            <a:noFill/>
            <a:ln w="381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05" name="Straight Connector 204"/>
            <p:cNvCxnSpPr>
              <a:stCxn id="202" idx="0"/>
              <a:endCxn id="206" idx="4"/>
            </p:cNvCxnSpPr>
            <p:nvPr/>
          </p:nvCxnSpPr>
          <p:spPr bwMode="auto">
            <a:xfrm rot="16200000" flipV="1">
              <a:off x="5770932" y="2556510"/>
              <a:ext cx="234581" cy="904223"/>
            </a:xfrm>
            <a:prstGeom prst="line">
              <a:avLst/>
            </a:prstGeom>
            <a:noFill/>
            <a:ln w="381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06" name="Oval 205"/>
            <p:cNvSpPr/>
            <p:nvPr/>
          </p:nvSpPr>
          <p:spPr bwMode="auto">
            <a:xfrm>
              <a:off x="5109670" y="2238445"/>
              <a:ext cx="652885" cy="652885"/>
            </a:xfrm>
            <a:prstGeom prst="ellipse">
              <a:avLst/>
            </a:prstGeom>
            <a:noFill/>
            <a:ln w="38100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487" tIns="44450" rIns="90487" bIns="4445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Helvetica" pitchFamily="34" charset="0"/>
              </a:endParaRPr>
            </a:p>
          </p:txBody>
        </p:sp>
      </p:grpSp>
      <p:grpSp>
        <p:nvGrpSpPr>
          <p:cNvPr id="232" name="Group 91"/>
          <p:cNvGrpSpPr/>
          <p:nvPr/>
        </p:nvGrpSpPr>
        <p:grpSpPr>
          <a:xfrm>
            <a:off x="5637893" y="3851455"/>
            <a:ext cx="1500417" cy="1267366"/>
            <a:chOff x="-3745797" y="3020833"/>
            <a:chExt cx="2039526" cy="1722734"/>
          </a:xfrm>
        </p:grpSpPr>
        <p:cxnSp>
          <p:nvCxnSpPr>
            <p:cNvPr id="208" name="Straight Connector 207"/>
            <p:cNvCxnSpPr>
              <a:stCxn id="198" idx="0"/>
              <a:endCxn id="210" idx="4"/>
            </p:cNvCxnSpPr>
            <p:nvPr/>
          </p:nvCxnSpPr>
          <p:spPr bwMode="auto">
            <a:xfrm rot="5400000" flipH="1" flipV="1">
              <a:off x="-3549864" y="3477785"/>
              <a:ext cx="1069849" cy="1461715"/>
            </a:xfrm>
            <a:prstGeom prst="line">
              <a:avLst/>
            </a:prstGeom>
            <a:noFill/>
            <a:ln w="381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09" name="Straight Connector 208"/>
            <p:cNvCxnSpPr>
              <a:stCxn id="206" idx="0"/>
              <a:endCxn id="210" idx="4"/>
            </p:cNvCxnSpPr>
            <p:nvPr/>
          </p:nvCxnSpPr>
          <p:spPr bwMode="auto">
            <a:xfrm rot="16200000" flipV="1">
              <a:off x="-2034165" y="3423800"/>
              <a:ext cx="77978" cy="577810"/>
            </a:xfrm>
            <a:prstGeom prst="line">
              <a:avLst/>
            </a:prstGeom>
            <a:noFill/>
            <a:ln w="381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10" name="Oval 209"/>
            <p:cNvSpPr/>
            <p:nvPr/>
          </p:nvSpPr>
          <p:spPr bwMode="auto">
            <a:xfrm>
              <a:off x="-2610525" y="3020833"/>
              <a:ext cx="652884" cy="652884"/>
            </a:xfrm>
            <a:prstGeom prst="ellipse">
              <a:avLst/>
            </a:prstGeom>
            <a:noFill/>
            <a:ln w="38100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487" tIns="44450" rIns="90487" bIns="4445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Helvetica" pitchFamily="34" charset="0"/>
              </a:endParaRPr>
            </a:p>
          </p:txBody>
        </p:sp>
      </p:grpSp>
      <p:grpSp>
        <p:nvGrpSpPr>
          <p:cNvPr id="234" name="Group 55"/>
          <p:cNvGrpSpPr/>
          <p:nvPr/>
        </p:nvGrpSpPr>
        <p:grpSpPr>
          <a:xfrm>
            <a:off x="5537650" y="5132177"/>
            <a:ext cx="282534" cy="447507"/>
            <a:chOff x="5186479" y="3160165"/>
            <a:chExt cx="576075" cy="2798166"/>
          </a:xfrm>
        </p:grpSpPr>
        <p:sp>
          <p:nvSpPr>
            <p:cNvPr id="212" name="Double Bracket 211"/>
            <p:cNvSpPr/>
            <p:nvPr/>
          </p:nvSpPr>
          <p:spPr bwMode="auto">
            <a:xfrm>
              <a:off x="5186479" y="3160165"/>
              <a:ext cx="576075" cy="2649945"/>
            </a:xfrm>
            <a:prstGeom prst="bracketPair">
              <a:avLst/>
            </a:prstGeom>
            <a:noFill/>
            <a:ln w="381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13" name="TextBox 212"/>
            <p:cNvSpPr txBox="1"/>
            <p:nvPr/>
          </p:nvSpPr>
          <p:spPr>
            <a:xfrm>
              <a:off x="5200430" y="3264086"/>
              <a:ext cx="536680" cy="26942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0"/>
                </a:spcBef>
              </a:pPr>
              <a:r>
                <a:rPr lang="en-US" sz="1100" dirty="0" smtClean="0">
                  <a:solidFill>
                    <a:schemeClr val="bg1"/>
                  </a:solidFill>
                </a:rPr>
                <a:t>2</a:t>
              </a:r>
            </a:p>
            <a:p>
              <a:pPr>
                <a:spcBef>
                  <a:spcPts val="0"/>
                </a:spcBef>
              </a:pPr>
              <a:r>
                <a:rPr lang="en-US" sz="1100" dirty="0" smtClean="0">
                  <a:solidFill>
                    <a:schemeClr val="bg1"/>
                  </a:solidFill>
                </a:rPr>
                <a:t>8</a:t>
              </a:r>
            </a:p>
          </p:txBody>
        </p:sp>
      </p:grpSp>
      <p:grpSp>
        <p:nvGrpSpPr>
          <p:cNvPr id="235" name="Group 55"/>
          <p:cNvGrpSpPr/>
          <p:nvPr/>
        </p:nvGrpSpPr>
        <p:grpSpPr>
          <a:xfrm>
            <a:off x="7690332" y="5042014"/>
            <a:ext cx="282534" cy="447507"/>
            <a:chOff x="5186479" y="3160165"/>
            <a:chExt cx="576075" cy="2798166"/>
          </a:xfrm>
        </p:grpSpPr>
        <p:sp>
          <p:nvSpPr>
            <p:cNvPr id="215" name="Double Bracket 214"/>
            <p:cNvSpPr/>
            <p:nvPr/>
          </p:nvSpPr>
          <p:spPr bwMode="auto">
            <a:xfrm>
              <a:off x="5186479" y="3160165"/>
              <a:ext cx="576075" cy="2649945"/>
            </a:xfrm>
            <a:prstGeom prst="bracketPair">
              <a:avLst/>
            </a:prstGeom>
            <a:noFill/>
            <a:ln w="381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16" name="TextBox 215"/>
            <p:cNvSpPr txBox="1"/>
            <p:nvPr/>
          </p:nvSpPr>
          <p:spPr>
            <a:xfrm>
              <a:off x="5200432" y="3264086"/>
              <a:ext cx="536682" cy="26942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0"/>
                </a:spcBef>
              </a:pPr>
              <a:r>
                <a:rPr lang="en-US" sz="1100" dirty="0" smtClean="0">
                  <a:solidFill>
                    <a:schemeClr val="bg1"/>
                  </a:solidFill>
                </a:rPr>
                <a:t>3</a:t>
              </a:r>
            </a:p>
            <a:p>
              <a:pPr>
                <a:spcBef>
                  <a:spcPts val="0"/>
                </a:spcBef>
              </a:pPr>
              <a:r>
                <a:rPr lang="en-US" sz="1100" dirty="0" smtClean="0">
                  <a:solidFill>
                    <a:schemeClr val="bg1"/>
                  </a:solidFill>
                </a:rPr>
                <a:t>2</a:t>
              </a:r>
            </a:p>
          </p:txBody>
        </p:sp>
      </p:grpSp>
      <p:grpSp>
        <p:nvGrpSpPr>
          <p:cNvPr id="237" name="Group 55"/>
          <p:cNvGrpSpPr/>
          <p:nvPr/>
        </p:nvGrpSpPr>
        <p:grpSpPr>
          <a:xfrm>
            <a:off x="6999042" y="4389129"/>
            <a:ext cx="282534" cy="447507"/>
            <a:chOff x="5186479" y="3160165"/>
            <a:chExt cx="576075" cy="2798166"/>
          </a:xfrm>
        </p:grpSpPr>
        <p:sp>
          <p:nvSpPr>
            <p:cNvPr id="218" name="Double Bracket 217"/>
            <p:cNvSpPr/>
            <p:nvPr/>
          </p:nvSpPr>
          <p:spPr bwMode="auto">
            <a:xfrm>
              <a:off x="5186479" y="3160165"/>
              <a:ext cx="576075" cy="2649945"/>
            </a:xfrm>
            <a:prstGeom prst="bracketPair">
              <a:avLst/>
            </a:prstGeom>
            <a:noFill/>
            <a:ln w="381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19" name="TextBox 218"/>
            <p:cNvSpPr txBox="1"/>
            <p:nvPr/>
          </p:nvSpPr>
          <p:spPr>
            <a:xfrm>
              <a:off x="5200432" y="3264086"/>
              <a:ext cx="536682" cy="26942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0"/>
                </a:spcBef>
              </a:pPr>
              <a:r>
                <a:rPr lang="en-US" sz="1100" dirty="0" smtClean="0">
                  <a:solidFill>
                    <a:schemeClr val="bg1"/>
                  </a:solidFill>
                </a:rPr>
                <a:t>9</a:t>
              </a:r>
            </a:p>
            <a:p>
              <a:pPr>
                <a:spcBef>
                  <a:spcPts val="0"/>
                </a:spcBef>
              </a:pPr>
              <a:r>
                <a:rPr lang="en-US" sz="1100" dirty="0" smtClean="0">
                  <a:solidFill>
                    <a:schemeClr val="bg1"/>
                  </a:solidFill>
                </a:rPr>
                <a:t>2</a:t>
              </a:r>
            </a:p>
          </p:txBody>
        </p:sp>
      </p:grpSp>
      <p:grpSp>
        <p:nvGrpSpPr>
          <p:cNvPr id="238" name="Group 238"/>
          <p:cNvGrpSpPr/>
          <p:nvPr/>
        </p:nvGrpSpPr>
        <p:grpSpPr>
          <a:xfrm>
            <a:off x="6578759" y="3870509"/>
            <a:ext cx="282534" cy="457032"/>
            <a:chOff x="5159534" y="3860984"/>
            <a:chExt cx="282534" cy="457032"/>
          </a:xfrm>
        </p:grpSpPr>
        <p:sp>
          <p:nvSpPr>
            <p:cNvPr id="221" name="Double Bracket 220"/>
            <p:cNvSpPr/>
            <p:nvPr/>
          </p:nvSpPr>
          <p:spPr bwMode="auto">
            <a:xfrm>
              <a:off x="5159534" y="3860984"/>
              <a:ext cx="282534" cy="423802"/>
            </a:xfrm>
            <a:prstGeom prst="bracketPair">
              <a:avLst/>
            </a:prstGeom>
            <a:noFill/>
            <a:ln w="3810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22" name="TextBox 221"/>
            <p:cNvSpPr txBox="1"/>
            <p:nvPr/>
          </p:nvSpPr>
          <p:spPr>
            <a:xfrm>
              <a:off x="5166376" y="3887129"/>
              <a:ext cx="26321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0"/>
                </a:spcBef>
              </a:pPr>
              <a:r>
                <a:rPr lang="en-US" sz="1100" dirty="0" smtClean="0">
                  <a:solidFill>
                    <a:srgbClr val="00B050"/>
                  </a:solidFill>
                </a:rPr>
                <a:t>9</a:t>
              </a:r>
            </a:p>
            <a:p>
              <a:pPr>
                <a:spcBef>
                  <a:spcPts val="0"/>
                </a:spcBef>
              </a:pPr>
              <a:r>
                <a:rPr lang="en-US" sz="1100" dirty="0" smtClean="0">
                  <a:solidFill>
                    <a:srgbClr val="00B050"/>
                  </a:solidFill>
                </a:rPr>
                <a:t>3</a:t>
              </a:r>
            </a:p>
          </p:txBody>
        </p:sp>
      </p:grpSp>
      <p:sp>
        <p:nvSpPr>
          <p:cNvPr id="227" name="TextBox 226"/>
          <p:cNvSpPr txBox="1"/>
          <p:nvPr/>
        </p:nvSpPr>
        <p:spPr>
          <a:xfrm>
            <a:off x="4975358" y="6488668"/>
            <a:ext cx="3865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Bef>
                <a:spcPts val="0"/>
              </a:spcBef>
            </a:pPr>
            <a:r>
              <a:rPr lang="en-US" i="1" dirty="0" smtClean="0">
                <a:solidFill>
                  <a:schemeClr val="bg1"/>
                </a:solidFill>
              </a:rPr>
              <a:t>The  country     of       my       birth…</a:t>
            </a:r>
          </a:p>
        </p:txBody>
      </p:sp>
      <p:grpSp>
        <p:nvGrpSpPr>
          <p:cNvPr id="239" name="Group 236"/>
          <p:cNvGrpSpPr/>
          <p:nvPr/>
        </p:nvGrpSpPr>
        <p:grpSpPr>
          <a:xfrm>
            <a:off x="4542181" y="1854395"/>
            <a:ext cx="2469642" cy="1964285"/>
            <a:chOff x="4542181" y="1854395"/>
            <a:chExt cx="2469642" cy="1964285"/>
          </a:xfrm>
        </p:grpSpPr>
        <p:sp>
          <p:nvSpPr>
            <p:cNvPr id="236" name="Freeform 235"/>
            <p:cNvSpPr/>
            <p:nvPr/>
          </p:nvSpPr>
          <p:spPr bwMode="auto">
            <a:xfrm>
              <a:off x="4840835" y="2123230"/>
              <a:ext cx="2027238" cy="1695450"/>
            </a:xfrm>
            <a:custGeom>
              <a:avLst/>
              <a:gdLst>
                <a:gd name="connsiteX0" fmla="*/ 2009775 w 2027238"/>
                <a:gd name="connsiteY0" fmla="*/ 1695450 h 1695450"/>
                <a:gd name="connsiteX1" fmla="*/ 1838325 w 2027238"/>
                <a:gd name="connsiteY1" fmla="*/ 771525 h 1695450"/>
                <a:gd name="connsiteX2" fmla="*/ 876300 w 2027238"/>
                <a:gd name="connsiteY2" fmla="*/ 247650 h 1695450"/>
                <a:gd name="connsiteX3" fmla="*/ 0 w 2027238"/>
                <a:gd name="connsiteY3" fmla="*/ 0 h 1695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7238" h="1695450">
                  <a:moveTo>
                    <a:pt x="2009775" y="1695450"/>
                  </a:moveTo>
                  <a:cubicBezTo>
                    <a:pt x="2018506" y="1354137"/>
                    <a:pt x="2027238" y="1012825"/>
                    <a:pt x="1838325" y="771525"/>
                  </a:cubicBezTo>
                  <a:cubicBezTo>
                    <a:pt x="1649412" y="530225"/>
                    <a:pt x="1182688" y="376238"/>
                    <a:pt x="876300" y="247650"/>
                  </a:cubicBezTo>
                  <a:cubicBezTo>
                    <a:pt x="569913" y="119063"/>
                    <a:pt x="284956" y="59531"/>
                    <a:pt x="0" y="0"/>
                  </a:cubicBezTo>
                </a:path>
              </a:pathLst>
            </a:custGeom>
            <a:noFill/>
            <a:ln w="3810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Cross 228"/>
            <p:cNvSpPr/>
            <p:nvPr/>
          </p:nvSpPr>
          <p:spPr bwMode="auto">
            <a:xfrm rot="2722479">
              <a:off x="4542181" y="2016601"/>
              <a:ext cx="226907" cy="226907"/>
            </a:xfrm>
            <a:prstGeom prst="plus">
              <a:avLst>
                <a:gd name="adj" fmla="val 36534"/>
              </a:avLst>
            </a:prstGeom>
            <a:solidFill>
              <a:srgbClr val="00B050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487" tIns="44450" rIns="90487" bIns="4445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Helvetica" pitchFamily="34" charset="0"/>
              </a:endParaRPr>
            </a:p>
          </p:txBody>
        </p:sp>
        <p:sp>
          <p:nvSpPr>
            <p:cNvPr id="230" name="TextBox 229"/>
            <p:cNvSpPr txBox="1"/>
            <p:nvPr/>
          </p:nvSpPr>
          <p:spPr>
            <a:xfrm>
              <a:off x="4725620" y="1854395"/>
              <a:ext cx="22862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Bef>
                  <a:spcPts val="0"/>
                </a:spcBef>
              </a:pPr>
              <a:r>
                <a:rPr lang="en-US" sz="1600" dirty="0" smtClean="0">
                  <a:solidFill>
                    <a:schemeClr val="bg1"/>
                  </a:solidFill>
                </a:rPr>
                <a:t>The country of my birth</a:t>
              </a:r>
            </a:p>
          </p:txBody>
        </p:sp>
      </p:grpSp>
      <p:grpSp>
        <p:nvGrpSpPr>
          <p:cNvPr id="240" name="Group 233"/>
          <p:cNvGrpSpPr/>
          <p:nvPr/>
        </p:nvGrpSpPr>
        <p:grpSpPr>
          <a:xfrm>
            <a:off x="1345980" y="1239915"/>
            <a:ext cx="3149210" cy="2726755"/>
            <a:chOff x="1345980" y="1239915"/>
            <a:chExt cx="3149210" cy="2726755"/>
          </a:xfrm>
        </p:grpSpPr>
        <p:sp>
          <p:nvSpPr>
            <p:cNvPr id="142" name="Cross 141"/>
            <p:cNvSpPr/>
            <p:nvPr/>
          </p:nvSpPr>
          <p:spPr bwMode="auto">
            <a:xfrm rot="2722479">
              <a:off x="1829378" y="1325310"/>
              <a:ext cx="226907" cy="226907"/>
            </a:xfrm>
            <a:prstGeom prst="plus">
              <a:avLst>
                <a:gd name="adj" fmla="val 36534"/>
              </a:avLst>
            </a:prstGeom>
            <a:solidFill>
              <a:srgbClr val="00B0F0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487" tIns="44450" rIns="90487" bIns="4445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Helvetica" pitchFamily="34" charset="0"/>
              </a:endParaRPr>
            </a:p>
          </p:txBody>
        </p:sp>
        <p:sp>
          <p:nvSpPr>
            <p:cNvPr id="143" name="TextBox 142"/>
            <p:cNvSpPr txBox="1"/>
            <p:nvPr/>
          </p:nvSpPr>
          <p:spPr>
            <a:xfrm>
              <a:off x="1981360" y="1239915"/>
              <a:ext cx="251383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Bef>
                  <a:spcPts val="0"/>
                </a:spcBef>
              </a:pPr>
              <a:r>
                <a:rPr lang="en-US" sz="1600" dirty="0" smtClean="0">
                  <a:solidFill>
                    <a:schemeClr val="bg1"/>
                  </a:solidFill>
                </a:rPr>
                <a:t>The day after my birthday</a:t>
              </a:r>
            </a:p>
          </p:txBody>
        </p:sp>
        <p:sp>
          <p:nvSpPr>
            <p:cNvPr id="233" name="Freeform 232"/>
            <p:cNvSpPr/>
            <p:nvPr/>
          </p:nvSpPr>
          <p:spPr bwMode="auto">
            <a:xfrm>
              <a:off x="1345980" y="1431940"/>
              <a:ext cx="422455" cy="2534730"/>
            </a:xfrm>
            <a:custGeom>
              <a:avLst/>
              <a:gdLst>
                <a:gd name="connsiteX0" fmla="*/ 485775 w 485775"/>
                <a:gd name="connsiteY0" fmla="*/ 1038225 h 1038225"/>
                <a:gd name="connsiteX1" fmla="*/ 85725 w 485775"/>
                <a:gd name="connsiteY1" fmla="*/ 847725 h 1038225"/>
                <a:gd name="connsiteX2" fmla="*/ 66675 w 485775"/>
                <a:gd name="connsiteY2" fmla="*/ 200025 h 1038225"/>
                <a:gd name="connsiteX3" fmla="*/ 485775 w 485775"/>
                <a:gd name="connsiteY3" fmla="*/ 0 h 1038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5775" h="1038225">
                  <a:moveTo>
                    <a:pt x="485775" y="1038225"/>
                  </a:moveTo>
                  <a:cubicBezTo>
                    <a:pt x="320675" y="1012825"/>
                    <a:pt x="155575" y="987425"/>
                    <a:pt x="85725" y="847725"/>
                  </a:cubicBezTo>
                  <a:cubicBezTo>
                    <a:pt x="15875" y="708025"/>
                    <a:pt x="0" y="341312"/>
                    <a:pt x="66675" y="200025"/>
                  </a:cubicBezTo>
                  <a:cubicBezTo>
                    <a:pt x="133350" y="58738"/>
                    <a:pt x="309562" y="29369"/>
                    <a:pt x="485775" y="0"/>
                  </a:cubicBezTo>
                </a:path>
              </a:pathLst>
            </a:custGeom>
            <a:noFill/>
            <a:ln w="38100" cap="flat" cmpd="sng" algn="ctr">
              <a:solidFill>
                <a:srgbClr val="00B0F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41" name="Straight Connector 240"/>
          <p:cNvCxnSpPr/>
          <p:nvPr/>
        </p:nvCxnSpPr>
        <p:spPr bwMode="auto">
          <a:xfrm rot="16200000" flipH="1">
            <a:off x="3252789" y="5443538"/>
            <a:ext cx="2638425" cy="38100"/>
          </a:xfrm>
          <a:prstGeom prst="line">
            <a:avLst/>
          </a:prstGeom>
          <a:noFill/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0659401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recursive representations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152485" y="5349250"/>
            <a:ext cx="4993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Bef>
                <a:spcPts val="0"/>
              </a:spcBef>
            </a:pPr>
            <a:r>
              <a:rPr lang="en-US" i="1" dirty="0" smtClean="0">
                <a:solidFill>
                  <a:schemeClr val="bg1"/>
                </a:solidFill>
              </a:rPr>
              <a:t>The            cat            on           the             mat.</a:t>
            </a:r>
          </a:p>
        </p:txBody>
      </p:sp>
      <p:grpSp>
        <p:nvGrpSpPr>
          <p:cNvPr id="3" name="Group 55"/>
          <p:cNvGrpSpPr/>
          <p:nvPr/>
        </p:nvGrpSpPr>
        <p:grpSpPr>
          <a:xfrm>
            <a:off x="4379975" y="4773175"/>
            <a:ext cx="384049" cy="576074"/>
            <a:chOff x="5186479" y="3160165"/>
            <a:chExt cx="576075" cy="2649945"/>
          </a:xfrm>
        </p:grpSpPr>
        <p:sp>
          <p:nvSpPr>
            <p:cNvPr id="16" name="Double Bracket 15"/>
            <p:cNvSpPr/>
            <p:nvPr/>
          </p:nvSpPr>
          <p:spPr bwMode="auto">
            <a:xfrm>
              <a:off x="5186479" y="3160165"/>
              <a:ext cx="576075" cy="2649945"/>
            </a:xfrm>
            <a:prstGeom prst="bracketPair">
              <a:avLst/>
            </a:prstGeom>
            <a:noFill/>
            <a:ln w="381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255733" y="3264084"/>
              <a:ext cx="426079" cy="24068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0"/>
                </a:spcBef>
              </a:pPr>
              <a:r>
                <a:rPr lang="en-US" sz="1400" dirty="0" smtClean="0">
                  <a:solidFill>
                    <a:schemeClr val="bg1"/>
                  </a:solidFill>
                </a:rPr>
                <a:t>8</a:t>
              </a:r>
            </a:p>
            <a:p>
              <a:pPr>
                <a:spcBef>
                  <a:spcPts val="0"/>
                </a:spcBef>
              </a:pPr>
              <a:r>
                <a:rPr lang="en-US" sz="1400" dirty="0" smtClean="0">
                  <a:solidFill>
                    <a:schemeClr val="bg1"/>
                  </a:solidFill>
                </a:rPr>
                <a:t>5</a:t>
              </a:r>
            </a:p>
          </p:txBody>
        </p:sp>
      </p:grpSp>
      <p:grpSp>
        <p:nvGrpSpPr>
          <p:cNvPr id="5" name="Group 55"/>
          <p:cNvGrpSpPr/>
          <p:nvPr/>
        </p:nvGrpSpPr>
        <p:grpSpPr>
          <a:xfrm>
            <a:off x="5378506" y="4773175"/>
            <a:ext cx="384049" cy="576074"/>
            <a:chOff x="5186479" y="3160165"/>
            <a:chExt cx="576075" cy="2649945"/>
          </a:xfrm>
        </p:grpSpPr>
        <p:sp>
          <p:nvSpPr>
            <p:cNvPr id="19" name="Double Bracket 18"/>
            <p:cNvSpPr/>
            <p:nvPr/>
          </p:nvSpPr>
          <p:spPr bwMode="auto">
            <a:xfrm>
              <a:off x="5186479" y="3160165"/>
              <a:ext cx="576075" cy="2649945"/>
            </a:xfrm>
            <a:prstGeom prst="bracketPair">
              <a:avLst/>
            </a:prstGeom>
            <a:noFill/>
            <a:ln w="381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255733" y="3264084"/>
              <a:ext cx="426079" cy="24068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0"/>
                </a:spcBef>
              </a:pPr>
              <a:r>
                <a:rPr lang="en-US" sz="1400" dirty="0" smtClean="0">
                  <a:solidFill>
                    <a:schemeClr val="bg1"/>
                  </a:solidFill>
                </a:rPr>
                <a:t>9</a:t>
              </a:r>
            </a:p>
            <a:p>
              <a:pPr>
                <a:spcBef>
                  <a:spcPts val="0"/>
                </a:spcBef>
              </a:pPr>
              <a:r>
                <a:rPr lang="en-US" sz="1400" dirty="0" smtClean="0">
                  <a:solidFill>
                    <a:schemeClr val="bg1"/>
                  </a:solidFill>
                </a:rPr>
                <a:t>1</a:t>
              </a:r>
            </a:p>
          </p:txBody>
        </p:sp>
      </p:grpSp>
      <p:grpSp>
        <p:nvGrpSpPr>
          <p:cNvPr id="6" name="Group 55"/>
          <p:cNvGrpSpPr/>
          <p:nvPr/>
        </p:nvGrpSpPr>
        <p:grpSpPr>
          <a:xfrm>
            <a:off x="6530655" y="4773175"/>
            <a:ext cx="384049" cy="576074"/>
            <a:chOff x="5186479" y="3160165"/>
            <a:chExt cx="576075" cy="2649945"/>
          </a:xfrm>
        </p:grpSpPr>
        <p:sp>
          <p:nvSpPr>
            <p:cNvPr id="22" name="Double Bracket 21"/>
            <p:cNvSpPr/>
            <p:nvPr/>
          </p:nvSpPr>
          <p:spPr bwMode="auto">
            <a:xfrm>
              <a:off x="5186479" y="3160165"/>
              <a:ext cx="576075" cy="2649945"/>
            </a:xfrm>
            <a:prstGeom prst="bracketPair">
              <a:avLst/>
            </a:prstGeom>
            <a:noFill/>
            <a:ln w="381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5255733" y="3264084"/>
              <a:ext cx="426079" cy="24068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0"/>
                </a:spcBef>
              </a:pPr>
              <a:r>
                <a:rPr lang="en-US" sz="1400" dirty="0" smtClean="0">
                  <a:solidFill>
                    <a:schemeClr val="bg1"/>
                  </a:solidFill>
                </a:rPr>
                <a:t>4</a:t>
              </a:r>
            </a:p>
            <a:p>
              <a:pPr>
                <a:spcBef>
                  <a:spcPts val="0"/>
                </a:spcBef>
              </a:pPr>
              <a:r>
                <a:rPr lang="en-US" sz="1400" dirty="0" smtClean="0">
                  <a:solidFill>
                    <a:schemeClr val="bg1"/>
                  </a:solidFill>
                </a:rPr>
                <a:t>3</a:t>
              </a:r>
            </a:p>
          </p:txBody>
        </p:sp>
      </p:grpSp>
      <p:grpSp>
        <p:nvGrpSpPr>
          <p:cNvPr id="7" name="Group 89"/>
          <p:cNvGrpSpPr/>
          <p:nvPr/>
        </p:nvGrpSpPr>
        <p:grpSpPr>
          <a:xfrm>
            <a:off x="5566700" y="3467405"/>
            <a:ext cx="1152150" cy="1328362"/>
            <a:chOff x="5566700" y="3467405"/>
            <a:chExt cx="1152150" cy="1328362"/>
          </a:xfrm>
        </p:grpSpPr>
        <p:cxnSp>
          <p:nvCxnSpPr>
            <p:cNvPr id="31" name="Straight Connector 30"/>
            <p:cNvCxnSpPr>
              <a:stCxn id="20" idx="0"/>
              <a:endCxn id="41" idx="4"/>
            </p:cNvCxnSpPr>
            <p:nvPr/>
          </p:nvCxnSpPr>
          <p:spPr bwMode="auto">
            <a:xfrm rot="5400000" flipH="1" flipV="1">
              <a:off x="5566921" y="4120070"/>
              <a:ext cx="675476" cy="675917"/>
            </a:xfrm>
            <a:prstGeom prst="line">
              <a:avLst/>
            </a:prstGeom>
            <a:noFill/>
            <a:ln w="381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2" name="Straight Connector 31"/>
            <p:cNvCxnSpPr>
              <a:stCxn id="23" idx="0"/>
              <a:endCxn id="41" idx="4"/>
            </p:cNvCxnSpPr>
            <p:nvPr/>
          </p:nvCxnSpPr>
          <p:spPr bwMode="auto">
            <a:xfrm rot="16200000" flipV="1">
              <a:off x="6142996" y="4219912"/>
              <a:ext cx="675476" cy="476232"/>
            </a:xfrm>
            <a:prstGeom prst="line">
              <a:avLst/>
            </a:prstGeom>
            <a:noFill/>
            <a:ln w="381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1" name="Oval 40"/>
            <p:cNvSpPr/>
            <p:nvPr/>
          </p:nvSpPr>
          <p:spPr bwMode="auto">
            <a:xfrm>
              <a:off x="5916175" y="3467405"/>
              <a:ext cx="652885" cy="652885"/>
            </a:xfrm>
            <a:prstGeom prst="ellipse">
              <a:avLst/>
            </a:prstGeom>
            <a:noFill/>
            <a:ln w="38100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487" tIns="44450" rIns="90487" bIns="4445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Helvetica" pitchFamily="34" charset="0"/>
              </a:endParaRPr>
            </a:p>
          </p:txBody>
        </p:sp>
      </p:grpSp>
      <p:grpSp>
        <p:nvGrpSpPr>
          <p:cNvPr id="8" name="Group 90"/>
          <p:cNvGrpSpPr/>
          <p:nvPr/>
        </p:nvGrpSpPr>
        <p:grpSpPr>
          <a:xfrm>
            <a:off x="4568169" y="2238445"/>
            <a:ext cx="1674450" cy="2557322"/>
            <a:chOff x="4568169" y="2238445"/>
            <a:chExt cx="1674450" cy="2557322"/>
          </a:xfrm>
        </p:grpSpPr>
        <p:cxnSp>
          <p:nvCxnSpPr>
            <p:cNvPr id="83" name="Straight Connector 82"/>
            <p:cNvCxnSpPr>
              <a:stCxn id="17" idx="0"/>
              <a:endCxn id="86" idx="4"/>
            </p:cNvCxnSpPr>
            <p:nvPr/>
          </p:nvCxnSpPr>
          <p:spPr bwMode="auto">
            <a:xfrm rot="5400000" flipH="1" flipV="1">
              <a:off x="4049923" y="3409577"/>
              <a:ext cx="1904436" cy="867943"/>
            </a:xfrm>
            <a:prstGeom prst="line">
              <a:avLst/>
            </a:prstGeom>
            <a:noFill/>
            <a:ln w="381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4" name="Straight Connector 83"/>
            <p:cNvCxnSpPr>
              <a:stCxn id="41" idx="0"/>
              <a:endCxn id="86" idx="4"/>
            </p:cNvCxnSpPr>
            <p:nvPr/>
          </p:nvCxnSpPr>
          <p:spPr bwMode="auto">
            <a:xfrm rot="16200000" flipV="1">
              <a:off x="5551329" y="2776115"/>
              <a:ext cx="576075" cy="806505"/>
            </a:xfrm>
            <a:prstGeom prst="line">
              <a:avLst/>
            </a:prstGeom>
            <a:noFill/>
            <a:ln w="381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86" name="Oval 85"/>
            <p:cNvSpPr/>
            <p:nvPr/>
          </p:nvSpPr>
          <p:spPr bwMode="auto">
            <a:xfrm>
              <a:off x="5109670" y="2238445"/>
              <a:ext cx="652885" cy="652885"/>
            </a:xfrm>
            <a:prstGeom prst="ellipse">
              <a:avLst/>
            </a:prstGeom>
            <a:noFill/>
            <a:ln w="38100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487" tIns="44450" rIns="90487" bIns="4445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Helvetica" pitchFamily="34" charset="0"/>
              </a:endParaRPr>
            </a:p>
          </p:txBody>
        </p:sp>
      </p:grpSp>
      <p:grpSp>
        <p:nvGrpSpPr>
          <p:cNvPr id="9" name="Group 55"/>
          <p:cNvGrpSpPr/>
          <p:nvPr/>
        </p:nvGrpSpPr>
        <p:grpSpPr>
          <a:xfrm>
            <a:off x="6031390" y="3505810"/>
            <a:ext cx="384049" cy="576074"/>
            <a:chOff x="5186479" y="3160165"/>
            <a:chExt cx="576075" cy="2649945"/>
          </a:xfrm>
        </p:grpSpPr>
        <p:sp>
          <p:nvSpPr>
            <p:cNvPr id="45" name="Double Bracket 44"/>
            <p:cNvSpPr/>
            <p:nvPr/>
          </p:nvSpPr>
          <p:spPr bwMode="auto">
            <a:xfrm>
              <a:off x="5186479" y="3160165"/>
              <a:ext cx="576075" cy="2649945"/>
            </a:xfrm>
            <a:prstGeom prst="bracketPair">
              <a:avLst/>
            </a:prstGeom>
            <a:noFill/>
            <a:ln w="381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5255733" y="3264084"/>
              <a:ext cx="426079" cy="24068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0"/>
                </a:spcBef>
              </a:pPr>
              <a:r>
                <a:rPr lang="en-US" sz="1400" dirty="0" smtClean="0">
                  <a:solidFill>
                    <a:schemeClr val="bg1"/>
                  </a:solidFill>
                </a:rPr>
                <a:t>3</a:t>
              </a:r>
            </a:p>
            <a:p>
              <a:pPr>
                <a:spcBef>
                  <a:spcPts val="0"/>
                </a:spcBef>
              </a:pPr>
              <a:r>
                <a:rPr lang="en-US" sz="1400" dirty="0" smtClean="0">
                  <a:solidFill>
                    <a:schemeClr val="bg1"/>
                  </a:solidFill>
                </a:rPr>
                <a:t>3</a:t>
              </a:r>
            </a:p>
          </p:txBody>
        </p:sp>
      </p:grpSp>
      <p:grpSp>
        <p:nvGrpSpPr>
          <p:cNvPr id="10" name="Group 55"/>
          <p:cNvGrpSpPr/>
          <p:nvPr/>
        </p:nvGrpSpPr>
        <p:grpSpPr>
          <a:xfrm>
            <a:off x="5263290" y="2276850"/>
            <a:ext cx="384049" cy="576074"/>
            <a:chOff x="5186479" y="3160165"/>
            <a:chExt cx="576075" cy="2649945"/>
          </a:xfrm>
        </p:grpSpPr>
        <p:sp>
          <p:nvSpPr>
            <p:cNvPr id="48" name="Double Bracket 47"/>
            <p:cNvSpPr/>
            <p:nvPr/>
          </p:nvSpPr>
          <p:spPr bwMode="auto">
            <a:xfrm>
              <a:off x="5186479" y="3160165"/>
              <a:ext cx="576075" cy="2649945"/>
            </a:xfrm>
            <a:prstGeom prst="bracketPair">
              <a:avLst/>
            </a:prstGeom>
            <a:noFill/>
            <a:ln w="381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5255733" y="3264084"/>
              <a:ext cx="426079" cy="24068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0"/>
                </a:spcBef>
              </a:pPr>
              <a:r>
                <a:rPr lang="en-US" sz="1400" dirty="0" smtClean="0">
                  <a:solidFill>
                    <a:schemeClr val="bg1"/>
                  </a:solidFill>
                </a:rPr>
                <a:t>8</a:t>
              </a:r>
            </a:p>
            <a:p>
              <a:pPr>
                <a:spcBef>
                  <a:spcPts val="0"/>
                </a:spcBef>
              </a:pPr>
              <a:r>
                <a:rPr lang="en-US" sz="1400" dirty="0" smtClean="0">
                  <a:solidFill>
                    <a:schemeClr val="bg1"/>
                  </a:solidFill>
                </a:rPr>
                <a:t>3</a:t>
              </a:r>
            </a:p>
          </p:txBody>
        </p:sp>
      </p:grpSp>
      <p:sp>
        <p:nvSpPr>
          <p:cNvPr id="58" name="Down Arrow 57"/>
          <p:cNvSpPr/>
          <p:nvPr/>
        </p:nvSpPr>
        <p:spPr bwMode="auto">
          <a:xfrm rot="2600443">
            <a:off x="6041393" y="1069347"/>
            <a:ext cx="402712" cy="1419443"/>
          </a:xfrm>
          <a:prstGeom prst="downArrow">
            <a:avLst>
              <a:gd name="adj1" fmla="val 50000"/>
              <a:gd name="adj2" fmla="val 68538"/>
            </a:avLst>
          </a:prstGeom>
          <a:solidFill>
            <a:srgbClr val="FF000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487" tIns="44450" rIns="90487" bIns="4445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Helvetica" pitchFamily="34" charset="0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6831445" y="779055"/>
            <a:ext cx="23125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Bef>
                <a:spcPts val="0"/>
              </a:spcBef>
            </a:pPr>
            <a:r>
              <a:rPr lang="en-US" dirty="0" smtClean="0">
                <a:solidFill>
                  <a:schemeClr val="bg1"/>
                </a:solidFill>
              </a:rPr>
              <a:t>This node’s job is   to represent </a:t>
            </a:r>
          </a:p>
          <a:p>
            <a:pPr algn="l">
              <a:spcBef>
                <a:spcPts val="0"/>
              </a:spcBef>
            </a:pPr>
            <a:r>
              <a:rPr lang="en-US" i="1" dirty="0" smtClean="0">
                <a:solidFill>
                  <a:schemeClr val="bg1"/>
                </a:solidFill>
              </a:rPr>
              <a:t>“on the mat.”</a:t>
            </a:r>
          </a:p>
        </p:txBody>
      </p:sp>
      <p:sp>
        <p:nvSpPr>
          <p:cNvPr id="62" name="Rectangle 61"/>
          <p:cNvSpPr/>
          <p:nvPr/>
        </p:nvSpPr>
        <p:spPr bwMode="auto">
          <a:xfrm>
            <a:off x="1730030" y="5080415"/>
            <a:ext cx="2304300" cy="130577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487" tIns="44450" rIns="90487" bIns="4445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Helvetic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41316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recursive representations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152485" y="5349250"/>
            <a:ext cx="4993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Bef>
                <a:spcPts val="0"/>
              </a:spcBef>
            </a:pPr>
            <a:r>
              <a:rPr lang="en-US" i="1" dirty="0" smtClean="0">
                <a:solidFill>
                  <a:schemeClr val="bg1"/>
                </a:solidFill>
              </a:rPr>
              <a:t>The            cat            on           the             mat.</a:t>
            </a:r>
          </a:p>
        </p:txBody>
      </p:sp>
      <p:grpSp>
        <p:nvGrpSpPr>
          <p:cNvPr id="3" name="Group 55"/>
          <p:cNvGrpSpPr/>
          <p:nvPr/>
        </p:nvGrpSpPr>
        <p:grpSpPr>
          <a:xfrm>
            <a:off x="4379975" y="4773175"/>
            <a:ext cx="384049" cy="576074"/>
            <a:chOff x="5186479" y="3160165"/>
            <a:chExt cx="576075" cy="2649945"/>
          </a:xfrm>
        </p:grpSpPr>
        <p:sp>
          <p:nvSpPr>
            <p:cNvPr id="16" name="Double Bracket 15"/>
            <p:cNvSpPr/>
            <p:nvPr/>
          </p:nvSpPr>
          <p:spPr bwMode="auto">
            <a:xfrm>
              <a:off x="5186479" y="3160165"/>
              <a:ext cx="576075" cy="2649945"/>
            </a:xfrm>
            <a:prstGeom prst="bracketPair">
              <a:avLst/>
            </a:prstGeom>
            <a:noFill/>
            <a:ln w="38100" cap="flat" cmpd="sng" algn="ctr">
              <a:solidFill>
                <a:srgbClr val="00B0F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255733" y="3264084"/>
              <a:ext cx="426079" cy="24068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0"/>
                </a:spcBef>
              </a:pPr>
              <a:r>
                <a:rPr lang="en-US" sz="1400" dirty="0" smtClean="0">
                  <a:solidFill>
                    <a:srgbClr val="00B0F0"/>
                  </a:solidFill>
                </a:rPr>
                <a:t>8</a:t>
              </a:r>
            </a:p>
            <a:p>
              <a:pPr>
                <a:spcBef>
                  <a:spcPts val="0"/>
                </a:spcBef>
              </a:pPr>
              <a:r>
                <a:rPr lang="en-US" sz="1400" dirty="0" smtClean="0">
                  <a:solidFill>
                    <a:srgbClr val="00B0F0"/>
                  </a:solidFill>
                </a:rPr>
                <a:t>5</a:t>
              </a:r>
            </a:p>
          </p:txBody>
        </p:sp>
      </p:grpSp>
      <p:grpSp>
        <p:nvGrpSpPr>
          <p:cNvPr id="5" name="Group 55"/>
          <p:cNvGrpSpPr/>
          <p:nvPr/>
        </p:nvGrpSpPr>
        <p:grpSpPr>
          <a:xfrm>
            <a:off x="5378506" y="4773175"/>
            <a:ext cx="384049" cy="576074"/>
            <a:chOff x="5186479" y="3160165"/>
            <a:chExt cx="576075" cy="2649945"/>
          </a:xfrm>
        </p:grpSpPr>
        <p:sp>
          <p:nvSpPr>
            <p:cNvPr id="19" name="Double Bracket 18"/>
            <p:cNvSpPr/>
            <p:nvPr/>
          </p:nvSpPr>
          <p:spPr bwMode="auto">
            <a:xfrm>
              <a:off x="5186479" y="3160165"/>
              <a:ext cx="576075" cy="2649945"/>
            </a:xfrm>
            <a:prstGeom prst="bracketPair">
              <a:avLst/>
            </a:prstGeom>
            <a:noFill/>
            <a:ln w="381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255733" y="3264084"/>
              <a:ext cx="426079" cy="24068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0"/>
                </a:spcBef>
              </a:pPr>
              <a:r>
                <a:rPr lang="en-US" sz="1400" dirty="0" smtClean="0">
                  <a:solidFill>
                    <a:schemeClr val="bg1"/>
                  </a:solidFill>
                </a:rPr>
                <a:t>9</a:t>
              </a:r>
            </a:p>
            <a:p>
              <a:pPr>
                <a:spcBef>
                  <a:spcPts val="0"/>
                </a:spcBef>
              </a:pPr>
              <a:r>
                <a:rPr lang="en-US" sz="1400" dirty="0" smtClean="0">
                  <a:solidFill>
                    <a:schemeClr val="bg1"/>
                  </a:solidFill>
                </a:rPr>
                <a:t>1</a:t>
              </a:r>
            </a:p>
          </p:txBody>
        </p:sp>
      </p:grpSp>
      <p:grpSp>
        <p:nvGrpSpPr>
          <p:cNvPr id="6" name="Group 55"/>
          <p:cNvGrpSpPr/>
          <p:nvPr/>
        </p:nvGrpSpPr>
        <p:grpSpPr>
          <a:xfrm>
            <a:off x="6530655" y="4773175"/>
            <a:ext cx="384049" cy="576074"/>
            <a:chOff x="5186479" y="3160165"/>
            <a:chExt cx="576075" cy="2649945"/>
          </a:xfrm>
        </p:grpSpPr>
        <p:sp>
          <p:nvSpPr>
            <p:cNvPr id="22" name="Double Bracket 21"/>
            <p:cNvSpPr/>
            <p:nvPr/>
          </p:nvSpPr>
          <p:spPr bwMode="auto">
            <a:xfrm>
              <a:off x="5186479" y="3160165"/>
              <a:ext cx="576075" cy="2649945"/>
            </a:xfrm>
            <a:prstGeom prst="bracketPair">
              <a:avLst/>
            </a:prstGeom>
            <a:noFill/>
            <a:ln w="381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5255733" y="3264084"/>
              <a:ext cx="426079" cy="24068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0"/>
                </a:spcBef>
              </a:pPr>
              <a:r>
                <a:rPr lang="en-US" sz="1400" dirty="0" smtClean="0">
                  <a:solidFill>
                    <a:schemeClr val="bg1"/>
                  </a:solidFill>
                </a:rPr>
                <a:t>4</a:t>
              </a:r>
            </a:p>
            <a:p>
              <a:pPr>
                <a:spcBef>
                  <a:spcPts val="0"/>
                </a:spcBef>
              </a:pPr>
              <a:r>
                <a:rPr lang="en-US" sz="1400" dirty="0" smtClean="0">
                  <a:solidFill>
                    <a:schemeClr val="bg1"/>
                  </a:solidFill>
                </a:rPr>
                <a:t>3</a:t>
              </a:r>
            </a:p>
          </p:txBody>
        </p:sp>
      </p:grpSp>
      <p:grpSp>
        <p:nvGrpSpPr>
          <p:cNvPr id="7" name="Group 89"/>
          <p:cNvGrpSpPr/>
          <p:nvPr/>
        </p:nvGrpSpPr>
        <p:grpSpPr>
          <a:xfrm>
            <a:off x="5566700" y="3467405"/>
            <a:ext cx="1152150" cy="1328362"/>
            <a:chOff x="5566700" y="3467405"/>
            <a:chExt cx="1152150" cy="1328362"/>
          </a:xfrm>
        </p:grpSpPr>
        <p:cxnSp>
          <p:nvCxnSpPr>
            <p:cNvPr id="31" name="Straight Connector 30"/>
            <p:cNvCxnSpPr>
              <a:stCxn id="20" idx="0"/>
              <a:endCxn id="41" idx="4"/>
            </p:cNvCxnSpPr>
            <p:nvPr/>
          </p:nvCxnSpPr>
          <p:spPr bwMode="auto">
            <a:xfrm rot="5400000" flipH="1" flipV="1">
              <a:off x="5566921" y="4120070"/>
              <a:ext cx="675476" cy="675917"/>
            </a:xfrm>
            <a:prstGeom prst="line">
              <a:avLst/>
            </a:prstGeom>
            <a:noFill/>
            <a:ln w="381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2" name="Straight Connector 31"/>
            <p:cNvCxnSpPr>
              <a:stCxn id="23" idx="0"/>
              <a:endCxn id="41" idx="4"/>
            </p:cNvCxnSpPr>
            <p:nvPr/>
          </p:nvCxnSpPr>
          <p:spPr bwMode="auto">
            <a:xfrm rot="16200000" flipV="1">
              <a:off x="6142996" y="4219912"/>
              <a:ext cx="675476" cy="476232"/>
            </a:xfrm>
            <a:prstGeom prst="line">
              <a:avLst/>
            </a:prstGeom>
            <a:noFill/>
            <a:ln w="381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1" name="Oval 40"/>
            <p:cNvSpPr/>
            <p:nvPr/>
          </p:nvSpPr>
          <p:spPr bwMode="auto">
            <a:xfrm>
              <a:off x="5916175" y="3467405"/>
              <a:ext cx="652885" cy="652885"/>
            </a:xfrm>
            <a:prstGeom prst="ellipse">
              <a:avLst/>
            </a:prstGeom>
            <a:noFill/>
            <a:ln w="38100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487" tIns="44450" rIns="90487" bIns="4445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Helvetica" pitchFamily="34" charset="0"/>
              </a:endParaRPr>
            </a:p>
          </p:txBody>
        </p:sp>
      </p:grpSp>
      <p:grpSp>
        <p:nvGrpSpPr>
          <p:cNvPr id="8" name="Group 90"/>
          <p:cNvGrpSpPr/>
          <p:nvPr/>
        </p:nvGrpSpPr>
        <p:grpSpPr>
          <a:xfrm>
            <a:off x="4568169" y="2238445"/>
            <a:ext cx="1674450" cy="2557322"/>
            <a:chOff x="4568169" y="2238445"/>
            <a:chExt cx="1674450" cy="2557322"/>
          </a:xfrm>
        </p:grpSpPr>
        <p:cxnSp>
          <p:nvCxnSpPr>
            <p:cNvPr id="83" name="Straight Connector 82"/>
            <p:cNvCxnSpPr>
              <a:stCxn id="17" idx="0"/>
              <a:endCxn id="86" idx="4"/>
            </p:cNvCxnSpPr>
            <p:nvPr/>
          </p:nvCxnSpPr>
          <p:spPr bwMode="auto">
            <a:xfrm rot="5400000" flipH="1" flipV="1">
              <a:off x="4049923" y="3409577"/>
              <a:ext cx="1904436" cy="867943"/>
            </a:xfrm>
            <a:prstGeom prst="line">
              <a:avLst/>
            </a:prstGeom>
            <a:noFill/>
            <a:ln w="381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4" name="Straight Connector 83"/>
            <p:cNvCxnSpPr>
              <a:stCxn id="41" idx="0"/>
              <a:endCxn id="86" idx="4"/>
            </p:cNvCxnSpPr>
            <p:nvPr/>
          </p:nvCxnSpPr>
          <p:spPr bwMode="auto">
            <a:xfrm rot="16200000" flipV="1">
              <a:off x="5551329" y="2776115"/>
              <a:ext cx="576075" cy="806505"/>
            </a:xfrm>
            <a:prstGeom prst="line">
              <a:avLst/>
            </a:prstGeom>
            <a:noFill/>
            <a:ln w="381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86" name="Oval 85"/>
            <p:cNvSpPr/>
            <p:nvPr/>
          </p:nvSpPr>
          <p:spPr bwMode="auto">
            <a:xfrm>
              <a:off x="5109670" y="2238445"/>
              <a:ext cx="652885" cy="652885"/>
            </a:xfrm>
            <a:prstGeom prst="ellipse">
              <a:avLst/>
            </a:prstGeom>
            <a:noFill/>
            <a:ln w="38100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487" tIns="44450" rIns="90487" bIns="4445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Helvetica" pitchFamily="34" charset="0"/>
              </a:endParaRPr>
            </a:p>
          </p:txBody>
        </p:sp>
      </p:grpSp>
      <p:grpSp>
        <p:nvGrpSpPr>
          <p:cNvPr id="9" name="Group 55"/>
          <p:cNvGrpSpPr/>
          <p:nvPr/>
        </p:nvGrpSpPr>
        <p:grpSpPr>
          <a:xfrm>
            <a:off x="6031390" y="3505810"/>
            <a:ext cx="384049" cy="576074"/>
            <a:chOff x="5186479" y="3160165"/>
            <a:chExt cx="576075" cy="2649945"/>
          </a:xfrm>
        </p:grpSpPr>
        <p:sp>
          <p:nvSpPr>
            <p:cNvPr id="45" name="Double Bracket 44"/>
            <p:cNvSpPr/>
            <p:nvPr/>
          </p:nvSpPr>
          <p:spPr bwMode="auto">
            <a:xfrm>
              <a:off x="5186479" y="3160165"/>
              <a:ext cx="576075" cy="2649945"/>
            </a:xfrm>
            <a:prstGeom prst="bracketPair">
              <a:avLst/>
            </a:prstGeom>
            <a:noFill/>
            <a:ln w="38100" cap="flat" cmpd="sng" algn="ctr">
              <a:solidFill>
                <a:srgbClr val="00B0F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5255733" y="3264084"/>
              <a:ext cx="426079" cy="24068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0"/>
                </a:spcBef>
              </a:pPr>
              <a:r>
                <a:rPr lang="en-US" sz="1400" dirty="0" smtClean="0">
                  <a:solidFill>
                    <a:srgbClr val="00B0F0"/>
                  </a:solidFill>
                </a:rPr>
                <a:t>3</a:t>
              </a:r>
            </a:p>
            <a:p>
              <a:pPr>
                <a:spcBef>
                  <a:spcPts val="0"/>
                </a:spcBef>
              </a:pPr>
              <a:r>
                <a:rPr lang="en-US" sz="1400" dirty="0" smtClean="0">
                  <a:solidFill>
                    <a:srgbClr val="00B0F0"/>
                  </a:solidFill>
                </a:rPr>
                <a:t>3</a:t>
              </a:r>
            </a:p>
          </p:txBody>
        </p:sp>
      </p:grpSp>
      <p:grpSp>
        <p:nvGrpSpPr>
          <p:cNvPr id="10" name="Group 55"/>
          <p:cNvGrpSpPr/>
          <p:nvPr/>
        </p:nvGrpSpPr>
        <p:grpSpPr>
          <a:xfrm>
            <a:off x="5263290" y="2276850"/>
            <a:ext cx="384049" cy="576074"/>
            <a:chOff x="5186479" y="3160165"/>
            <a:chExt cx="576075" cy="2649945"/>
          </a:xfrm>
        </p:grpSpPr>
        <p:sp>
          <p:nvSpPr>
            <p:cNvPr id="48" name="Double Bracket 47"/>
            <p:cNvSpPr/>
            <p:nvPr/>
          </p:nvSpPr>
          <p:spPr bwMode="auto">
            <a:xfrm>
              <a:off x="5186479" y="3160165"/>
              <a:ext cx="576075" cy="2649945"/>
            </a:xfrm>
            <a:prstGeom prst="bracketPair">
              <a:avLst/>
            </a:prstGeom>
            <a:noFill/>
            <a:ln w="3810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5255733" y="3264084"/>
              <a:ext cx="426079" cy="24068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0"/>
                </a:spcBef>
              </a:pPr>
              <a:r>
                <a:rPr lang="en-US" sz="1400" dirty="0" smtClean="0">
                  <a:solidFill>
                    <a:srgbClr val="00B050"/>
                  </a:solidFill>
                </a:rPr>
                <a:t>8</a:t>
              </a:r>
            </a:p>
            <a:p>
              <a:pPr>
                <a:spcBef>
                  <a:spcPts val="0"/>
                </a:spcBef>
              </a:pPr>
              <a:r>
                <a:rPr lang="en-US" sz="1400" dirty="0" smtClean="0">
                  <a:solidFill>
                    <a:srgbClr val="00B050"/>
                  </a:solidFill>
                </a:rPr>
                <a:t>3</a:t>
              </a:r>
            </a:p>
          </p:txBody>
        </p:sp>
      </p:grpSp>
      <p:sp>
        <p:nvSpPr>
          <p:cNvPr id="58" name="Down Arrow 57"/>
          <p:cNvSpPr/>
          <p:nvPr/>
        </p:nvSpPr>
        <p:spPr bwMode="auto">
          <a:xfrm rot="2600443">
            <a:off x="6041393" y="1069347"/>
            <a:ext cx="402712" cy="1419443"/>
          </a:xfrm>
          <a:prstGeom prst="downArrow">
            <a:avLst>
              <a:gd name="adj1" fmla="val 50000"/>
              <a:gd name="adj2" fmla="val 68538"/>
            </a:avLst>
          </a:prstGeom>
          <a:solidFill>
            <a:srgbClr val="FF000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487" tIns="44450" rIns="90487" bIns="4445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Helvetica" pitchFamily="34" charset="0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6831445" y="779055"/>
            <a:ext cx="23125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Bef>
                <a:spcPts val="0"/>
              </a:spcBef>
            </a:pPr>
            <a:r>
              <a:rPr lang="en-US" dirty="0" smtClean="0">
                <a:solidFill>
                  <a:schemeClr val="bg1"/>
                </a:solidFill>
              </a:rPr>
              <a:t>This node’s job is   to represent </a:t>
            </a:r>
          </a:p>
          <a:p>
            <a:pPr algn="l">
              <a:spcBef>
                <a:spcPts val="0"/>
              </a:spcBef>
            </a:pPr>
            <a:r>
              <a:rPr lang="en-US" i="1" dirty="0" smtClean="0">
                <a:solidFill>
                  <a:schemeClr val="bg1"/>
                </a:solidFill>
              </a:rPr>
              <a:t>“on the mat.”</a:t>
            </a:r>
          </a:p>
        </p:txBody>
      </p:sp>
      <p:sp>
        <p:nvSpPr>
          <p:cNvPr id="62" name="Rectangle 61"/>
          <p:cNvSpPr/>
          <p:nvPr/>
        </p:nvSpPr>
        <p:spPr bwMode="auto">
          <a:xfrm>
            <a:off x="1730030" y="5080415"/>
            <a:ext cx="2304300" cy="130577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487" tIns="44450" rIns="90487" bIns="4445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Helvetic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08898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recursive representations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152485" y="5349250"/>
            <a:ext cx="4993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Bef>
                <a:spcPts val="0"/>
              </a:spcBef>
            </a:pPr>
            <a:r>
              <a:rPr lang="en-US" i="1" dirty="0" smtClean="0">
                <a:solidFill>
                  <a:schemeClr val="bg1"/>
                </a:solidFill>
              </a:rPr>
              <a:t>The            cat            on           the             mat.</a:t>
            </a:r>
          </a:p>
        </p:txBody>
      </p:sp>
      <p:grpSp>
        <p:nvGrpSpPr>
          <p:cNvPr id="3" name="Group 55"/>
          <p:cNvGrpSpPr/>
          <p:nvPr/>
        </p:nvGrpSpPr>
        <p:grpSpPr>
          <a:xfrm>
            <a:off x="4379975" y="4773175"/>
            <a:ext cx="384049" cy="576074"/>
            <a:chOff x="5186479" y="3160165"/>
            <a:chExt cx="576075" cy="2649945"/>
          </a:xfrm>
        </p:grpSpPr>
        <p:sp>
          <p:nvSpPr>
            <p:cNvPr id="16" name="Double Bracket 15"/>
            <p:cNvSpPr/>
            <p:nvPr/>
          </p:nvSpPr>
          <p:spPr bwMode="auto">
            <a:xfrm>
              <a:off x="5186479" y="3160165"/>
              <a:ext cx="576075" cy="2649945"/>
            </a:xfrm>
            <a:prstGeom prst="bracketPair">
              <a:avLst/>
            </a:prstGeom>
            <a:noFill/>
            <a:ln w="38100" cap="flat" cmpd="sng" algn="ctr">
              <a:solidFill>
                <a:srgbClr val="00B0F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255733" y="3264084"/>
              <a:ext cx="426079" cy="24068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0"/>
                </a:spcBef>
              </a:pPr>
              <a:r>
                <a:rPr lang="en-US" sz="1400" dirty="0" smtClean="0">
                  <a:solidFill>
                    <a:srgbClr val="00B0F0"/>
                  </a:solidFill>
                </a:rPr>
                <a:t>8</a:t>
              </a:r>
            </a:p>
            <a:p>
              <a:pPr>
                <a:spcBef>
                  <a:spcPts val="0"/>
                </a:spcBef>
              </a:pPr>
              <a:r>
                <a:rPr lang="en-US" sz="1400" dirty="0" smtClean="0">
                  <a:solidFill>
                    <a:srgbClr val="00B0F0"/>
                  </a:solidFill>
                </a:rPr>
                <a:t>5</a:t>
              </a:r>
            </a:p>
          </p:txBody>
        </p:sp>
      </p:grpSp>
      <p:grpSp>
        <p:nvGrpSpPr>
          <p:cNvPr id="5" name="Group 55"/>
          <p:cNvGrpSpPr/>
          <p:nvPr/>
        </p:nvGrpSpPr>
        <p:grpSpPr>
          <a:xfrm>
            <a:off x="5378506" y="4773175"/>
            <a:ext cx="384049" cy="576074"/>
            <a:chOff x="5186479" y="3160165"/>
            <a:chExt cx="576075" cy="2649945"/>
          </a:xfrm>
        </p:grpSpPr>
        <p:sp>
          <p:nvSpPr>
            <p:cNvPr id="19" name="Double Bracket 18"/>
            <p:cNvSpPr/>
            <p:nvPr/>
          </p:nvSpPr>
          <p:spPr bwMode="auto">
            <a:xfrm>
              <a:off x="5186479" y="3160165"/>
              <a:ext cx="576075" cy="2649945"/>
            </a:xfrm>
            <a:prstGeom prst="bracketPair">
              <a:avLst/>
            </a:prstGeom>
            <a:noFill/>
            <a:ln w="381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255733" y="3264084"/>
              <a:ext cx="426079" cy="24068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0"/>
                </a:spcBef>
              </a:pPr>
              <a:r>
                <a:rPr lang="en-US" sz="1400" dirty="0" smtClean="0">
                  <a:solidFill>
                    <a:schemeClr val="bg1"/>
                  </a:solidFill>
                </a:rPr>
                <a:t>9</a:t>
              </a:r>
            </a:p>
            <a:p>
              <a:pPr>
                <a:spcBef>
                  <a:spcPts val="0"/>
                </a:spcBef>
              </a:pPr>
              <a:r>
                <a:rPr lang="en-US" sz="1400" dirty="0" smtClean="0">
                  <a:solidFill>
                    <a:schemeClr val="bg1"/>
                  </a:solidFill>
                </a:rPr>
                <a:t>1</a:t>
              </a:r>
            </a:p>
          </p:txBody>
        </p:sp>
      </p:grpSp>
      <p:grpSp>
        <p:nvGrpSpPr>
          <p:cNvPr id="6" name="Group 55"/>
          <p:cNvGrpSpPr/>
          <p:nvPr/>
        </p:nvGrpSpPr>
        <p:grpSpPr>
          <a:xfrm>
            <a:off x="6530655" y="4773175"/>
            <a:ext cx="384049" cy="576074"/>
            <a:chOff x="5186479" y="3160165"/>
            <a:chExt cx="576075" cy="2649945"/>
          </a:xfrm>
        </p:grpSpPr>
        <p:sp>
          <p:nvSpPr>
            <p:cNvPr id="22" name="Double Bracket 21"/>
            <p:cNvSpPr/>
            <p:nvPr/>
          </p:nvSpPr>
          <p:spPr bwMode="auto">
            <a:xfrm>
              <a:off x="5186479" y="3160165"/>
              <a:ext cx="576075" cy="2649945"/>
            </a:xfrm>
            <a:prstGeom prst="bracketPair">
              <a:avLst/>
            </a:prstGeom>
            <a:noFill/>
            <a:ln w="381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5255733" y="3264084"/>
              <a:ext cx="426079" cy="24068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0"/>
                </a:spcBef>
              </a:pPr>
              <a:r>
                <a:rPr lang="en-US" sz="1400" dirty="0" smtClean="0">
                  <a:solidFill>
                    <a:schemeClr val="bg1"/>
                  </a:solidFill>
                </a:rPr>
                <a:t>4</a:t>
              </a:r>
            </a:p>
            <a:p>
              <a:pPr>
                <a:spcBef>
                  <a:spcPts val="0"/>
                </a:spcBef>
              </a:pPr>
              <a:r>
                <a:rPr lang="en-US" sz="1400" dirty="0" smtClean="0">
                  <a:solidFill>
                    <a:schemeClr val="bg1"/>
                  </a:solidFill>
                </a:rPr>
                <a:t>3</a:t>
              </a:r>
            </a:p>
          </p:txBody>
        </p:sp>
      </p:grpSp>
      <p:grpSp>
        <p:nvGrpSpPr>
          <p:cNvPr id="7" name="Group 89"/>
          <p:cNvGrpSpPr/>
          <p:nvPr/>
        </p:nvGrpSpPr>
        <p:grpSpPr>
          <a:xfrm>
            <a:off x="5566700" y="3467405"/>
            <a:ext cx="1152150" cy="1328362"/>
            <a:chOff x="5566700" y="3467405"/>
            <a:chExt cx="1152150" cy="1328362"/>
          </a:xfrm>
        </p:grpSpPr>
        <p:cxnSp>
          <p:nvCxnSpPr>
            <p:cNvPr id="31" name="Straight Connector 30"/>
            <p:cNvCxnSpPr>
              <a:stCxn id="20" idx="0"/>
              <a:endCxn id="41" idx="4"/>
            </p:cNvCxnSpPr>
            <p:nvPr/>
          </p:nvCxnSpPr>
          <p:spPr bwMode="auto">
            <a:xfrm rot="5400000" flipH="1" flipV="1">
              <a:off x="5566921" y="4120070"/>
              <a:ext cx="675476" cy="675917"/>
            </a:xfrm>
            <a:prstGeom prst="line">
              <a:avLst/>
            </a:prstGeom>
            <a:noFill/>
            <a:ln w="381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2" name="Straight Connector 31"/>
            <p:cNvCxnSpPr>
              <a:stCxn id="23" idx="0"/>
              <a:endCxn id="41" idx="4"/>
            </p:cNvCxnSpPr>
            <p:nvPr/>
          </p:nvCxnSpPr>
          <p:spPr bwMode="auto">
            <a:xfrm rot="16200000" flipV="1">
              <a:off x="6142996" y="4219912"/>
              <a:ext cx="675476" cy="476232"/>
            </a:xfrm>
            <a:prstGeom prst="line">
              <a:avLst/>
            </a:prstGeom>
            <a:noFill/>
            <a:ln w="381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1" name="Oval 40"/>
            <p:cNvSpPr/>
            <p:nvPr/>
          </p:nvSpPr>
          <p:spPr bwMode="auto">
            <a:xfrm>
              <a:off x="5916175" y="3467405"/>
              <a:ext cx="652885" cy="652885"/>
            </a:xfrm>
            <a:prstGeom prst="ellipse">
              <a:avLst/>
            </a:prstGeom>
            <a:noFill/>
            <a:ln w="38100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487" tIns="44450" rIns="90487" bIns="4445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Helvetica" pitchFamily="34" charset="0"/>
              </a:endParaRPr>
            </a:p>
          </p:txBody>
        </p:sp>
      </p:grpSp>
      <p:grpSp>
        <p:nvGrpSpPr>
          <p:cNvPr id="8" name="Group 90"/>
          <p:cNvGrpSpPr/>
          <p:nvPr/>
        </p:nvGrpSpPr>
        <p:grpSpPr>
          <a:xfrm>
            <a:off x="4568169" y="2238445"/>
            <a:ext cx="1674450" cy="2557322"/>
            <a:chOff x="4568169" y="2238445"/>
            <a:chExt cx="1674450" cy="2557322"/>
          </a:xfrm>
        </p:grpSpPr>
        <p:cxnSp>
          <p:nvCxnSpPr>
            <p:cNvPr id="83" name="Straight Connector 82"/>
            <p:cNvCxnSpPr>
              <a:stCxn id="17" idx="0"/>
              <a:endCxn id="86" idx="4"/>
            </p:cNvCxnSpPr>
            <p:nvPr/>
          </p:nvCxnSpPr>
          <p:spPr bwMode="auto">
            <a:xfrm rot="5400000" flipH="1" flipV="1">
              <a:off x="4049923" y="3409577"/>
              <a:ext cx="1904436" cy="867943"/>
            </a:xfrm>
            <a:prstGeom prst="line">
              <a:avLst/>
            </a:prstGeom>
            <a:noFill/>
            <a:ln w="381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4" name="Straight Connector 83"/>
            <p:cNvCxnSpPr>
              <a:stCxn id="41" idx="0"/>
              <a:endCxn id="86" idx="4"/>
            </p:cNvCxnSpPr>
            <p:nvPr/>
          </p:nvCxnSpPr>
          <p:spPr bwMode="auto">
            <a:xfrm rot="16200000" flipV="1">
              <a:off x="5551329" y="2776115"/>
              <a:ext cx="576075" cy="806505"/>
            </a:xfrm>
            <a:prstGeom prst="line">
              <a:avLst/>
            </a:prstGeom>
            <a:noFill/>
            <a:ln w="381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86" name="Oval 85"/>
            <p:cNvSpPr/>
            <p:nvPr/>
          </p:nvSpPr>
          <p:spPr bwMode="auto">
            <a:xfrm>
              <a:off x="5109670" y="2238445"/>
              <a:ext cx="652885" cy="652885"/>
            </a:xfrm>
            <a:prstGeom prst="ellipse">
              <a:avLst/>
            </a:prstGeom>
            <a:noFill/>
            <a:ln w="38100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487" tIns="44450" rIns="90487" bIns="4445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Helvetica" pitchFamily="34" charset="0"/>
              </a:endParaRPr>
            </a:p>
          </p:txBody>
        </p:sp>
      </p:grpSp>
      <p:grpSp>
        <p:nvGrpSpPr>
          <p:cNvPr id="9" name="Group 55"/>
          <p:cNvGrpSpPr/>
          <p:nvPr/>
        </p:nvGrpSpPr>
        <p:grpSpPr>
          <a:xfrm>
            <a:off x="6031390" y="3505810"/>
            <a:ext cx="384049" cy="576074"/>
            <a:chOff x="5186479" y="3160165"/>
            <a:chExt cx="576075" cy="2649945"/>
          </a:xfrm>
        </p:grpSpPr>
        <p:sp>
          <p:nvSpPr>
            <p:cNvPr id="45" name="Double Bracket 44"/>
            <p:cNvSpPr/>
            <p:nvPr/>
          </p:nvSpPr>
          <p:spPr bwMode="auto">
            <a:xfrm>
              <a:off x="5186479" y="3160165"/>
              <a:ext cx="576075" cy="2649945"/>
            </a:xfrm>
            <a:prstGeom prst="bracketPair">
              <a:avLst/>
            </a:prstGeom>
            <a:noFill/>
            <a:ln w="38100" cap="flat" cmpd="sng" algn="ctr">
              <a:solidFill>
                <a:srgbClr val="00B0F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5255733" y="3264084"/>
              <a:ext cx="426079" cy="24068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0"/>
                </a:spcBef>
              </a:pPr>
              <a:r>
                <a:rPr lang="en-US" sz="1400" dirty="0" smtClean="0">
                  <a:solidFill>
                    <a:srgbClr val="00B0F0"/>
                  </a:solidFill>
                </a:rPr>
                <a:t>3</a:t>
              </a:r>
            </a:p>
            <a:p>
              <a:pPr>
                <a:spcBef>
                  <a:spcPts val="0"/>
                </a:spcBef>
              </a:pPr>
              <a:r>
                <a:rPr lang="en-US" sz="1400" dirty="0" smtClean="0">
                  <a:solidFill>
                    <a:srgbClr val="00B0F0"/>
                  </a:solidFill>
                </a:rPr>
                <a:t>3</a:t>
              </a:r>
            </a:p>
          </p:txBody>
        </p:sp>
      </p:grpSp>
      <p:grpSp>
        <p:nvGrpSpPr>
          <p:cNvPr id="10" name="Group 55"/>
          <p:cNvGrpSpPr/>
          <p:nvPr/>
        </p:nvGrpSpPr>
        <p:grpSpPr>
          <a:xfrm>
            <a:off x="5263290" y="2276850"/>
            <a:ext cx="384049" cy="576074"/>
            <a:chOff x="5186479" y="3160165"/>
            <a:chExt cx="576075" cy="2649945"/>
          </a:xfrm>
        </p:grpSpPr>
        <p:sp>
          <p:nvSpPr>
            <p:cNvPr id="48" name="Double Bracket 47"/>
            <p:cNvSpPr/>
            <p:nvPr/>
          </p:nvSpPr>
          <p:spPr bwMode="auto">
            <a:xfrm>
              <a:off x="5186479" y="3160165"/>
              <a:ext cx="576075" cy="2649945"/>
            </a:xfrm>
            <a:prstGeom prst="bracketPair">
              <a:avLst/>
            </a:prstGeom>
            <a:noFill/>
            <a:ln w="3810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5255733" y="3264084"/>
              <a:ext cx="426079" cy="24068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0"/>
                </a:spcBef>
              </a:pPr>
              <a:r>
                <a:rPr lang="en-US" sz="1400" dirty="0" smtClean="0">
                  <a:solidFill>
                    <a:srgbClr val="00B050"/>
                  </a:solidFill>
                </a:rPr>
                <a:t>8</a:t>
              </a:r>
            </a:p>
            <a:p>
              <a:pPr>
                <a:spcBef>
                  <a:spcPts val="0"/>
                </a:spcBef>
              </a:pPr>
              <a:r>
                <a:rPr lang="en-US" sz="1400" dirty="0" smtClean="0">
                  <a:solidFill>
                    <a:srgbClr val="00B050"/>
                  </a:solidFill>
                </a:rPr>
                <a:t>3</a:t>
              </a:r>
            </a:p>
          </p:txBody>
        </p:sp>
      </p:grpSp>
      <p:sp>
        <p:nvSpPr>
          <p:cNvPr id="58" name="Down Arrow 57"/>
          <p:cNvSpPr/>
          <p:nvPr/>
        </p:nvSpPr>
        <p:spPr bwMode="auto">
          <a:xfrm rot="2600443">
            <a:off x="6041393" y="1069347"/>
            <a:ext cx="402712" cy="1419443"/>
          </a:xfrm>
          <a:prstGeom prst="downArrow">
            <a:avLst>
              <a:gd name="adj1" fmla="val 50000"/>
              <a:gd name="adj2" fmla="val 68538"/>
            </a:avLst>
          </a:prstGeom>
          <a:solidFill>
            <a:srgbClr val="FF000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487" tIns="44450" rIns="90487" bIns="4445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Helvetica" pitchFamily="34" charset="0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6831445" y="779055"/>
            <a:ext cx="23125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Bef>
                <a:spcPts val="0"/>
              </a:spcBef>
            </a:pPr>
            <a:r>
              <a:rPr lang="en-US" dirty="0" smtClean="0">
                <a:solidFill>
                  <a:schemeClr val="bg1"/>
                </a:solidFill>
              </a:rPr>
              <a:t>This node’s job is   to represent </a:t>
            </a:r>
          </a:p>
          <a:p>
            <a:pPr algn="l">
              <a:spcBef>
                <a:spcPts val="0"/>
              </a:spcBef>
            </a:pPr>
            <a:r>
              <a:rPr lang="en-US" i="1" dirty="0" smtClean="0">
                <a:solidFill>
                  <a:schemeClr val="bg1"/>
                </a:solidFill>
              </a:rPr>
              <a:t>“on the mat.”</a:t>
            </a:r>
          </a:p>
        </p:txBody>
      </p:sp>
      <p:sp>
        <p:nvSpPr>
          <p:cNvPr id="62" name="Rectangle 61"/>
          <p:cNvSpPr/>
          <p:nvPr/>
        </p:nvSpPr>
        <p:spPr bwMode="auto">
          <a:xfrm>
            <a:off x="1730030" y="5080415"/>
            <a:ext cx="2304300" cy="130577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487" tIns="44450" rIns="90487" bIns="4445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Helvetica" pitchFamily="34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09045" y="779055"/>
            <a:ext cx="476402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Bef>
                <a:spcPts val="0"/>
              </a:spcBef>
            </a:pPr>
            <a:r>
              <a:rPr lang="en-US" dirty="0" smtClean="0">
                <a:solidFill>
                  <a:schemeClr val="bg1"/>
                </a:solidFill>
              </a:rPr>
              <a:t>Basic computational unit: Neural Network that inputs two candidate children’s representations, and outputs:</a:t>
            </a:r>
          </a:p>
          <a:p>
            <a:pPr algn="l">
              <a:spcBef>
                <a:spcPts val="0"/>
              </a:spcBef>
              <a:buFont typeface="Arial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 Whether we should merge the two nodes.</a:t>
            </a:r>
          </a:p>
          <a:p>
            <a:pPr algn="l">
              <a:spcBef>
                <a:spcPts val="0"/>
              </a:spcBef>
              <a:buFont typeface="Arial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 The semantic representation if the two nodes are merged.  </a:t>
            </a:r>
            <a:endParaRPr lang="en-US" i="1" dirty="0" smtClean="0">
              <a:solidFill>
                <a:schemeClr val="bg1"/>
              </a:solidFill>
            </a:endParaRPr>
          </a:p>
        </p:txBody>
      </p:sp>
      <p:grpSp>
        <p:nvGrpSpPr>
          <p:cNvPr id="11" name="Group 64"/>
          <p:cNvGrpSpPr/>
          <p:nvPr/>
        </p:nvGrpSpPr>
        <p:grpSpPr>
          <a:xfrm>
            <a:off x="1077144" y="3121760"/>
            <a:ext cx="1459391" cy="3033995"/>
            <a:chOff x="1077144" y="3121760"/>
            <a:chExt cx="1459391" cy="3033995"/>
          </a:xfrm>
        </p:grpSpPr>
        <p:cxnSp>
          <p:nvCxnSpPr>
            <p:cNvPr id="35" name="Straight Arrow Connector 34"/>
            <p:cNvCxnSpPr>
              <a:endCxn id="44" idx="2"/>
            </p:cNvCxnSpPr>
            <p:nvPr/>
          </p:nvCxnSpPr>
          <p:spPr bwMode="auto">
            <a:xfrm rot="5400000" flipH="1" flipV="1">
              <a:off x="1447984" y="5128201"/>
              <a:ext cx="675476" cy="272666"/>
            </a:xfrm>
            <a:prstGeom prst="straightConnector1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36" name="Straight Arrow Connector 35"/>
            <p:cNvCxnSpPr>
              <a:endCxn id="44" idx="2"/>
            </p:cNvCxnSpPr>
            <p:nvPr/>
          </p:nvCxnSpPr>
          <p:spPr bwMode="auto">
            <a:xfrm rot="16200000" flipV="1">
              <a:off x="1755224" y="5093627"/>
              <a:ext cx="675476" cy="341814"/>
            </a:xfrm>
            <a:prstGeom prst="straightConnector1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grpSp>
          <p:nvGrpSpPr>
            <p:cNvPr id="12" name="Group 55"/>
            <p:cNvGrpSpPr/>
            <p:nvPr/>
          </p:nvGrpSpPr>
          <p:grpSpPr>
            <a:xfrm>
              <a:off x="1461194" y="5579681"/>
              <a:ext cx="384049" cy="576074"/>
              <a:chOff x="5186479" y="3160165"/>
              <a:chExt cx="576075" cy="2649945"/>
            </a:xfrm>
          </p:grpSpPr>
          <p:sp>
            <p:nvSpPr>
              <p:cNvPr id="38" name="Double Bracket 37"/>
              <p:cNvSpPr/>
              <p:nvPr/>
            </p:nvSpPr>
            <p:spPr bwMode="auto">
              <a:xfrm>
                <a:off x="5186479" y="3160165"/>
                <a:ext cx="576075" cy="2649945"/>
              </a:xfrm>
              <a:prstGeom prst="bracketPair">
                <a:avLst/>
              </a:prstGeom>
              <a:noFill/>
              <a:ln w="38100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5255733" y="3264084"/>
                <a:ext cx="426079" cy="24068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spcBef>
                    <a:spcPts val="0"/>
                  </a:spcBef>
                </a:pPr>
                <a:r>
                  <a:rPr lang="en-US" sz="1400" dirty="0" smtClean="0">
                    <a:solidFill>
                      <a:srgbClr val="00B0F0"/>
                    </a:solidFill>
                  </a:rPr>
                  <a:t>8</a:t>
                </a:r>
              </a:p>
              <a:p>
                <a:pPr>
                  <a:spcBef>
                    <a:spcPts val="0"/>
                  </a:spcBef>
                </a:pPr>
                <a:r>
                  <a:rPr lang="en-US" sz="1400" dirty="0" smtClean="0">
                    <a:solidFill>
                      <a:srgbClr val="00B0F0"/>
                    </a:solidFill>
                  </a:rPr>
                  <a:t>5</a:t>
                </a:r>
              </a:p>
            </p:txBody>
          </p:sp>
        </p:grpSp>
        <p:grpSp>
          <p:nvGrpSpPr>
            <p:cNvPr id="13" name="Group 55"/>
            <p:cNvGrpSpPr/>
            <p:nvPr/>
          </p:nvGrpSpPr>
          <p:grpSpPr>
            <a:xfrm>
              <a:off x="2075674" y="5579681"/>
              <a:ext cx="384049" cy="576074"/>
              <a:chOff x="5186479" y="3160165"/>
              <a:chExt cx="576075" cy="2649945"/>
            </a:xfrm>
          </p:grpSpPr>
          <p:sp>
            <p:nvSpPr>
              <p:cNvPr id="42" name="Double Bracket 41"/>
              <p:cNvSpPr/>
              <p:nvPr/>
            </p:nvSpPr>
            <p:spPr bwMode="auto">
              <a:xfrm>
                <a:off x="5186479" y="3160165"/>
                <a:ext cx="576075" cy="2649945"/>
              </a:xfrm>
              <a:prstGeom prst="bracketPair">
                <a:avLst/>
              </a:prstGeom>
              <a:noFill/>
              <a:ln w="38100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5255733" y="3264084"/>
                <a:ext cx="426079" cy="24068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spcBef>
                    <a:spcPts val="0"/>
                  </a:spcBef>
                </a:pPr>
                <a:r>
                  <a:rPr lang="en-US" sz="1400" dirty="0" smtClean="0">
                    <a:solidFill>
                      <a:srgbClr val="00B0F0"/>
                    </a:solidFill>
                  </a:rPr>
                  <a:t>3</a:t>
                </a:r>
              </a:p>
              <a:p>
                <a:pPr>
                  <a:spcBef>
                    <a:spcPts val="0"/>
                  </a:spcBef>
                </a:pPr>
                <a:r>
                  <a:rPr lang="en-US" sz="1400" dirty="0" smtClean="0">
                    <a:solidFill>
                      <a:srgbClr val="00B0F0"/>
                    </a:solidFill>
                  </a:rPr>
                  <a:t>3</a:t>
                </a:r>
              </a:p>
            </p:txBody>
          </p:sp>
        </p:grpSp>
        <p:sp>
          <p:nvSpPr>
            <p:cNvPr id="44" name="Rounded Rectangle 43"/>
            <p:cNvSpPr/>
            <p:nvPr/>
          </p:nvSpPr>
          <p:spPr bwMode="auto">
            <a:xfrm>
              <a:off x="1307575" y="4158696"/>
              <a:ext cx="1228960" cy="768100"/>
            </a:xfrm>
            <a:prstGeom prst="roundRect">
              <a:avLst/>
            </a:prstGeom>
            <a:solidFill>
              <a:srgbClr val="002060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487" tIns="44450" rIns="90487" bIns="4445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Helvetica" pitchFamily="34" charset="0"/>
                </a:rPr>
                <a:t>Neural </a:t>
              </a:r>
            </a:p>
            <a:p>
              <a:pPr marL="0" marR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Helvetica" pitchFamily="34" charset="0"/>
                </a:rPr>
                <a:t>Network</a:t>
              </a:r>
            </a:p>
          </p:txBody>
        </p:sp>
        <p:cxnSp>
          <p:nvCxnSpPr>
            <p:cNvPr id="47" name="Straight Arrow Connector 46"/>
            <p:cNvCxnSpPr/>
            <p:nvPr/>
          </p:nvCxnSpPr>
          <p:spPr bwMode="auto">
            <a:xfrm rot="16200000" flipV="1">
              <a:off x="2018144" y="3966593"/>
              <a:ext cx="384050" cy="153"/>
            </a:xfrm>
            <a:prstGeom prst="straightConnector1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grpSp>
          <p:nvGrpSpPr>
            <p:cNvPr id="14" name="Group 49"/>
            <p:cNvGrpSpPr/>
            <p:nvPr/>
          </p:nvGrpSpPr>
          <p:grpSpPr>
            <a:xfrm>
              <a:off x="1883649" y="3121760"/>
              <a:ext cx="652885" cy="652885"/>
              <a:chOff x="4994455" y="3429001"/>
              <a:chExt cx="652885" cy="652885"/>
            </a:xfrm>
          </p:grpSpPr>
          <p:sp>
            <p:nvSpPr>
              <p:cNvPr id="51" name="Oval 50"/>
              <p:cNvSpPr/>
              <p:nvPr/>
            </p:nvSpPr>
            <p:spPr bwMode="auto">
              <a:xfrm>
                <a:off x="4994455" y="3429001"/>
                <a:ext cx="652885" cy="652885"/>
              </a:xfrm>
              <a:prstGeom prst="ellipse">
                <a:avLst/>
              </a:prstGeom>
              <a:noFill/>
              <a:ln w="38100" cap="flat" cmpd="sng" algn="ctr">
                <a:solidFill>
                  <a:srgbClr val="FFFF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0487" tIns="44450" rIns="90487" bIns="4445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Helvetica" pitchFamily="34" charset="0"/>
                </a:endParaRPr>
              </a:p>
            </p:txBody>
          </p:sp>
          <p:grpSp>
            <p:nvGrpSpPr>
              <p:cNvPr id="15" name="Group 55"/>
              <p:cNvGrpSpPr/>
              <p:nvPr/>
            </p:nvGrpSpPr>
            <p:grpSpPr>
              <a:xfrm>
                <a:off x="5129026" y="3467406"/>
                <a:ext cx="384049" cy="576074"/>
                <a:chOff x="5186479" y="3160165"/>
                <a:chExt cx="576075" cy="2649945"/>
              </a:xfrm>
            </p:grpSpPr>
            <p:sp>
              <p:nvSpPr>
                <p:cNvPr id="53" name="Double Bracket 52"/>
                <p:cNvSpPr/>
                <p:nvPr/>
              </p:nvSpPr>
              <p:spPr bwMode="auto">
                <a:xfrm>
                  <a:off x="5186479" y="3160165"/>
                  <a:ext cx="576075" cy="2649945"/>
                </a:xfrm>
                <a:prstGeom prst="bracketPair">
                  <a:avLst/>
                </a:prstGeom>
                <a:noFill/>
                <a:ln w="38100" cap="flat" cmpd="sng" algn="ctr">
                  <a:solidFill>
                    <a:srgbClr val="00B05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" name="TextBox 53"/>
                <p:cNvSpPr txBox="1"/>
                <p:nvPr/>
              </p:nvSpPr>
              <p:spPr>
                <a:xfrm>
                  <a:off x="5255733" y="3264084"/>
                  <a:ext cx="426079" cy="240681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>
                    <a:spcBef>
                      <a:spcPts val="0"/>
                    </a:spcBef>
                  </a:pPr>
                  <a:r>
                    <a:rPr lang="en-US" sz="1400" dirty="0" smtClean="0">
                      <a:solidFill>
                        <a:srgbClr val="00B050"/>
                      </a:solidFill>
                    </a:rPr>
                    <a:t>8</a:t>
                  </a:r>
                </a:p>
                <a:p>
                  <a:pPr>
                    <a:spcBef>
                      <a:spcPts val="0"/>
                    </a:spcBef>
                  </a:pPr>
                  <a:r>
                    <a:rPr lang="en-US" sz="1400" dirty="0" smtClean="0">
                      <a:solidFill>
                        <a:srgbClr val="00B050"/>
                      </a:solidFill>
                    </a:rPr>
                    <a:t>3</a:t>
                  </a:r>
                </a:p>
              </p:txBody>
            </p:sp>
          </p:grpSp>
        </p:grpSp>
        <p:cxnSp>
          <p:nvCxnSpPr>
            <p:cNvPr id="56" name="Straight Arrow Connector 55"/>
            <p:cNvCxnSpPr/>
            <p:nvPr/>
          </p:nvCxnSpPr>
          <p:spPr bwMode="auto">
            <a:xfrm rot="16200000" flipV="1">
              <a:off x="1373348" y="3966594"/>
              <a:ext cx="384050" cy="153"/>
            </a:xfrm>
            <a:prstGeom prst="straightConnector1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57" name="TextBox 56"/>
            <p:cNvSpPr txBox="1"/>
            <p:nvPr/>
          </p:nvSpPr>
          <p:spPr>
            <a:xfrm>
              <a:off x="1077144" y="3390595"/>
              <a:ext cx="7790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Bef>
                  <a:spcPts val="0"/>
                </a:spcBef>
              </a:pPr>
              <a:r>
                <a:rPr lang="en-US" dirty="0" smtClean="0">
                  <a:solidFill>
                    <a:srgbClr val="00B050"/>
                  </a:solidFill>
                </a:rPr>
                <a:t>“Yes” </a:t>
              </a:r>
            </a:p>
          </p:txBody>
        </p:sp>
      </p:grpSp>
      <p:sp>
        <p:nvSpPr>
          <p:cNvPr id="63" name="Freeform 62"/>
          <p:cNvSpPr/>
          <p:nvPr/>
        </p:nvSpPr>
        <p:spPr bwMode="auto">
          <a:xfrm>
            <a:off x="1657350" y="5800725"/>
            <a:ext cx="2943225" cy="900112"/>
          </a:xfrm>
          <a:custGeom>
            <a:avLst/>
            <a:gdLst>
              <a:gd name="connsiteX0" fmla="*/ 2943225 w 2943225"/>
              <a:gd name="connsiteY0" fmla="*/ 0 h 900112"/>
              <a:gd name="connsiteX1" fmla="*/ 2238375 w 2943225"/>
              <a:gd name="connsiteY1" fmla="*/ 714375 h 900112"/>
              <a:gd name="connsiteX2" fmla="*/ 1085850 w 2943225"/>
              <a:gd name="connsiteY2" fmla="*/ 895350 h 900112"/>
              <a:gd name="connsiteX3" fmla="*/ 247650 w 2943225"/>
              <a:gd name="connsiteY3" fmla="*/ 742950 h 900112"/>
              <a:gd name="connsiteX4" fmla="*/ 0 w 2943225"/>
              <a:gd name="connsiteY4" fmla="*/ 447675 h 900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43225" h="900112">
                <a:moveTo>
                  <a:pt x="2943225" y="0"/>
                </a:moveTo>
                <a:cubicBezTo>
                  <a:pt x="2745581" y="282575"/>
                  <a:pt x="2547937" y="565150"/>
                  <a:pt x="2238375" y="714375"/>
                </a:cubicBezTo>
                <a:cubicBezTo>
                  <a:pt x="1928813" y="863600"/>
                  <a:pt x="1417637" y="890588"/>
                  <a:pt x="1085850" y="895350"/>
                </a:cubicBezTo>
                <a:cubicBezTo>
                  <a:pt x="754063" y="900112"/>
                  <a:pt x="428625" y="817563"/>
                  <a:pt x="247650" y="742950"/>
                </a:cubicBezTo>
                <a:cubicBezTo>
                  <a:pt x="66675" y="668338"/>
                  <a:pt x="33337" y="558006"/>
                  <a:pt x="0" y="447675"/>
                </a:cubicBezTo>
              </a:path>
            </a:pathLst>
          </a:cu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Freeform 63"/>
          <p:cNvSpPr/>
          <p:nvPr/>
        </p:nvSpPr>
        <p:spPr bwMode="auto">
          <a:xfrm>
            <a:off x="2647950" y="4095750"/>
            <a:ext cx="3552825" cy="1758950"/>
          </a:xfrm>
          <a:custGeom>
            <a:avLst/>
            <a:gdLst>
              <a:gd name="connsiteX0" fmla="*/ 3552825 w 3552825"/>
              <a:gd name="connsiteY0" fmla="*/ 0 h 1758950"/>
              <a:gd name="connsiteX1" fmla="*/ 2895600 w 3552825"/>
              <a:gd name="connsiteY1" fmla="*/ 809625 h 1758950"/>
              <a:gd name="connsiteX2" fmla="*/ 1457325 w 3552825"/>
              <a:gd name="connsiteY2" fmla="*/ 1485900 h 1758950"/>
              <a:gd name="connsiteX3" fmla="*/ 581025 w 3552825"/>
              <a:gd name="connsiteY3" fmla="*/ 1714500 h 1758950"/>
              <a:gd name="connsiteX4" fmla="*/ 0 w 3552825"/>
              <a:gd name="connsiteY4" fmla="*/ 1752600 h 175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52825" h="1758950">
                <a:moveTo>
                  <a:pt x="3552825" y="0"/>
                </a:moveTo>
                <a:cubicBezTo>
                  <a:pt x="3398837" y="280987"/>
                  <a:pt x="3244850" y="561975"/>
                  <a:pt x="2895600" y="809625"/>
                </a:cubicBezTo>
                <a:cubicBezTo>
                  <a:pt x="2546350" y="1057275"/>
                  <a:pt x="1843087" y="1335088"/>
                  <a:pt x="1457325" y="1485900"/>
                </a:cubicBezTo>
                <a:cubicBezTo>
                  <a:pt x="1071563" y="1636712"/>
                  <a:pt x="823913" y="1670050"/>
                  <a:pt x="581025" y="1714500"/>
                </a:cubicBezTo>
                <a:cubicBezTo>
                  <a:pt x="338138" y="1758950"/>
                  <a:pt x="169069" y="1755775"/>
                  <a:pt x="0" y="1752600"/>
                </a:cubicBezTo>
              </a:path>
            </a:pathLst>
          </a:cu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6884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63" grpId="0" animBg="1"/>
      <p:bldP spid="64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Parsing a sentence</a:t>
            </a:r>
            <a:endParaRPr lang="en-US" dirty="0"/>
          </a:p>
        </p:txBody>
      </p:sp>
      <p:grpSp>
        <p:nvGrpSpPr>
          <p:cNvPr id="3" name="Group 348"/>
          <p:cNvGrpSpPr/>
          <p:nvPr/>
        </p:nvGrpSpPr>
        <p:grpSpPr>
          <a:xfrm>
            <a:off x="3381445" y="2334306"/>
            <a:ext cx="1267365" cy="2461462"/>
            <a:chOff x="3381445" y="2334306"/>
            <a:chExt cx="1267365" cy="2461462"/>
          </a:xfrm>
        </p:grpSpPr>
        <p:cxnSp>
          <p:nvCxnSpPr>
            <p:cNvPr id="47" name="Straight Arrow Connector 46"/>
            <p:cNvCxnSpPr>
              <a:stCxn id="11" idx="0"/>
              <a:endCxn id="54" idx="2"/>
            </p:cNvCxnSpPr>
            <p:nvPr/>
          </p:nvCxnSpPr>
          <p:spPr bwMode="auto">
            <a:xfrm rot="5400000" flipH="1" flipV="1">
              <a:off x="3368234" y="4129672"/>
              <a:ext cx="829097" cy="503095"/>
            </a:xfrm>
            <a:prstGeom prst="straightConnector1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53" name="Straight Arrow Connector 52"/>
            <p:cNvCxnSpPr>
              <a:stCxn id="14" idx="0"/>
              <a:endCxn id="54" idx="2"/>
            </p:cNvCxnSpPr>
            <p:nvPr/>
          </p:nvCxnSpPr>
          <p:spPr bwMode="auto">
            <a:xfrm rot="16200000" flipV="1">
              <a:off x="3886702" y="4114298"/>
              <a:ext cx="829096" cy="533840"/>
            </a:xfrm>
            <a:prstGeom prst="straightConnector1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54" name="Rounded Rectangle 53"/>
            <p:cNvSpPr/>
            <p:nvPr/>
          </p:nvSpPr>
          <p:spPr bwMode="auto">
            <a:xfrm>
              <a:off x="3573470" y="3390595"/>
              <a:ext cx="921720" cy="576075"/>
            </a:xfrm>
            <a:prstGeom prst="roundRect">
              <a:avLst/>
            </a:prstGeom>
            <a:solidFill>
              <a:srgbClr val="002060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487" tIns="44450" rIns="90487" bIns="4445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Helvetica" pitchFamily="34" charset="0"/>
                </a:rPr>
                <a:t>Neural </a:t>
              </a:r>
            </a:p>
            <a:p>
              <a:pPr marL="0" marR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Helvetica" pitchFamily="34" charset="0"/>
                </a:rPr>
                <a:t>Network</a:t>
              </a:r>
            </a:p>
          </p:txBody>
        </p:sp>
        <p:cxnSp>
          <p:nvCxnSpPr>
            <p:cNvPr id="55" name="Straight Arrow Connector 54"/>
            <p:cNvCxnSpPr/>
            <p:nvPr/>
          </p:nvCxnSpPr>
          <p:spPr bwMode="auto">
            <a:xfrm rot="16200000" flipV="1">
              <a:off x="4130420" y="3179139"/>
              <a:ext cx="384050" cy="153"/>
            </a:xfrm>
            <a:prstGeom prst="straightConnector1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56" name="Oval 55"/>
            <p:cNvSpPr/>
            <p:nvPr/>
          </p:nvSpPr>
          <p:spPr bwMode="auto">
            <a:xfrm>
              <a:off x="3995925" y="2334306"/>
              <a:ext cx="652885" cy="652885"/>
            </a:xfrm>
            <a:prstGeom prst="ellipse">
              <a:avLst/>
            </a:prstGeom>
            <a:noFill/>
            <a:ln w="38100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487" tIns="44450" rIns="90487" bIns="4445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Helvetica" pitchFamily="34" charset="0"/>
              </a:endParaRPr>
            </a:p>
          </p:txBody>
        </p:sp>
        <p:cxnSp>
          <p:nvCxnSpPr>
            <p:cNvPr id="57" name="Straight Arrow Connector 56"/>
            <p:cNvCxnSpPr/>
            <p:nvPr/>
          </p:nvCxnSpPr>
          <p:spPr bwMode="auto">
            <a:xfrm rot="16200000" flipV="1">
              <a:off x="3573547" y="3179139"/>
              <a:ext cx="384050" cy="153"/>
            </a:xfrm>
            <a:prstGeom prst="straightConnector1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58" name="TextBox 57"/>
            <p:cNvSpPr txBox="1"/>
            <p:nvPr/>
          </p:nvSpPr>
          <p:spPr>
            <a:xfrm>
              <a:off x="3381445" y="2637214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Bef>
                  <a:spcPts val="0"/>
                </a:spcBef>
              </a:pPr>
              <a:r>
                <a:rPr lang="en-US" dirty="0" smtClean="0">
                  <a:solidFill>
                    <a:schemeClr val="bg1"/>
                  </a:solidFill>
                </a:rPr>
                <a:t> </a:t>
              </a:r>
              <a:r>
                <a:rPr lang="en-US" dirty="0" smtClean="0">
                  <a:solidFill>
                    <a:srgbClr val="FF0000"/>
                  </a:solidFill>
                </a:rPr>
                <a:t>No</a:t>
              </a:r>
            </a:p>
          </p:txBody>
        </p:sp>
        <p:grpSp>
          <p:nvGrpSpPr>
            <p:cNvPr id="4" name="Group 55"/>
            <p:cNvGrpSpPr/>
            <p:nvPr/>
          </p:nvGrpSpPr>
          <p:grpSpPr>
            <a:xfrm>
              <a:off x="4130191" y="2372711"/>
              <a:ext cx="384049" cy="576074"/>
              <a:chOff x="5186479" y="3160165"/>
              <a:chExt cx="576075" cy="2649945"/>
            </a:xfrm>
          </p:grpSpPr>
          <p:sp>
            <p:nvSpPr>
              <p:cNvPr id="60" name="Double Bracket 59"/>
              <p:cNvSpPr/>
              <p:nvPr/>
            </p:nvSpPr>
            <p:spPr bwMode="auto">
              <a:xfrm>
                <a:off x="5186479" y="3160165"/>
                <a:ext cx="576075" cy="2649945"/>
              </a:xfrm>
              <a:prstGeom prst="bracketPair">
                <a:avLst/>
              </a:prstGeom>
              <a:noFill/>
              <a:ln w="3810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TextBox 60"/>
              <p:cNvSpPr txBox="1"/>
              <p:nvPr/>
            </p:nvSpPr>
            <p:spPr>
              <a:xfrm>
                <a:off x="5255733" y="3264084"/>
                <a:ext cx="426079" cy="24068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spcBef>
                    <a:spcPts val="0"/>
                  </a:spcBef>
                </a:pPr>
                <a:r>
                  <a:rPr lang="en-US" sz="1400" dirty="0" smtClean="0">
                    <a:solidFill>
                      <a:schemeClr val="bg1"/>
                    </a:solidFill>
                  </a:rPr>
                  <a:t>0</a:t>
                </a:r>
              </a:p>
              <a:p>
                <a:pPr>
                  <a:spcBef>
                    <a:spcPts val="0"/>
                  </a:spcBef>
                </a:pPr>
                <a:r>
                  <a:rPr lang="en-US" sz="1400" dirty="0" smtClean="0">
                    <a:solidFill>
                      <a:schemeClr val="bg1"/>
                    </a:solidFill>
                  </a:rPr>
                  <a:t>1</a:t>
                </a:r>
              </a:p>
            </p:txBody>
          </p:sp>
        </p:grpSp>
      </p:grpSp>
      <p:grpSp>
        <p:nvGrpSpPr>
          <p:cNvPr id="5" name="Group 100"/>
          <p:cNvGrpSpPr/>
          <p:nvPr/>
        </p:nvGrpSpPr>
        <p:grpSpPr>
          <a:xfrm>
            <a:off x="4568170" y="2311713"/>
            <a:ext cx="1348005" cy="2484054"/>
            <a:chOff x="4568170" y="2311713"/>
            <a:chExt cx="1348005" cy="2484054"/>
          </a:xfrm>
        </p:grpSpPr>
        <p:cxnSp>
          <p:nvCxnSpPr>
            <p:cNvPr id="77" name="Straight Arrow Connector 76"/>
            <p:cNvCxnSpPr>
              <a:stCxn id="14" idx="0"/>
              <a:endCxn id="79" idx="2"/>
            </p:cNvCxnSpPr>
            <p:nvPr/>
          </p:nvCxnSpPr>
          <p:spPr bwMode="auto">
            <a:xfrm rot="5400000" flipH="1" flipV="1">
              <a:off x="4509088" y="4003160"/>
              <a:ext cx="851689" cy="733525"/>
            </a:xfrm>
            <a:prstGeom prst="straightConnector1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78" name="Straight Arrow Connector 77"/>
            <p:cNvCxnSpPr>
              <a:stCxn id="17" idx="0"/>
              <a:endCxn id="79" idx="2"/>
            </p:cNvCxnSpPr>
            <p:nvPr/>
          </p:nvCxnSpPr>
          <p:spPr bwMode="auto">
            <a:xfrm rot="16200000" flipV="1">
              <a:off x="5008354" y="4237419"/>
              <a:ext cx="851689" cy="265006"/>
            </a:xfrm>
            <a:prstGeom prst="straightConnector1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79" name="Rounded Rectangle 78"/>
            <p:cNvSpPr/>
            <p:nvPr/>
          </p:nvSpPr>
          <p:spPr bwMode="auto">
            <a:xfrm>
              <a:off x="4840835" y="3368002"/>
              <a:ext cx="921720" cy="576075"/>
            </a:xfrm>
            <a:prstGeom prst="roundRect">
              <a:avLst/>
            </a:prstGeom>
            <a:solidFill>
              <a:srgbClr val="002060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487" tIns="44450" rIns="90487" bIns="4445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Helvetica" pitchFamily="34" charset="0"/>
                </a:rPr>
                <a:t>Neural </a:t>
              </a:r>
            </a:p>
            <a:p>
              <a:pPr marL="0" marR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Helvetica" pitchFamily="34" charset="0"/>
                </a:rPr>
                <a:t>Network</a:t>
              </a:r>
            </a:p>
          </p:txBody>
        </p:sp>
        <p:cxnSp>
          <p:nvCxnSpPr>
            <p:cNvPr id="80" name="Straight Arrow Connector 79"/>
            <p:cNvCxnSpPr/>
            <p:nvPr/>
          </p:nvCxnSpPr>
          <p:spPr bwMode="auto">
            <a:xfrm rot="16200000" flipV="1">
              <a:off x="5397785" y="3156546"/>
              <a:ext cx="384050" cy="153"/>
            </a:xfrm>
            <a:prstGeom prst="straightConnector1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81" name="Oval 80"/>
            <p:cNvSpPr/>
            <p:nvPr/>
          </p:nvSpPr>
          <p:spPr bwMode="auto">
            <a:xfrm>
              <a:off x="5263290" y="2311713"/>
              <a:ext cx="652885" cy="652885"/>
            </a:xfrm>
            <a:prstGeom prst="ellipse">
              <a:avLst/>
            </a:prstGeom>
            <a:noFill/>
            <a:ln w="38100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487" tIns="44450" rIns="90487" bIns="4445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Helvetica" pitchFamily="34" charset="0"/>
              </a:endParaRPr>
            </a:p>
          </p:txBody>
        </p:sp>
        <p:cxnSp>
          <p:nvCxnSpPr>
            <p:cNvPr id="82" name="Straight Arrow Connector 81"/>
            <p:cNvCxnSpPr/>
            <p:nvPr/>
          </p:nvCxnSpPr>
          <p:spPr bwMode="auto">
            <a:xfrm rot="16200000" flipV="1">
              <a:off x="4840912" y="3156546"/>
              <a:ext cx="384050" cy="153"/>
            </a:xfrm>
            <a:prstGeom prst="straightConnector1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83" name="TextBox 82"/>
            <p:cNvSpPr txBox="1"/>
            <p:nvPr/>
          </p:nvSpPr>
          <p:spPr>
            <a:xfrm>
              <a:off x="4648810" y="2614621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Bef>
                  <a:spcPts val="0"/>
                </a:spcBef>
              </a:pPr>
              <a:r>
                <a:rPr lang="en-US" dirty="0" smtClean="0">
                  <a:solidFill>
                    <a:schemeClr val="bg1"/>
                  </a:solidFill>
                </a:rPr>
                <a:t> </a:t>
              </a:r>
              <a:r>
                <a:rPr lang="en-US" dirty="0" smtClean="0">
                  <a:solidFill>
                    <a:srgbClr val="FF0000"/>
                  </a:solidFill>
                </a:rPr>
                <a:t>No</a:t>
              </a:r>
            </a:p>
          </p:txBody>
        </p:sp>
        <p:grpSp>
          <p:nvGrpSpPr>
            <p:cNvPr id="6" name="Group 55"/>
            <p:cNvGrpSpPr/>
            <p:nvPr/>
          </p:nvGrpSpPr>
          <p:grpSpPr>
            <a:xfrm>
              <a:off x="5397556" y="2350118"/>
              <a:ext cx="384049" cy="576074"/>
              <a:chOff x="5186479" y="3160165"/>
              <a:chExt cx="576075" cy="2649945"/>
            </a:xfrm>
          </p:grpSpPr>
          <p:sp>
            <p:nvSpPr>
              <p:cNvPr id="85" name="Double Bracket 84"/>
              <p:cNvSpPr/>
              <p:nvPr/>
            </p:nvSpPr>
            <p:spPr bwMode="auto">
              <a:xfrm>
                <a:off x="5186479" y="3160165"/>
                <a:ext cx="576075" cy="2649945"/>
              </a:xfrm>
              <a:prstGeom prst="bracketPair">
                <a:avLst/>
              </a:prstGeom>
              <a:noFill/>
              <a:ln w="3810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TextBox 85"/>
              <p:cNvSpPr txBox="1"/>
              <p:nvPr/>
            </p:nvSpPr>
            <p:spPr>
              <a:xfrm>
                <a:off x="5255733" y="3264084"/>
                <a:ext cx="426079" cy="24068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spcBef>
                    <a:spcPts val="0"/>
                  </a:spcBef>
                </a:pPr>
                <a:r>
                  <a:rPr lang="en-US" sz="1400" dirty="0" smtClean="0">
                    <a:solidFill>
                      <a:schemeClr val="bg1"/>
                    </a:solidFill>
                  </a:rPr>
                  <a:t>0</a:t>
                </a:r>
              </a:p>
              <a:p>
                <a:pPr>
                  <a:spcBef>
                    <a:spcPts val="0"/>
                  </a:spcBef>
                </a:pPr>
                <a:r>
                  <a:rPr lang="en-US" sz="1400" dirty="0" smtClean="0">
                    <a:solidFill>
                      <a:schemeClr val="bg1"/>
                    </a:solidFill>
                  </a:rPr>
                  <a:t>0</a:t>
                </a:r>
              </a:p>
            </p:txBody>
          </p:sp>
        </p:grpSp>
      </p:grpSp>
      <p:grpSp>
        <p:nvGrpSpPr>
          <p:cNvPr id="7" name="Group 101"/>
          <p:cNvGrpSpPr/>
          <p:nvPr/>
        </p:nvGrpSpPr>
        <p:grpSpPr>
          <a:xfrm>
            <a:off x="5566700" y="2350118"/>
            <a:ext cx="1770460" cy="2445649"/>
            <a:chOff x="5566700" y="2350118"/>
            <a:chExt cx="1770460" cy="2445649"/>
          </a:xfrm>
        </p:grpSpPr>
        <p:cxnSp>
          <p:nvCxnSpPr>
            <p:cNvPr id="87" name="Straight Arrow Connector 86"/>
            <p:cNvCxnSpPr>
              <a:stCxn id="17" idx="0"/>
              <a:endCxn id="89" idx="2"/>
            </p:cNvCxnSpPr>
            <p:nvPr/>
          </p:nvCxnSpPr>
          <p:spPr bwMode="auto">
            <a:xfrm rot="5400000" flipH="1" flipV="1">
              <a:off x="5738048" y="3811135"/>
              <a:ext cx="813284" cy="1155979"/>
            </a:xfrm>
            <a:prstGeom prst="straightConnector1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88" name="Straight Arrow Connector 87"/>
            <p:cNvCxnSpPr>
              <a:endCxn id="89" idx="2"/>
            </p:cNvCxnSpPr>
            <p:nvPr/>
          </p:nvCxnSpPr>
          <p:spPr bwMode="auto">
            <a:xfrm rot="5400000" flipH="1" flipV="1">
              <a:off x="6314123" y="4387209"/>
              <a:ext cx="813284" cy="3830"/>
            </a:xfrm>
            <a:prstGeom prst="straightConnector1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89" name="Rounded Rectangle 88"/>
            <p:cNvSpPr/>
            <p:nvPr/>
          </p:nvSpPr>
          <p:spPr bwMode="auto">
            <a:xfrm>
              <a:off x="6261820" y="3406407"/>
              <a:ext cx="921720" cy="576075"/>
            </a:xfrm>
            <a:prstGeom prst="roundRect">
              <a:avLst/>
            </a:prstGeom>
            <a:solidFill>
              <a:srgbClr val="002060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487" tIns="44450" rIns="90487" bIns="4445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Helvetica" pitchFamily="34" charset="0"/>
                </a:rPr>
                <a:t>Neural </a:t>
              </a:r>
            </a:p>
            <a:p>
              <a:pPr marL="0" marR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Helvetica" pitchFamily="34" charset="0"/>
                </a:rPr>
                <a:t>Network</a:t>
              </a:r>
            </a:p>
          </p:txBody>
        </p:sp>
        <p:cxnSp>
          <p:nvCxnSpPr>
            <p:cNvPr id="90" name="Straight Arrow Connector 89"/>
            <p:cNvCxnSpPr/>
            <p:nvPr/>
          </p:nvCxnSpPr>
          <p:spPr bwMode="auto">
            <a:xfrm rot="16200000" flipV="1">
              <a:off x="6818770" y="3194951"/>
              <a:ext cx="384050" cy="153"/>
            </a:xfrm>
            <a:prstGeom prst="straightConnector1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91" name="Oval 90"/>
            <p:cNvSpPr/>
            <p:nvPr/>
          </p:nvSpPr>
          <p:spPr bwMode="auto">
            <a:xfrm>
              <a:off x="6684275" y="2350118"/>
              <a:ext cx="652885" cy="652885"/>
            </a:xfrm>
            <a:prstGeom prst="ellipse">
              <a:avLst/>
            </a:prstGeom>
            <a:noFill/>
            <a:ln w="38100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487" tIns="44450" rIns="90487" bIns="4445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Helvetica" pitchFamily="34" charset="0"/>
              </a:endParaRPr>
            </a:p>
          </p:txBody>
        </p:sp>
        <p:cxnSp>
          <p:nvCxnSpPr>
            <p:cNvPr id="92" name="Straight Arrow Connector 91"/>
            <p:cNvCxnSpPr/>
            <p:nvPr/>
          </p:nvCxnSpPr>
          <p:spPr bwMode="auto">
            <a:xfrm rot="16200000" flipV="1">
              <a:off x="6261897" y="3194951"/>
              <a:ext cx="384050" cy="153"/>
            </a:xfrm>
            <a:prstGeom prst="straightConnector1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93" name="TextBox 92"/>
            <p:cNvSpPr txBox="1"/>
            <p:nvPr/>
          </p:nvSpPr>
          <p:spPr>
            <a:xfrm>
              <a:off x="6069795" y="2653026"/>
              <a:ext cx="6210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Bef>
                  <a:spcPts val="0"/>
                </a:spcBef>
              </a:pPr>
              <a:r>
                <a:rPr lang="en-US" dirty="0" smtClean="0">
                  <a:solidFill>
                    <a:schemeClr val="bg1"/>
                  </a:solidFill>
                </a:rPr>
                <a:t> </a:t>
              </a:r>
              <a:r>
                <a:rPr lang="en-US" dirty="0" smtClean="0">
                  <a:solidFill>
                    <a:srgbClr val="00B050"/>
                  </a:solidFill>
                </a:rPr>
                <a:t>Yes</a:t>
              </a:r>
            </a:p>
          </p:txBody>
        </p:sp>
        <p:grpSp>
          <p:nvGrpSpPr>
            <p:cNvPr id="8" name="Group 55"/>
            <p:cNvGrpSpPr/>
            <p:nvPr/>
          </p:nvGrpSpPr>
          <p:grpSpPr>
            <a:xfrm>
              <a:off x="6818541" y="2388523"/>
              <a:ext cx="384049" cy="576074"/>
              <a:chOff x="5186479" y="3160165"/>
              <a:chExt cx="576075" cy="2649945"/>
            </a:xfrm>
          </p:grpSpPr>
          <p:sp>
            <p:nvSpPr>
              <p:cNvPr id="95" name="Double Bracket 94"/>
              <p:cNvSpPr/>
              <p:nvPr/>
            </p:nvSpPr>
            <p:spPr bwMode="auto">
              <a:xfrm>
                <a:off x="5186479" y="3160165"/>
                <a:ext cx="576075" cy="2649945"/>
              </a:xfrm>
              <a:prstGeom prst="bracketPair">
                <a:avLst/>
              </a:prstGeom>
              <a:noFill/>
              <a:ln w="3810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TextBox 95"/>
              <p:cNvSpPr txBox="1"/>
              <p:nvPr/>
            </p:nvSpPr>
            <p:spPr>
              <a:xfrm>
                <a:off x="5255733" y="3264084"/>
                <a:ext cx="426079" cy="24068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spcBef>
                    <a:spcPts val="0"/>
                  </a:spcBef>
                </a:pPr>
                <a:r>
                  <a:rPr lang="en-US" sz="1400" dirty="0" smtClean="0">
                    <a:solidFill>
                      <a:schemeClr val="bg1"/>
                    </a:solidFill>
                  </a:rPr>
                  <a:t>3</a:t>
                </a:r>
              </a:p>
              <a:p>
                <a:pPr>
                  <a:spcBef>
                    <a:spcPts val="0"/>
                  </a:spcBef>
                </a:pPr>
                <a:r>
                  <a:rPr lang="en-US" sz="1400" dirty="0" smtClean="0">
                    <a:solidFill>
                      <a:schemeClr val="bg1"/>
                    </a:solidFill>
                  </a:rPr>
                  <a:t>3</a:t>
                </a:r>
              </a:p>
            </p:txBody>
          </p:sp>
        </p:grpSp>
      </p:grpSp>
      <p:sp>
        <p:nvSpPr>
          <p:cNvPr id="62" name="TextBox 61"/>
          <p:cNvSpPr txBox="1"/>
          <p:nvPr/>
        </p:nvSpPr>
        <p:spPr>
          <a:xfrm>
            <a:off x="2152485" y="5349250"/>
            <a:ext cx="4993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Bef>
                <a:spcPts val="0"/>
              </a:spcBef>
            </a:pPr>
            <a:r>
              <a:rPr lang="en-US" i="1" dirty="0" smtClean="0"/>
              <a:t>The            cat            </a:t>
            </a:r>
            <a:r>
              <a:rPr lang="en-US" i="1" dirty="0" smtClean="0">
                <a:solidFill>
                  <a:schemeClr val="bg1"/>
                </a:solidFill>
              </a:rPr>
              <a:t>on           the             mat.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1153955" y="5349250"/>
            <a:ext cx="2672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Bef>
                <a:spcPts val="0"/>
              </a:spcBef>
            </a:pPr>
            <a:r>
              <a:rPr lang="en-US" i="1" dirty="0" smtClean="0">
                <a:solidFill>
                  <a:schemeClr val="bg1"/>
                </a:solidFill>
              </a:rPr>
              <a:t>The            cat           sat</a:t>
            </a:r>
          </a:p>
        </p:txBody>
      </p:sp>
      <p:grpSp>
        <p:nvGrpSpPr>
          <p:cNvPr id="9" name="Group 55"/>
          <p:cNvGrpSpPr/>
          <p:nvPr/>
        </p:nvGrpSpPr>
        <p:grpSpPr>
          <a:xfrm>
            <a:off x="1297541" y="4734771"/>
            <a:ext cx="384049" cy="576074"/>
            <a:chOff x="5186479" y="3160165"/>
            <a:chExt cx="576075" cy="2649945"/>
          </a:xfrm>
        </p:grpSpPr>
        <p:sp>
          <p:nvSpPr>
            <p:cNvPr id="67" name="Double Bracket 66"/>
            <p:cNvSpPr/>
            <p:nvPr/>
          </p:nvSpPr>
          <p:spPr bwMode="auto">
            <a:xfrm>
              <a:off x="5186479" y="3160165"/>
              <a:ext cx="576075" cy="2649945"/>
            </a:xfrm>
            <a:prstGeom prst="bracketPair">
              <a:avLst/>
            </a:prstGeom>
            <a:noFill/>
            <a:ln w="381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5255733" y="3264084"/>
              <a:ext cx="426079" cy="24068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0"/>
                </a:spcBef>
              </a:pPr>
              <a:r>
                <a:rPr lang="en-US" sz="1400" dirty="0" smtClean="0">
                  <a:solidFill>
                    <a:schemeClr val="bg1"/>
                  </a:solidFill>
                </a:rPr>
                <a:t>9</a:t>
              </a:r>
            </a:p>
            <a:p>
              <a:pPr>
                <a:spcBef>
                  <a:spcPts val="0"/>
                </a:spcBef>
              </a:pPr>
              <a:r>
                <a:rPr lang="en-US" sz="1400" dirty="0" smtClean="0">
                  <a:solidFill>
                    <a:schemeClr val="bg1"/>
                  </a:solidFill>
                </a:rPr>
                <a:t>1</a:t>
              </a:r>
            </a:p>
          </p:txBody>
        </p:sp>
      </p:grpSp>
      <p:grpSp>
        <p:nvGrpSpPr>
          <p:cNvPr id="10" name="Group 55"/>
          <p:cNvGrpSpPr/>
          <p:nvPr/>
        </p:nvGrpSpPr>
        <p:grpSpPr>
          <a:xfrm>
            <a:off x="2382916" y="4773176"/>
            <a:ext cx="384049" cy="576074"/>
            <a:chOff x="5186479" y="3160165"/>
            <a:chExt cx="576075" cy="2649945"/>
          </a:xfrm>
        </p:grpSpPr>
        <p:sp>
          <p:nvSpPr>
            <p:cNvPr id="70" name="Double Bracket 69"/>
            <p:cNvSpPr/>
            <p:nvPr/>
          </p:nvSpPr>
          <p:spPr bwMode="auto">
            <a:xfrm>
              <a:off x="5186479" y="3160165"/>
              <a:ext cx="576075" cy="2649945"/>
            </a:xfrm>
            <a:prstGeom prst="bracketPair">
              <a:avLst/>
            </a:prstGeom>
            <a:noFill/>
            <a:ln w="381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5255733" y="3264084"/>
              <a:ext cx="426079" cy="24068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0"/>
                </a:spcBef>
              </a:pPr>
              <a:r>
                <a:rPr lang="en-US" sz="1400" dirty="0" smtClean="0">
                  <a:solidFill>
                    <a:schemeClr val="bg1"/>
                  </a:solidFill>
                </a:rPr>
                <a:t>5</a:t>
              </a:r>
            </a:p>
            <a:p>
              <a:pPr>
                <a:spcBef>
                  <a:spcPts val="0"/>
                </a:spcBef>
              </a:pPr>
              <a:r>
                <a:rPr lang="en-US" sz="1400" dirty="0" smtClean="0">
                  <a:solidFill>
                    <a:schemeClr val="bg1"/>
                  </a:solidFill>
                </a:rPr>
                <a:t>3</a:t>
              </a:r>
            </a:p>
          </p:txBody>
        </p:sp>
      </p:grpSp>
      <p:grpSp>
        <p:nvGrpSpPr>
          <p:cNvPr id="11" name="Group 55"/>
          <p:cNvGrpSpPr/>
          <p:nvPr/>
        </p:nvGrpSpPr>
        <p:grpSpPr>
          <a:xfrm>
            <a:off x="4379975" y="4773175"/>
            <a:ext cx="384049" cy="576074"/>
            <a:chOff x="5186479" y="3160165"/>
            <a:chExt cx="576075" cy="2649945"/>
          </a:xfrm>
        </p:grpSpPr>
        <p:sp>
          <p:nvSpPr>
            <p:cNvPr id="73" name="Double Bracket 72"/>
            <p:cNvSpPr/>
            <p:nvPr/>
          </p:nvSpPr>
          <p:spPr bwMode="auto">
            <a:xfrm>
              <a:off x="5186479" y="3160165"/>
              <a:ext cx="576075" cy="2649945"/>
            </a:xfrm>
            <a:prstGeom prst="bracketPair">
              <a:avLst/>
            </a:prstGeom>
            <a:noFill/>
            <a:ln w="381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5255733" y="3264084"/>
              <a:ext cx="426079" cy="24068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0"/>
                </a:spcBef>
              </a:pPr>
              <a:r>
                <a:rPr lang="en-US" sz="1400" dirty="0" smtClean="0">
                  <a:solidFill>
                    <a:schemeClr val="bg1"/>
                  </a:solidFill>
                </a:rPr>
                <a:t>8</a:t>
              </a:r>
            </a:p>
            <a:p>
              <a:pPr>
                <a:spcBef>
                  <a:spcPts val="0"/>
                </a:spcBef>
              </a:pPr>
              <a:r>
                <a:rPr lang="en-US" sz="1400" dirty="0" smtClean="0">
                  <a:solidFill>
                    <a:schemeClr val="bg1"/>
                  </a:solidFill>
                </a:rPr>
                <a:t>5</a:t>
              </a:r>
            </a:p>
          </p:txBody>
        </p:sp>
      </p:grpSp>
      <p:grpSp>
        <p:nvGrpSpPr>
          <p:cNvPr id="12" name="Group 55"/>
          <p:cNvGrpSpPr/>
          <p:nvPr/>
        </p:nvGrpSpPr>
        <p:grpSpPr>
          <a:xfrm>
            <a:off x="5378506" y="4773175"/>
            <a:ext cx="384049" cy="576074"/>
            <a:chOff x="5186479" y="3160165"/>
            <a:chExt cx="576075" cy="2649945"/>
          </a:xfrm>
        </p:grpSpPr>
        <p:sp>
          <p:nvSpPr>
            <p:cNvPr id="76" name="Double Bracket 75"/>
            <p:cNvSpPr/>
            <p:nvPr/>
          </p:nvSpPr>
          <p:spPr bwMode="auto">
            <a:xfrm>
              <a:off x="5186479" y="3160165"/>
              <a:ext cx="576075" cy="2649945"/>
            </a:xfrm>
            <a:prstGeom prst="bracketPair">
              <a:avLst/>
            </a:prstGeom>
            <a:noFill/>
            <a:ln w="381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5255733" y="3264084"/>
              <a:ext cx="426079" cy="24068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0"/>
                </a:spcBef>
              </a:pPr>
              <a:r>
                <a:rPr lang="en-US" sz="1400" dirty="0" smtClean="0">
                  <a:solidFill>
                    <a:schemeClr val="bg1"/>
                  </a:solidFill>
                </a:rPr>
                <a:t>9</a:t>
              </a:r>
            </a:p>
            <a:p>
              <a:pPr>
                <a:spcBef>
                  <a:spcPts val="0"/>
                </a:spcBef>
              </a:pPr>
              <a:r>
                <a:rPr lang="en-US" sz="1400" dirty="0" smtClean="0">
                  <a:solidFill>
                    <a:schemeClr val="bg1"/>
                  </a:solidFill>
                </a:rPr>
                <a:t>1</a:t>
              </a:r>
            </a:p>
          </p:txBody>
        </p:sp>
      </p:grpSp>
      <p:grpSp>
        <p:nvGrpSpPr>
          <p:cNvPr id="13" name="Group 55"/>
          <p:cNvGrpSpPr/>
          <p:nvPr/>
        </p:nvGrpSpPr>
        <p:grpSpPr>
          <a:xfrm>
            <a:off x="6530655" y="4773175"/>
            <a:ext cx="384049" cy="576074"/>
            <a:chOff x="5186479" y="3160165"/>
            <a:chExt cx="576075" cy="2649945"/>
          </a:xfrm>
        </p:grpSpPr>
        <p:sp>
          <p:nvSpPr>
            <p:cNvPr id="99" name="Double Bracket 98"/>
            <p:cNvSpPr/>
            <p:nvPr/>
          </p:nvSpPr>
          <p:spPr bwMode="auto">
            <a:xfrm>
              <a:off x="5186479" y="3160165"/>
              <a:ext cx="576075" cy="2649945"/>
            </a:xfrm>
            <a:prstGeom prst="bracketPair">
              <a:avLst/>
            </a:prstGeom>
            <a:noFill/>
            <a:ln w="381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5255733" y="3264084"/>
              <a:ext cx="426079" cy="24068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0"/>
                </a:spcBef>
              </a:pPr>
              <a:r>
                <a:rPr lang="en-US" sz="1400" dirty="0" smtClean="0">
                  <a:solidFill>
                    <a:schemeClr val="bg1"/>
                  </a:solidFill>
                </a:rPr>
                <a:t>4</a:t>
              </a:r>
            </a:p>
            <a:p>
              <a:pPr>
                <a:spcBef>
                  <a:spcPts val="0"/>
                </a:spcBef>
              </a:pPr>
              <a:r>
                <a:rPr lang="en-US" sz="1400" dirty="0" smtClean="0">
                  <a:solidFill>
                    <a:schemeClr val="bg1"/>
                  </a:solidFill>
                </a:rPr>
                <a:t>3</a:t>
              </a:r>
            </a:p>
          </p:txBody>
        </p:sp>
      </p:grpSp>
      <p:grpSp>
        <p:nvGrpSpPr>
          <p:cNvPr id="14" name="Group 55"/>
          <p:cNvGrpSpPr/>
          <p:nvPr/>
        </p:nvGrpSpPr>
        <p:grpSpPr>
          <a:xfrm>
            <a:off x="3381445" y="4773175"/>
            <a:ext cx="384049" cy="576074"/>
            <a:chOff x="5186479" y="3160165"/>
            <a:chExt cx="576075" cy="2649945"/>
          </a:xfrm>
        </p:grpSpPr>
        <p:sp>
          <p:nvSpPr>
            <p:cNvPr id="104" name="Double Bracket 103"/>
            <p:cNvSpPr/>
            <p:nvPr/>
          </p:nvSpPr>
          <p:spPr bwMode="auto">
            <a:xfrm>
              <a:off x="5186479" y="3160165"/>
              <a:ext cx="576075" cy="2649945"/>
            </a:xfrm>
            <a:prstGeom prst="bracketPair">
              <a:avLst/>
            </a:prstGeom>
            <a:noFill/>
            <a:ln w="381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TextBox 104"/>
            <p:cNvSpPr txBox="1"/>
            <p:nvPr/>
          </p:nvSpPr>
          <p:spPr>
            <a:xfrm>
              <a:off x="5255733" y="3264084"/>
              <a:ext cx="426079" cy="24068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0"/>
                </a:spcBef>
              </a:pPr>
              <a:r>
                <a:rPr lang="en-US" sz="1400" dirty="0" smtClean="0">
                  <a:solidFill>
                    <a:schemeClr val="bg1"/>
                  </a:solidFill>
                </a:rPr>
                <a:t>7</a:t>
              </a:r>
            </a:p>
            <a:p>
              <a:pPr>
                <a:spcBef>
                  <a:spcPts val="0"/>
                </a:spcBef>
              </a:pPr>
              <a:r>
                <a:rPr lang="en-US" sz="1400" dirty="0" smtClean="0">
                  <a:solidFill>
                    <a:schemeClr val="bg1"/>
                  </a:solidFill>
                </a:rPr>
                <a:t>1</a:t>
              </a:r>
            </a:p>
          </p:txBody>
        </p:sp>
      </p:grpSp>
      <p:grpSp>
        <p:nvGrpSpPr>
          <p:cNvPr id="15" name="Group 303"/>
          <p:cNvGrpSpPr/>
          <p:nvPr/>
        </p:nvGrpSpPr>
        <p:grpSpPr>
          <a:xfrm>
            <a:off x="801786" y="2315255"/>
            <a:ext cx="1769325" cy="2480512"/>
            <a:chOff x="801786" y="2315255"/>
            <a:chExt cx="1769325" cy="2480512"/>
          </a:xfrm>
        </p:grpSpPr>
        <p:cxnSp>
          <p:nvCxnSpPr>
            <p:cNvPr id="106" name="Straight Arrow Connector 105"/>
            <p:cNvCxnSpPr>
              <a:stCxn id="68" idx="0"/>
              <a:endCxn id="108" idx="2"/>
            </p:cNvCxnSpPr>
            <p:nvPr/>
          </p:nvCxnSpPr>
          <p:spPr bwMode="auto">
            <a:xfrm rot="16200000" flipV="1">
              <a:off x="1068595" y="4340220"/>
              <a:ext cx="809743" cy="24541"/>
            </a:xfrm>
            <a:prstGeom prst="straightConnector1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107" name="Straight Arrow Connector 106"/>
            <p:cNvCxnSpPr>
              <a:stCxn id="71" idx="0"/>
              <a:endCxn id="108" idx="2"/>
            </p:cNvCxnSpPr>
            <p:nvPr/>
          </p:nvCxnSpPr>
          <p:spPr bwMode="auto">
            <a:xfrm rot="16200000" flipV="1">
              <a:off x="1592079" y="3816735"/>
              <a:ext cx="848148" cy="1109916"/>
            </a:xfrm>
            <a:prstGeom prst="straightConnector1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108" name="Rounded Rectangle 107"/>
            <p:cNvSpPr/>
            <p:nvPr/>
          </p:nvSpPr>
          <p:spPr bwMode="auto">
            <a:xfrm>
              <a:off x="1000335" y="3371544"/>
              <a:ext cx="921720" cy="576075"/>
            </a:xfrm>
            <a:prstGeom prst="roundRect">
              <a:avLst/>
            </a:prstGeom>
            <a:solidFill>
              <a:srgbClr val="002060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487" tIns="44450" rIns="90487" bIns="4445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Helvetica" pitchFamily="34" charset="0"/>
                </a:rPr>
                <a:t>Neural </a:t>
              </a:r>
            </a:p>
            <a:p>
              <a:pPr marL="0" marR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Helvetica" pitchFamily="34" charset="0"/>
                </a:rPr>
                <a:t>Network</a:t>
              </a:r>
            </a:p>
          </p:txBody>
        </p:sp>
        <p:cxnSp>
          <p:nvCxnSpPr>
            <p:cNvPr id="109" name="Straight Arrow Connector 108"/>
            <p:cNvCxnSpPr/>
            <p:nvPr/>
          </p:nvCxnSpPr>
          <p:spPr bwMode="auto">
            <a:xfrm rot="16200000" flipV="1">
              <a:off x="1557285" y="3160088"/>
              <a:ext cx="384050" cy="153"/>
            </a:xfrm>
            <a:prstGeom prst="straightConnector1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110" name="Oval 109"/>
            <p:cNvSpPr/>
            <p:nvPr/>
          </p:nvSpPr>
          <p:spPr bwMode="auto">
            <a:xfrm>
              <a:off x="1422790" y="2315255"/>
              <a:ext cx="652885" cy="652885"/>
            </a:xfrm>
            <a:prstGeom prst="ellipse">
              <a:avLst/>
            </a:prstGeom>
            <a:noFill/>
            <a:ln w="38100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487" tIns="44450" rIns="90487" bIns="4445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Helvetica" pitchFamily="34" charset="0"/>
              </a:endParaRPr>
            </a:p>
          </p:txBody>
        </p:sp>
        <p:cxnSp>
          <p:nvCxnSpPr>
            <p:cNvPr id="111" name="Straight Arrow Connector 110"/>
            <p:cNvCxnSpPr/>
            <p:nvPr/>
          </p:nvCxnSpPr>
          <p:spPr bwMode="auto">
            <a:xfrm rot="16200000" flipV="1">
              <a:off x="1000412" y="3160088"/>
              <a:ext cx="384050" cy="153"/>
            </a:xfrm>
            <a:prstGeom prst="straightConnector1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112" name="TextBox 111"/>
            <p:cNvSpPr txBox="1"/>
            <p:nvPr/>
          </p:nvSpPr>
          <p:spPr>
            <a:xfrm>
              <a:off x="801786" y="2618163"/>
              <a:ext cx="6210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Bef>
                  <a:spcPts val="0"/>
                </a:spcBef>
              </a:pPr>
              <a:r>
                <a:rPr lang="en-US" dirty="0" smtClean="0">
                  <a:solidFill>
                    <a:schemeClr val="bg1"/>
                  </a:solidFill>
                </a:rPr>
                <a:t> </a:t>
              </a:r>
              <a:r>
                <a:rPr lang="en-US" dirty="0" smtClean="0">
                  <a:solidFill>
                    <a:srgbClr val="00B050"/>
                  </a:solidFill>
                </a:rPr>
                <a:t>Yes</a:t>
              </a:r>
            </a:p>
          </p:txBody>
        </p:sp>
        <p:grpSp>
          <p:nvGrpSpPr>
            <p:cNvPr id="16" name="Group 55"/>
            <p:cNvGrpSpPr/>
            <p:nvPr/>
          </p:nvGrpSpPr>
          <p:grpSpPr>
            <a:xfrm>
              <a:off x="1557056" y="2353660"/>
              <a:ext cx="384049" cy="576074"/>
              <a:chOff x="5186479" y="3160165"/>
              <a:chExt cx="576075" cy="2649945"/>
            </a:xfrm>
          </p:grpSpPr>
          <p:sp>
            <p:nvSpPr>
              <p:cNvPr id="114" name="Double Bracket 113"/>
              <p:cNvSpPr/>
              <p:nvPr/>
            </p:nvSpPr>
            <p:spPr bwMode="auto">
              <a:xfrm>
                <a:off x="5186479" y="3160165"/>
                <a:ext cx="576075" cy="2649945"/>
              </a:xfrm>
              <a:prstGeom prst="bracketPair">
                <a:avLst/>
              </a:prstGeom>
              <a:noFill/>
              <a:ln w="3810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TextBox 114"/>
              <p:cNvSpPr txBox="1"/>
              <p:nvPr/>
            </p:nvSpPr>
            <p:spPr>
              <a:xfrm>
                <a:off x="5255733" y="3264084"/>
                <a:ext cx="426079" cy="24068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spcBef>
                    <a:spcPts val="0"/>
                  </a:spcBef>
                </a:pPr>
                <a:r>
                  <a:rPr lang="en-US" sz="1400" dirty="0" smtClean="0">
                    <a:solidFill>
                      <a:schemeClr val="bg1"/>
                    </a:solidFill>
                  </a:rPr>
                  <a:t>5</a:t>
                </a:r>
              </a:p>
              <a:p>
                <a:pPr>
                  <a:spcBef>
                    <a:spcPts val="0"/>
                  </a:spcBef>
                </a:pPr>
                <a:r>
                  <a:rPr lang="en-US" sz="1400" dirty="0" smtClean="0">
                    <a:solidFill>
                      <a:schemeClr val="bg1"/>
                    </a:solidFill>
                  </a:rPr>
                  <a:t>2</a:t>
                </a:r>
              </a:p>
            </p:txBody>
          </p:sp>
        </p:grpSp>
      </p:grpSp>
      <p:grpSp>
        <p:nvGrpSpPr>
          <p:cNvPr id="17" name="Group 300"/>
          <p:cNvGrpSpPr/>
          <p:nvPr/>
        </p:nvGrpSpPr>
        <p:grpSpPr>
          <a:xfrm>
            <a:off x="2152485" y="2315255"/>
            <a:ext cx="1417156" cy="2480513"/>
            <a:chOff x="2190890" y="2315255"/>
            <a:chExt cx="1417156" cy="2480513"/>
          </a:xfrm>
        </p:grpSpPr>
        <p:cxnSp>
          <p:nvCxnSpPr>
            <p:cNvPr id="291" name="Straight Arrow Connector 290"/>
            <p:cNvCxnSpPr>
              <a:stCxn id="71" idx="0"/>
              <a:endCxn id="293" idx="2"/>
            </p:cNvCxnSpPr>
            <p:nvPr/>
          </p:nvCxnSpPr>
          <p:spPr bwMode="auto">
            <a:xfrm rot="5400000" flipH="1" flipV="1">
              <a:off x="2302571" y="4254564"/>
              <a:ext cx="848148" cy="234259"/>
            </a:xfrm>
            <a:prstGeom prst="straightConnector1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292" name="Straight Arrow Connector 291"/>
            <p:cNvCxnSpPr>
              <a:stCxn id="105" idx="0"/>
              <a:endCxn id="293" idx="2"/>
            </p:cNvCxnSpPr>
            <p:nvPr/>
          </p:nvCxnSpPr>
          <p:spPr bwMode="auto">
            <a:xfrm rot="16200000" flipV="1">
              <a:off x="2801837" y="3989558"/>
              <a:ext cx="848147" cy="764270"/>
            </a:xfrm>
            <a:prstGeom prst="straightConnector1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293" name="Rounded Rectangle 292"/>
            <p:cNvSpPr/>
            <p:nvPr/>
          </p:nvSpPr>
          <p:spPr bwMode="auto">
            <a:xfrm>
              <a:off x="2382915" y="3371544"/>
              <a:ext cx="921720" cy="576075"/>
            </a:xfrm>
            <a:prstGeom prst="roundRect">
              <a:avLst/>
            </a:prstGeom>
            <a:solidFill>
              <a:srgbClr val="002060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487" tIns="44450" rIns="90487" bIns="4445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Helvetica" pitchFamily="34" charset="0"/>
                </a:rPr>
                <a:t>Neural </a:t>
              </a:r>
            </a:p>
            <a:p>
              <a:pPr marL="0" marR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Helvetica" pitchFamily="34" charset="0"/>
                </a:rPr>
                <a:t>Network</a:t>
              </a:r>
            </a:p>
          </p:txBody>
        </p:sp>
        <p:cxnSp>
          <p:nvCxnSpPr>
            <p:cNvPr id="294" name="Straight Arrow Connector 293"/>
            <p:cNvCxnSpPr/>
            <p:nvPr/>
          </p:nvCxnSpPr>
          <p:spPr bwMode="auto">
            <a:xfrm rot="16200000" flipV="1">
              <a:off x="2939865" y="3160088"/>
              <a:ext cx="384050" cy="153"/>
            </a:xfrm>
            <a:prstGeom prst="straightConnector1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295" name="Oval 294"/>
            <p:cNvSpPr/>
            <p:nvPr/>
          </p:nvSpPr>
          <p:spPr bwMode="auto">
            <a:xfrm>
              <a:off x="2805370" y="2315255"/>
              <a:ext cx="652885" cy="652885"/>
            </a:xfrm>
            <a:prstGeom prst="ellipse">
              <a:avLst/>
            </a:prstGeom>
            <a:noFill/>
            <a:ln w="38100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487" tIns="44450" rIns="90487" bIns="4445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Helvetica" pitchFamily="34" charset="0"/>
              </a:endParaRPr>
            </a:p>
          </p:txBody>
        </p:sp>
        <p:cxnSp>
          <p:nvCxnSpPr>
            <p:cNvPr id="296" name="Straight Arrow Connector 295"/>
            <p:cNvCxnSpPr/>
            <p:nvPr/>
          </p:nvCxnSpPr>
          <p:spPr bwMode="auto">
            <a:xfrm rot="16200000" flipV="1">
              <a:off x="2382992" y="3160088"/>
              <a:ext cx="384050" cy="153"/>
            </a:xfrm>
            <a:prstGeom prst="straightConnector1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297" name="TextBox 296"/>
            <p:cNvSpPr txBox="1"/>
            <p:nvPr/>
          </p:nvSpPr>
          <p:spPr>
            <a:xfrm>
              <a:off x="2190890" y="2618163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Bef>
                  <a:spcPts val="0"/>
                </a:spcBef>
              </a:pPr>
              <a:r>
                <a:rPr lang="en-US" dirty="0" smtClean="0">
                  <a:solidFill>
                    <a:schemeClr val="bg1"/>
                  </a:solidFill>
                </a:rPr>
                <a:t> </a:t>
              </a:r>
              <a:r>
                <a:rPr lang="en-US" dirty="0" smtClean="0">
                  <a:solidFill>
                    <a:srgbClr val="FF0000"/>
                  </a:solidFill>
                </a:rPr>
                <a:t>No</a:t>
              </a:r>
            </a:p>
          </p:txBody>
        </p:sp>
        <p:grpSp>
          <p:nvGrpSpPr>
            <p:cNvPr id="18" name="Group 55"/>
            <p:cNvGrpSpPr/>
            <p:nvPr/>
          </p:nvGrpSpPr>
          <p:grpSpPr>
            <a:xfrm>
              <a:off x="2939636" y="2353660"/>
              <a:ext cx="384049" cy="576074"/>
              <a:chOff x="5186479" y="3160165"/>
              <a:chExt cx="576075" cy="2649945"/>
            </a:xfrm>
          </p:grpSpPr>
          <p:sp>
            <p:nvSpPr>
              <p:cNvPr id="299" name="Double Bracket 298"/>
              <p:cNvSpPr/>
              <p:nvPr/>
            </p:nvSpPr>
            <p:spPr bwMode="auto">
              <a:xfrm>
                <a:off x="5186479" y="3160165"/>
                <a:ext cx="576075" cy="2649945"/>
              </a:xfrm>
              <a:prstGeom prst="bracketPair">
                <a:avLst/>
              </a:prstGeom>
              <a:noFill/>
              <a:ln w="3810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0" name="TextBox 299"/>
              <p:cNvSpPr txBox="1"/>
              <p:nvPr/>
            </p:nvSpPr>
            <p:spPr>
              <a:xfrm>
                <a:off x="5255733" y="3264084"/>
                <a:ext cx="426079" cy="24068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spcBef>
                    <a:spcPts val="0"/>
                  </a:spcBef>
                </a:pPr>
                <a:r>
                  <a:rPr lang="en-US" sz="1400" dirty="0" smtClean="0">
                    <a:solidFill>
                      <a:schemeClr val="bg1"/>
                    </a:solidFill>
                  </a:rPr>
                  <a:t>0</a:t>
                </a:r>
              </a:p>
              <a:p>
                <a:pPr>
                  <a:spcBef>
                    <a:spcPts val="0"/>
                  </a:spcBef>
                </a:pPr>
                <a:r>
                  <a:rPr lang="en-US" sz="1400" dirty="0" smtClean="0">
                    <a:solidFill>
                      <a:schemeClr val="bg1"/>
                    </a:solidFill>
                  </a:rPr>
                  <a:t>1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244461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extBox 66"/>
          <p:cNvSpPr txBox="1"/>
          <p:nvPr/>
        </p:nvSpPr>
        <p:spPr>
          <a:xfrm>
            <a:off x="2152485" y="5349250"/>
            <a:ext cx="4993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Bef>
                <a:spcPts val="0"/>
              </a:spcBef>
            </a:pPr>
            <a:r>
              <a:rPr lang="en-US" i="1" dirty="0" smtClean="0"/>
              <a:t>The            cat            </a:t>
            </a:r>
            <a:r>
              <a:rPr lang="en-US" i="1" dirty="0" smtClean="0">
                <a:solidFill>
                  <a:schemeClr val="bg1"/>
                </a:solidFill>
              </a:rPr>
              <a:t>on           the             mat.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Parsing a sentence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53955" y="5349250"/>
            <a:ext cx="2672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Bef>
                <a:spcPts val="0"/>
              </a:spcBef>
            </a:pPr>
            <a:r>
              <a:rPr lang="en-US" i="1" dirty="0" smtClean="0">
                <a:solidFill>
                  <a:schemeClr val="bg1"/>
                </a:solidFill>
              </a:rPr>
              <a:t>The            cat           sat</a:t>
            </a:r>
          </a:p>
        </p:txBody>
      </p:sp>
      <p:grpSp>
        <p:nvGrpSpPr>
          <p:cNvPr id="3" name="Group 55"/>
          <p:cNvGrpSpPr/>
          <p:nvPr/>
        </p:nvGrpSpPr>
        <p:grpSpPr>
          <a:xfrm>
            <a:off x="1297541" y="4734771"/>
            <a:ext cx="384049" cy="576074"/>
            <a:chOff x="5186479" y="3160165"/>
            <a:chExt cx="576075" cy="2649945"/>
          </a:xfrm>
        </p:grpSpPr>
        <p:sp>
          <p:nvSpPr>
            <p:cNvPr id="10" name="Double Bracket 9"/>
            <p:cNvSpPr/>
            <p:nvPr/>
          </p:nvSpPr>
          <p:spPr bwMode="auto">
            <a:xfrm>
              <a:off x="5186479" y="3160165"/>
              <a:ext cx="576075" cy="2649945"/>
            </a:xfrm>
            <a:prstGeom prst="bracketPair">
              <a:avLst/>
            </a:prstGeom>
            <a:noFill/>
            <a:ln w="381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255733" y="3264084"/>
              <a:ext cx="426079" cy="24068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0"/>
                </a:spcBef>
              </a:pPr>
              <a:r>
                <a:rPr lang="en-US" sz="1400" dirty="0" smtClean="0">
                  <a:solidFill>
                    <a:schemeClr val="bg1"/>
                  </a:solidFill>
                </a:rPr>
                <a:t>9</a:t>
              </a:r>
            </a:p>
            <a:p>
              <a:pPr>
                <a:spcBef>
                  <a:spcPts val="0"/>
                </a:spcBef>
              </a:pPr>
              <a:r>
                <a:rPr lang="en-US" sz="1400" dirty="0" smtClean="0">
                  <a:solidFill>
                    <a:schemeClr val="bg1"/>
                  </a:solidFill>
                </a:rPr>
                <a:t>1</a:t>
              </a:r>
            </a:p>
          </p:txBody>
        </p:sp>
      </p:grpSp>
      <p:grpSp>
        <p:nvGrpSpPr>
          <p:cNvPr id="5" name="Group 55"/>
          <p:cNvGrpSpPr/>
          <p:nvPr/>
        </p:nvGrpSpPr>
        <p:grpSpPr>
          <a:xfrm>
            <a:off x="2382916" y="4773176"/>
            <a:ext cx="384049" cy="576074"/>
            <a:chOff x="5186479" y="3160165"/>
            <a:chExt cx="576075" cy="2649945"/>
          </a:xfrm>
        </p:grpSpPr>
        <p:sp>
          <p:nvSpPr>
            <p:cNvPr id="13" name="Double Bracket 12"/>
            <p:cNvSpPr/>
            <p:nvPr/>
          </p:nvSpPr>
          <p:spPr bwMode="auto">
            <a:xfrm>
              <a:off x="5186479" y="3160165"/>
              <a:ext cx="576075" cy="2649945"/>
            </a:xfrm>
            <a:prstGeom prst="bracketPair">
              <a:avLst/>
            </a:prstGeom>
            <a:noFill/>
            <a:ln w="381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255733" y="3264084"/>
              <a:ext cx="426079" cy="24068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0"/>
                </a:spcBef>
              </a:pPr>
              <a:r>
                <a:rPr lang="en-US" sz="1400" dirty="0" smtClean="0">
                  <a:solidFill>
                    <a:schemeClr val="bg1"/>
                  </a:solidFill>
                </a:rPr>
                <a:t>5</a:t>
              </a:r>
            </a:p>
            <a:p>
              <a:pPr>
                <a:spcBef>
                  <a:spcPts val="0"/>
                </a:spcBef>
              </a:pPr>
              <a:r>
                <a:rPr lang="en-US" sz="1400" dirty="0" smtClean="0">
                  <a:solidFill>
                    <a:schemeClr val="bg1"/>
                  </a:solidFill>
                </a:rPr>
                <a:t>3</a:t>
              </a:r>
            </a:p>
          </p:txBody>
        </p:sp>
      </p:grpSp>
      <p:grpSp>
        <p:nvGrpSpPr>
          <p:cNvPr id="6" name="Group 55"/>
          <p:cNvGrpSpPr/>
          <p:nvPr/>
        </p:nvGrpSpPr>
        <p:grpSpPr>
          <a:xfrm>
            <a:off x="4379975" y="4773175"/>
            <a:ext cx="384049" cy="576074"/>
            <a:chOff x="5186479" y="3160165"/>
            <a:chExt cx="576075" cy="2649945"/>
          </a:xfrm>
        </p:grpSpPr>
        <p:sp>
          <p:nvSpPr>
            <p:cNvPr id="16" name="Double Bracket 15"/>
            <p:cNvSpPr/>
            <p:nvPr/>
          </p:nvSpPr>
          <p:spPr bwMode="auto">
            <a:xfrm>
              <a:off x="5186479" y="3160165"/>
              <a:ext cx="576075" cy="2649945"/>
            </a:xfrm>
            <a:prstGeom prst="bracketPair">
              <a:avLst/>
            </a:prstGeom>
            <a:noFill/>
            <a:ln w="381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255733" y="3264084"/>
              <a:ext cx="426079" cy="24068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0"/>
                </a:spcBef>
              </a:pPr>
              <a:r>
                <a:rPr lang="en-US" sz="1400" dirty="0" smtClean="0">
                  <a:solidFill>
                    <a:schemeClr val="bg1"/>
                  </a:solidFill>
                </a:rPr>
                <a:t>8</a:t>
              </a:r>
            </a:p>
            <a:p>
              <a:pPr>
                <a:spcBef>
                  <a:spcPts val="0"/>
                </a:spcBef>
              </a:pPr>
              <a:r>
                <a:rPr lang="en-US" sz="1400" dirty="0" smtClean="0">
                  <a:solidFill>
                    <a:schemeClr val="bg1"/>
                  </a:solidFill>
                </a:rPr>
                <a:t>5</a:t>
              </a:r>
            </a:p>
          </p:txBody>
        </p:sp>
      </p:grpSp>
      <p:grpSp>
        <p:nvGrpSpPr>
          <p:cNvPr id="7" name="Group 55"/>
          <p:cNvGrpSpPr/>
          <p:nvPr/>
        </p:nvGrpSpPr>
        <p:grpSpPr>
          <a:xfrm>
            <a:off x="5378506" y="4773175"/>
            <a:ext cx="384049" cy="576074"/>
            <a:chOff x="5186479" y="3160165"/>
            <a:chExt cx="576075" cy="2649945"/>
          </a:xfrm>
        </p:grpSpPr>
        <p:sp>
          <p:nvSpPr>
            <p:cNvPr id="19" name="Double Bracket 18"/>
            <p:cNvSpPr/>
            <p:nvPr/>
          </p:nvSpPr>
          <p:spPr bwMode="auto">
            <a:xfrm>
              <a:off x="5186479" y="3160165"/>
              <a:ext cx="576075" cy="2649945"/>
            </a:xfrm>
            <a:prstGeom prst="bracketPair">
              <a:avLst/>
            </a:prstGeom>
            <a:noFill/>
            <a:ln w="381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255733" y="3264084"/>
              <a:ext cx="426079" cy="24068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0"/>
                </a:spcBef>
              </a:pPr>
              <a:r>
                <a:rPr lang="en-US" sz="1400" dirty="0" smtClean="0">
                  <a:solidFill>
                    <a:schemeClr val="bg1"/>
                  </a:solidFill>
                </a:rPr>
                <a:t>9</a:t>
              </a:r>
            </a:p>
            <a:p>
              <a:pPr>
                <a:spcBef>
                  <a:spcPts val="0"/>
                </a:spcBef>
              </a:pPr>
              <a:r>
                <a:rPr lang="en-US" sz="1400" dirty="0" smtClean="0">
                  <a:solidFill>
                    <a:schemeClr val="bg1"/>
                  </a:solidFill>
                </a:rPr>
                <a:t>1</a:t>
              </a:r>
            </a:p>
          </p:txBody>
        </p:sp>
      </p:grpSp>
      <p:grpSp>
        <p:nvGrpSpPr>
          <p:cNvPr id="8" name="Group 55"/>
          <p:cNvGrpSpPr/>
          <p:nvPr/>
        </p:nvGrpSpPr>
        <p:grpSpPr>
          <a:xfrm>
            <a:off x="6530655" y="4773175"/>
            <a:ext cx="384049" cy="576074"/>
            <a:chOff x="5186479" y="3160165"/>
            <a:chExt cx="576075" cy="2649945"/>
          </a:xfrm>
        </p:grpSpPr>
        <p:sp>
          <p:nvSpPr>
            <p:cNvPr id="22" name="Double Bracket 21"/>
            <p:cNvSpPr/>
            <p:nvPr/>
          </p:nvSpPr>
          <p:spPr bwMode="auto">
            <a:xfrm>
              <a:off x="5186479" y="3160165"/>
              <a:ext cx="576075" cy="2649945"/>
            </a:xfrm>
            <a:prstGeom prst="bracketPair">
              <a:avLst/>
            </a:prstGeom>
            <a:noFill/>
            <a:ln w="381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5255733" y="3264084"/>
              <a:ext cx="426079" cy="24068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0"/>
                </a:spcBef>
              </a:pPr>
              <a:r>
                <a:rPr lang="en-US" sz="1400" dirty="0" smtClean="0">
                  <a:solidFill>
                    <a:schemeClr val="bg1"/>
                  </a:solidFill>
                </a:rPr>
                <a:t>4</a:t>
              </a:r>
            </a:p>
            <a:p>
              <a:pPr>
                <a:spcBef>
                  <a:spcPts val="0"/>
                </a:spcBef>
              </a:pPr>
              <a:r>
                <a:rPr lang="en-US" sz="1400" dirty="0" smtClean="0">
                  <a:solidFill>
                    <a:schemeClr val="bg1"/>
                  </a:solidFill>
                </a:rPr>
                <a:t>3</a:t>
              </a:r>
            </a:p>
          </p:txBody>
        </p:sp>
      </p:grpSp>
      <p:grpSp>
        <p:nvGrpSpPr>
          <p:cNvPr id="9" name="Group 88"/>
          <p:cNvGrpSpPr/>
          <p:nvPr/>
        </p:nvGrpSpPr>
        <p:grpSpPr>
          <a:xfrm>
            <a:off x="1485736" y="3236975"/>
            <a:ext cx="1085376" cy="1558792"/>
            <a:chOff x="1485736" y="3236975"/>
            <a:chExt cx="1085376" cy="1558792"/>
          </a:xfrm>
        </p:grpSpPr>
        <p:cxnSp>
          <p:nvCxnSpPr>
            <p:cNvPr id="54" name="Straight Connector 53"/>
            <p:cNvCxnSpPr>
              <a:stCxn id="14" idx="0"/>
              <a:endCxn id="57" idx="4"/>
            </p:cNvCxnSpPr>
            <p:nvPr/>
          </p:nvCxnSpPr>
          <p:spPr bwMode="auto">
            <a:xfrm rot="16200000" flipV="1">
              <a:off x="1880042" y="4104697"/>
              <a:ext cx="905907" cy="476233"/>
            </a:xfrm>
            <a:prstGeom prst="line">
              <a:avLst/>
            </a:prstGeom>
            <a:noFill/>
            <a:ln w="381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6" name="Straight Connector 55"/>
            <p:cNvCxnSpPr>
              <a:stCxn id="11" idx="0"/>
              <a:endCxn id="57" idx="4"/>
            </p:cNvCxnSpPr>
            <p:nvPr/>
          </p:nvCxnSpPr>
          <p:spPr bwMode="auto">
            <a:xfrm rot="5400000" flipH="1" flipV="1">
              <a:off x="1356556" y="4019040"/>
              <a:ext cx="867502" cy="609142"/>
            </a:xfrm>
            <a:prstGeom prst="line">
              <a:avLst/>
            </a:prstGeom>
            <a:noFill/>
            <a:ln w="381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57" name="Oval 56"/>
            <p:cNvSpPr/>
            <p:nvPr/>
          </p:nvSpPr>
          <p:spPr bwMode="auto">
            <a:xfrm>
              <a:off x="1768435" y="3236975"/>
              <a:ext cx="652885" cy="652885"/>
            </a:xfrm>
            <a:prstGeom prst="ellipse">
              <a:avLst/>
            </a:prstGeom>
            <a:noFill/>
            <a:ln w="38100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487" tIns="44450" rIns="90487" bIns="4445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Helvetica" pitchFamily="34" charset="0"/>
              </a:endParaRPr>
            </a:p>
          </p:txBody>
        </p:sp>
      </p:grpSp>
      <p:grpSp>
        <p:nvGrpSpPr>
          <p:cNvPr id="12" name="Group 89"/>
          <p:cNvGrpSpPr/>
          <p:nvPr/>
        </p:nvGrpSpPr>
        <p:grpSpPr>
          <a:xfrm>
            <a:off x="5566700" y="3467405"/>
            <a:ext cx="1152150" cy="1328362"/>
            <a:chOff x="5566700" y="3467405"/>
            <a:chExt cx="1152150" cy="1328362"/>
          </a:xfrm>
        </p:grpSpPr>
        <p:cxnSp>
          <p:nvCxnSpPr>
            <p:cNvPr id="31" name="Straight Connector 30"/>
            <p:cNvCxnSpPr>
              <a:stCxn id="20" idx="0"/>
              <a:endCxn id="41" idx="4"/>
            </p:cNvCxnSpPr>
            <p:nvPr/>
          </p:nvCxnSpPr>
          <p:spPr bwMode="auto">
            <a:xfrm rot="5400000" flipH="1" flipV="1">
              <a:off x="5566921" y="4120070"/>
              <a:ext cx="675476" cy="675917"/>
            </a:xfrm>
            <a:prstGeom prst="line">
              <a:avLst/>
            </a:prstGeom>
            <a:noFill/>
            <a:ln w="381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2" name="Straight Connector 31"/>
            <p:cNvCxnSpPr>
              <a:stCxn id="23" idx="0"/>
              <a:endCxn id="41" idx="4"/>
            </p:cNvCxnSpPr>
            <p:nvPr/>
          </p:nvCxnSpPr>
          <p:spPr bwMode="auto">
            <a:xfrm rot="16200000" flipV="1">
              <a:off x="6142996" y="4219912"/>
              <a:ext cx="675476" cy="476232"/>
            </a:xfrm>
            <a:prstGeom prst="line">
              <a:avLst/>
            </a:prstGeom>
            <a:noFill/>
            <a:ln w="381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1" name="Oval 40"/>
            <p:cNvSpPr/>
            <p:nvPr/>
          </p:nvSpPr>
          <p:spPr bwMode="auto">
            <a:xfrm>
              <a:off x="5916175" y="3467405"/>
              <a:ext cx="652885" cy="652885"/>
            </a:xfrm>
            <a:prstGeom prst="ellipse">
              <a:avLst/>
            </a:prstGeom>
            <a:noFill/>
            <a:ln w="38100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487" tIns="44450" rIns="90487" bIns="4445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Helvetica" pitchFamily="34" charset="0"/>
              </a:endParaRPr>
            </a:p>
          </p:txBody>
        </p:sp>
      </p:grpSp>
      <p:grpSp>
        <p:nvGrpSpPr>
          <p:cNvPr id="15" name="Group 55"/>
          <p:cNvGrpSpPr/>
          <p:nvPr/>
        </p:nvGrpSpPr>
        <p:grpSpPr>
          <a:xfrm>
            <a:off x="3381445" y="4773175"/>
            <a:ext cx="384049" cy="576074"/>
            <a:chOff x="5186479" y="3160165"/>
            <a:chExt cx="576075" cy="2649945"/>
          </a:xfrm>
        </p:grpSpPr>
        <p:sp>
          <p:nvSpPr>
            <p:cNvPr id="44" name="Double Bracket 43"/>
            <p:cNvSpPr/>
            <p:nvPr/>
          </p:nvSpPr>
          <p:spPr bwMode="auto">
            <a:xfrm>
              <a:off x="5186479" y="3160165"/>
              <a:ext cx="576075" cy="2649945"/>
            </a:xfrm>
            <a:prstGeom prst="bracketPair">
              <a:avLst/>
            </a:prstGeom>
            <a:noFill/>
            <a:ln w="381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5255733" y="3264084"/>
              <a:ext cx="426079" cy="24068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0"/>
                </a:spcBef>
              </a:pPr>
              <a:r>
                <a:rPr lang="en-US" sz="1400" dirty="0" smtClean="0">
                  <a:solidFill>
                    <a:schemeClr val="bg1"/>
                  </a:solidFill>
                </a:rPr>
                <a:t>7</a:t>
              </a:r>
            </a:p>
            <a:p>
              <a:pPr>
                <a:spcBef>
                  <a:spcPts val="0"/>
                </a:spcBef>
              </a:pPr>
              <a:r>
                <a:rPr lang="en-US" sz="1400" dirty="0" smtClean="0">
                  <a:solidFill>
                    <a:schemeClr val="bg1"/>
                  </a:solidFill>
                </a:rPr>
                <a:t>1</a:t>
              </a:r>
            </a:p>
          </p:txBody>
        </p:sp>
      </p:grpSp>
      <p:grpSp>
        <p:nvGrpSpPr>
          <p:cNvPr id="18" name="Group 55"/>
          <p:cNvGrpSpPr/>
          <p:nvPr/>
        </p:nvGrpSpPr>
        <p:grpSpPr>
          <a:xfrm>
            <a:off x="1883650" y="3275380"/>
            <a:ext cx="384049" cy="576074"/>
            <a:chOff x="5186479" y="3160165"/>
            <a:chExt cx="576075" cy="2649945"/>
          </a:xfrm>
        </p:grpSpPr>
        <p:sp>
          <p:nvSpPr>
            <p:cNvPr id="53" name="Double Bracket 52"/>
            <p:cNvSpPr/>
            <p:nvPr/>
          </p:nvSpPr>
          <p:spPr bwMode="auto">
            <a:xfrm>
              <a:off x="5186479" y="3160165"/>
              <a:ext cx="576075" cy="2649945"/>
            </a:xfrm>
            <a:prstGeom prst="bracketPair">
              <a:avLst/>
            </a:prstGeom>
            <a:noFill/>
            <a:ln w="381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5255733" y="3264084"/>
              <a:ext cx="426079" cy="24068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0"/>
                </a:spcBef>
              </a:pPr>
              <a:r>
                <a:rPr lang="en-US" sz="1400" dirty="0" smtClean="0">
                  <a:solidFill>
                    <a:schemeClr val="bg1"/>
                  </a:solidFill>
                </a:rPr>
                <a:t>5</a:t>
              </a:r>
            </a:p>
            <a:p>
              <a:pPr>
                <a:spcBef>
                  <a:spcPts val="0"/>
                </a:spcBef>
              </a:pPr>
              <a:r>
                <a:rPr lang="en-US" sz="1400" dirty="0" smtClean="0">
                  <a:solidFill>
                    <a:schemeClr val="bg1"/>
                  </a:solidFill>
                </a:rPr>
                <a:t>2</a:t>
              </a:r>
            </a:p>
          </p:txBody>
        </p:sp>
      </p:grpSp>
      <p:grpSp>
        <p:nvGrpSpPr>
          <p:cNvPr id="21" name="Group 55"/>
          <p:cNvGrpSpPr/>
          <p:nvPr/>
        </p:nvGrpSpPr>
        <p:grpSpPr>
          <a:xfrm>
            <a:off x="6031390" y="3505810"/>
            <a:ext cx="384049" cy="576074"/>
            <a:chOff x="5186479" y="3160165"/>
            <a:chExt cx="576075" cy="2649945"/>
          </a:xfrm>
        </p:grpSpPr>
        <p:sp>
          <p:nvSpPr>
            <p:cNvPr id="61" name="Double Bracket 60"/>
            <p:cNvSpPr/>
            <p:nvPr/>
          </p:nvSpPr>
          <p:spPr bwMode="auto">
            <a:xfrm>
              <a:off x="5186479" y="3160165"/>
              <a:ext cx="576075" cy="2649945"/>
            </a:xfrm>
            <a:prstGeom prst="bracketPair">
              <a:avLst/>
            </a:prstGeom>
            <a:noFill/>
            <a:ln w="381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5255733" y="3264084"/>
              <a:ext cx="426079" cy="24068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0"/>
                </a:spcBef>
              </a:pPr>
              <a:r>
                <a:rPr lang="en-US" sz="1400" dirty="0" smtClean="0">
                  <a:solidFill>
                    <a:schemeClr val="bg1"/>
                  </a:solidFill>
                </a:rPr>
                <a:t>3</a:t>
              </a:r>
            </a:p>
            <a:p>
              <a:pPr>
                <a:spcBef>
                  <a:spcPts val="0"/>
                </a:spcBef>
              </a:pPr>
              <a:r>
                <a:rPr lang="en-US" sz="1400" dirty="0" smtClean="0">
                  <a:solidFill>
                    <a:schemeClr val="bg1"/>
                  </a:solidFill>
                </a:rPr>
                <a:t>3</a:t>
              </a:r>
            </a:p>
          </p:txBody>
        </p:sp>
      </p:grpSp>
      <p:grpSp>
        <p:nvGrpSpPr>
          <p:cNvPr id="24" name="Group 69"/>
          <p:cNvGrpSpPr/>
          <p:nvPr/>
        </p:nvGrpSpPr>
        <p:grpSpPr>
          <a:xfrm>
            <a:off x="4568170" y="1124700"/>
            <a:ext cx="1924080" cy="3671066"/>
            <a:chOff x="4602746" y="1201207"/>
            <a:chExt cx="1924080" cy="3671066"/>
          </a:xfrm>
        </p:grpSpPr>
        <p:cxnSp>
          <p:nvCxnSpPr>
            <p:cNvPr id="73" name="Straight Arrow Connector 72"/>
            <p:cNvCxnSpPr>
              <a:stCxn id="17" idx="0"/>
              <a:endCxn id="75" idx="2"/>
            </p:cNvCxnSpPr>
            <p:nvPr/>
          </p:nvCxnSpPr>
          <p:spPr bwMode="auto">
            <a:xfrm rot="5400000" flipH="1" flipV="1">
              <a:off x="4238195" y="3198122"/>
              <a:ext cx="2038702" cy="1309600"/>
            </a:xfrm>
            <a:prstGeom prst="straightConnector1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74" name="Straight Arrow Connector 73"/>
            <p:cNvCxnSpPr>
              <a:stCxn id="41" idx="0"/>
              <a:endCxn id="75" idx="2"/>
            </p:cNvCxnSpPr>
            <p:nvPr/>
          </p:nvCxnSpPr>
          <p:spPr bwMode="auto">
            <a:xfrm rot="16200000" flipV="1">
              <a:off x="5739600" y="3006318"/>
              <a:ext cx="710341" cy="364848"/>
            </a:xfrm>
            <a:prstGeom prst="straightConnector1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75" name="Rounded Rectangle 74"/>
            <p:cNvSpPr/>
            <p:nvPr/>
          </p:nvSpPr>
          <p:spPr bwMode="auto">
            <a:xfrm>
              <a:off x="5451486" y="2257496"/>
              <a:ext cx="921720" cy="576075"/>
            </a:xfrm>
            <a:prstGeom prst="roundRect">
              <a:avLst/>
            </a:prstGeom>
            <a:solidFill>
              <a:srgbClr val="002060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487" tIns="44450" rIns="90487" bIns="4445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Helvetica" pitchFamily="34" charset="0"/>
                </a:rPr>
                <a:t>Neural </a:t>
              </a:r>
            </a:p>
            <a:p>
              <a:pPr marL="0" marR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Helvetica" pitchFamily="34" charset="0"/>
                </a:rPr>
                <a:t>Network</a:t>
              </a:r>
            </a:p>
          </p:txBody>
        </p:sp>
        <p:cxnSp>
          <p:nvCxnSpPr>
            <p:cNvPr id="76" name="Straight Arrow Connector 75"/>
            <p:cNvCxnSpPr/>
            <p:nvPr/>
          </p:nvCxnSpPr>
          <p:spPr bwMode="auto">
            <a:xfrm rot="16200000" flipV="1">
              <a:off x="6008436" y="2046040"/>
              <a:ext cx="384050" cy="153"/>
            </a:xfrm>
            <a:prstGeom prst="straightConnector1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77" name="Oval 76"/>
            <p:cNvSpPr/>
            <p:nvPr/>
          </p:nvSpPr>
          <p:spPr bwMode="auto">
            <a:xfrm>
              <a:off x="5873941" y="1201207"/>
              <a:ext cx="652885" cy="652885"/>
            </a:xfrm>
            <a:prstGeom prst="ellipse">
              <a:avLst/>
            </a:prstGeom>
            <a:noFill/>
            <a:ln w="38100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487" tIns="44450" rIns="90487" bIns="4445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Helvetica" pitchFamily="34" charset="0"/>
              </a:endParaRPr>
            </a:p>
          </p:txBody>
        </p:sp>
        <p:cxnSp>
          <p:nvCxnSpPr>
            <p:cNvPr id="78" name="Straight Arrow Connector 77"/>
            <p:cNvCxnSpPr/>
            <p:nvPr/>
          </p:nvCxnSpPr>
          <p:spPr bwMode="auto">
            <a:xfrm rot="16200000" flipV="1">
              <a:off x="5451563" y="2046040"/>
              <a:ext cx="384050" cy="153"/>
            </a:xfrm>
            <a:prstGeom prst="straightConnector1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79" name="TextBox 78"/>
            <p:cNvSpPr txBox="1"/>
            <p:nvPr/>
          </p:nvSpPr>
          <p:spPr>
            <a:xfrm>
              <a:off x="5259461" y="1504115"/>
              <a:ext cx="6210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Bef>
                  <a:spcPts val="0"/>
                </a:spcBef>
              </a:pPr>
              <a:r>
                <a:rPr lang="en-US" dirty="0" smtClean="0">
                  <a:solidFill>
                    <a:srgbClr val="FF0000"/>
                  </a:solidFill>
                </a:rPr>
                <a:t> </a:t>
              </a:r>
              <a:r>
                <a:rPr lang="en-US" dirty="0" smtClean="0">
                  <a:solidFill>
                    <a:srgbClr val="00B050"/>
                  </a:solidFill>
                </a:rPr>
                <a:t>Yes</a:t>
              </a:r>
            </a:p>
          </p:txBody>
        </p:sp>
        <p:grpSp>
          <p:nvGrpSpPr>
            <p:cNvPr id="25" name="Group 55"/>
            <p:cNvGrpSpPr/>
            <p:nvPr/>
          </p:nvGrpSpPr>
          <p:grpSpPr>
            <a:xfrm>
              <a:off x="6008207" y="1239612"/>
              <a:ext cx="384049" cy="576074"/>
              <a:chOff x="6044850" y="4131116"/>
              <a:chExt cx="576075" cy="2649945"/>
            </a:xfrm>
          </p:grpSpPr>
          <p:sp>
            <p:nvSpPr>
              <p:cNvPr id="89" name="Double Bracket 88"/>
              <p:cNvSpPr/>
              <p:nvPr/>
            </p:nvSpPr>
            <p:spPr bwMode="auto">
              <a:xfrm>
                <a:off x="6044850" y="4131116"/>
                <a:ext cx="576075" cy="2649945"/>
              </a:xfrm>
              <a:prstGeom prst="bracketPair">
                <a:avLst/>
              </a:prstGeom>
              <a:noFill/>
              <a:ln w="3810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TextBox 89"/>
              <p:cNvSpPr txBox="1"/>
              <p:nvPr/>
            </p:nvSpPr>
            <p:spPr>
              <a:xfrm>
                <a:off x="6114101" y="4235035"/>
                <a:ext cx="426079" cy="24068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spcBef>
                    <a:spcPts val="0"/>
                  </a:spcBef>
                </a:pPr>
                <a:r>
                  <a:rPr lang="en-US" sz="1400" dirty="0" smtClean="0">
                    <a:solidFill>
                      <a:schemeClr val="bg1"/>
                    </a:solidFill>
                  </a:rPr>
                  <a:t>8</a:t>
                </a:r>
              </a:p>
              <a:p>
                <a:pPr>
                  <a:spcBef>
                    <a:spcPts val="0"/>
                  </a:spcBef>
                </a:pPr>
                <a:r>
                  <a:rPr lang="en-US" sz="1400" dirty="0" smtClean="0">
                    <a:solidFill>
                      <a:schemeClr val="bg1"/>
                    </a:solidFill>
                  </a:rPr>
                  <a:t>3</a:t>
                </a:r>
              </a:p>
            </p:txBody>
          </p:sp>
        </p:grpSp>
      </p:grpSp>
      <p:grpSp>
        <p:nvGrpSpPr>
          <p:cNvPr id="26" name="Group 90"/>
          <p:cNvGrpSpPr/>
          <p:nvPr/>
        </p:nvGrpSpPr>
        <p:grpSpPr>
          <a:xfrm>
            <a:off x="1845245" y="1217324"/>
            <a:ext cx="1724396" cy="3578442"/>
            <a:chOff x="3035800" y="913321"/>
            <a:chExt cx="1764203" cy="3691352"/>
          </a:xfrm>
        </p:grpSpPr>
        <p:cxnSp>
          <p:nvCxnSpPr>
            <p:cNvPr id="92" name="Straight Arrow Connector 91"/>
            <p:cNvCxnSpPr>
              <a:stCxn id="57" idx="0"/>
              <a:endCxn id="94" idx="2"/>
            </p:cNvCxnSpPr>
            <p:nvPr/>
          </p:nvCxnSpPr>
          <p:spPr bwMode="auto">
            <a:xfrm rot="5400000" flipH="1" flipV="1">
              <a:off x="3264433" y="2572447"/>
              <a:ext cx="451014" cy="397490"/>
            </a:xfrm>
            <a:prstGeom prst="straightConnector1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93" name="Straight Arrow Connector 92"/>
            <p:cNvCxnSpPr>
              <a:stCxn id="45" idx="0"/>
              <a:endCxn id="94" idx="2"/>
            </p:cNvCxnSpPr>
            <p:nvPr/>
          </p:nvCxnSpPr>
          <p:spPr bwMode="auto">
            <a:xfrm rot="16200000" flipV="1">
              <a:off x="3214850" y="3019521"/>
              <a:ext cx="2058989" cy="1111316"/>
            </a:xfrm>
            <a:prstGeom prst="straightConnector1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94" name="Rounded Rectangle 93"/>
            <p:cNvSpPr/>
            <p:nvPr/>
          </p:nvSpPr>
          <p:spPr bwMode="auto">
            <a:xfrm>
              <a:off x="3227825" y="1969610"/>
              <a:ext cx="921720" cy="576075"/>
            </a:xfrm>
            <a:prstGeom prst="roundRect">
              <a:avLst/>
            </a:prstGeom>
            <a:solidFill>
              <a:srgbClr val="002060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487" tIns="44450" rIns="90487" bIns="4445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Helvetica" pitchFamily="34" charset="0"/>
                </a:rPr>
                <a:t>Neural </a:t>
              </a:r>
            </a:p>
            <a:p>
              <a:pPr marL="0" marR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Helvetica" pitchFamily="34" charset="0"/>
                </a:rPr>
                <a:t>Network</a:t>
              </a:r>
            </a:p>
          </p:txBody>
        </p:sp>
        <p:cxnSp>
          <p:nvCxnSpPr>
            <p:cNvPr id="98" name="Straight Arrow Connector 97"/>
            <p:cNvCxnSpPr/>
            <p:nvPr/>
          </p:nvCxnSpPr>
          <p:spPr bwMode="auto">
            <a:xfrm rot="16200000" flipV="1">
              <a:off x="3784775" y="1758154"/>
              <a:ext cx="384050" cy="153"/>
            </a:xfrm>
            <a:prstGeom prst="straightConnector1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99" name="Oval 98"/>
            <p:cNvSpPr/>
            <p:nvPr/>
          </p:nvSpPr>
          <p:spPr bwMode="auto">
            <a:xfrm>
              <a:off x="3650280" y="913321"/>
              <a:ext cx="652885" cy="652885"/>
            </a:xfrm>
            <a:prstGeom prst="ellipse">
              <a:avLst/>
            </a:prstGeom>
            <a:noFill/>
            <a:ln w="38100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487" tIns="44450" rIns="90487" bIns="4445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Helvetica" pitchFamily="34" charset="0"/>
              </a:endParaRPr>
            </a:p>
          </p:txBody>
        </p:sp>
        <p:cxnSp>
          <p:nvCxnSpPr>
            <p:cNvPr id="100" name="Straight Arrow Connector 99"/>
            <p:cNvCxnSpPr/>
            <p:nvPr/>
          </p:nvCxnSpPr>
          <p:spPr bwMode="auto">
            <a:xfrm rot="16200000" flipV="1">
              <a:off x="3227902" y="1758154"/>
              <a:ext cx="384050" cy="153"/>
            </a:xfrm>
            <a:prstGeom prst="straightConnector1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101" name="TextBox 100"/>
            <p:cNvSpPr txBox="1"/>
            <p:nvPr/>
          </p:nvSpPr>
          <p:spPr>
            <a:xfrm>
              <a:off x="3035800" y="1216229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Bef>
                  <a:spcPts val="0"/>
                </a:spcBef>
              </a:pPr>
              <a:r>
                <a:rPr lang="en-US" dirty="0" smtClean="0">
                  <a:solidFill>
                    <a:srgbClr val="FF0000"/>
                  </a:solidFill>
                </a:rPr>
                <a:t> No</a:t>
              </a:r>
            </a:p>
          </p:txBody>
        </p:sp>
        <p:grpSp>
          <p:nvGrpSpPr>
            <p:cNvPr id="27" name="Group 55"/>
            <p:cNvGrpSpPr/>
            <p:nvPr/>
          </p:nvGrpSpPr>
          <p:grpSpPr>
            <a:xfrm>
              <a:off x="3784546" y="951726"/>
              <a:ext cx="384049" cy="576074"/>
              <a:chOff x="5186479" y="3160165"/>
              <a:chExt cx="576075" cy="2649945"/>
            </a:xfrm>
          </p:grpSpPr>
          <p:sp>
            <p:nvSpPr>
              <p:cNvPr id="103" name="Double Bracket 102"/>
              <p:cNvSpPr/>
              <p:nvPr/>
            </p:nvSpPr>
            <p:spPr bwMode="auto">
              <a:xfrm>
                <a:off x="5186479" y="3160165"/>
                <a:ext cx="576075" cy="2649945"/>
              </a:xfrm>
              <a:prstGeom prst="bracketPair">
                <a:avLst/>
              </a:prstGeom>
              <a:noFill/>
              <a:ln w="3810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TextBox 103"/>
              <p:cNvSpPr txBox="1"/>
              <p:nvPr/>
            </p:nvSpPr>
            <p:spPr>
              <a:xfrm>
                <a:off x="5255733" y="3264084"/>
                <a:ext cx="426079" cy="24068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spcBef>
                    <a:spcPts val="0"/>
                  </a:spcBef>
                </a:pPr>
                <a:r>
                  <a:rPr lang="en-US" sz="1400" dirty="0" smtClean="0">
                    <a:solidFill>
                      <a:schemeClr val="bg1"/>
                    </a:solidFill>
                  </a:rPr>
                  <a:t>0</a:t>
                </a:r>
              </a:p>
              <a:p>
                <a:pPr>
                  <a:spcBef>
                    <a:spcPts val="0"/>
                  </a:spcBef>
                </a:pPr>
                <a:r>
                  <a:rPr lang="en-US" sz="1400" dirty="0" smtClean="0">
                    <a:solidFill>
                      <a:schemeClr val="bg1"/>
                    </a:solidFill>
                  </a:rPr>
                  <a:t>1</a:t>
                </a:r>
              </a:p>
            </p:txBody>
          </p:sp>
        </p:grpSp>
      </p:grpSp>
      <p:grpSp>
        <p:nvGrpSpPr>
          <p:cNvPr id="28" name="Group 114"/>
          <p:cNvGrpSpPr/>
          <p:nvPr/>
        </p:nvGrpSpPr>
        <p:grpSpPr>
          <a:xfrm>
            <a:off x="3538895" y="1201510"/>
            <a:ext cx="1238769" cy="3594256"/>
            <a:chOff x="3035800" y="913321"/>
            <a:chExt cx="1267365" cy="3707665"/>
          </a:xfrm>
        </p:grpSpPr>
        <p:cxnSp>
          <p:nvCxnSpPr>
            <p:cNvPr id="116" name="Straight Arrow Connector 115"/>
            <p:cNvCxnSpPr>
              <a:stCxn id="45" idx="0"/>
              <a:endCxn id="118" idx="2"/>
            </p:cNvCxnSpPr>
            <p:nvPr/>
          </p:nvCxnSpPr>
          <p:spPr bwMode="auto">
            <a:xfrm rot="5400000" flipH="1" flipV="1">
              <a:off x="2340320" y="3272621"/>
              <a:ext cx="2075301" cy="621430"/>
            </a:xfrm>
            <a:prstGeom prst="straightConnector1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117" name="Straight Arrow Connector 116"/>
            <p:cNvCxnSpPr>
              <a:stCxn id="17" idx="0"/>
              <a:endCxn id="118" idx="2"/>
            </p:cNvCxnSpPr>
            <p:nvPr/>
          </p:nvCxnSpPr>
          <p:spPr bwMode="auto">
            <a:xfrm rot="16200000" flipV="1">
              <a:off x="2851111" y="3383260"/>
              <a:ext cx="2075301" cy="400151"/>
            </a:xfrm>
            <a:prstGeom prst="straightConnector1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118" name="Rounded Rectangle 117"/>
            <p:cNvSpPr/>
            <p:nvPr/>
          </p:nvSpPr>
          <p:spPr bwMode="auto">
            <a:xfrm>
              <a:off x="3227825" y="1969610"/>
              <a:ext cx="921720" cy="576075"/>
            </a:xfrm>
            <a:prstGeom prst="roundRect">
              <a:avLst/>
            </a:prstGeom>
            <a:solidFill>
              <a:srgbClr val="002060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487" tIns="44450" rIns="90487" bIns="4445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Helvetica" pitchFamily="34" charset="0"/>
                </a:rPr>
                <a:t>Neural </a:t>
              </a:r>
            </a:p>
            <a:p>
              <a:pPr marL="0" marR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Helvetica" pitchFamily="34" charset="0"/>
                </a:rPr>
                <a:t>Network</a:t>
              </a:r>
            </a:p>
          </p:txBody>
        </p:sp>
        <p:cxnSp>
          <p:nvCxnSpPr>
            <p:cNvPr id="119" name="Straight Arrow Connector 118"/>
            <p:cNvCxnSpPr/>
            <p:nvPr/>
          </p:nvCxnSpPr>
          <p:spPr bwMode="auto">
            <a:xfrm rot="16200000" flipV="1">
              <a:off x="3784775" y="1758154"/>
              <a:ext cx="384050" cy="153"/>
            </a:xfrm>
            <a:prstGeom prst="straightConnector1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120" name="Oval 119"/>
            <p:cNvSpPr/>
            <p:nvPr/>
          </p:nvSpPr>
          <p:spPr bwMode="auto">
            <a:xfrm>
              <a:off x="3650280" y="913321"/>
              <a:ext cx="652885" cy="652885"/>
            </a:xfrm>
            <a:prstGeom prst="ellipse">
              <a:avLst/>
            </a:prstGeom>
            <a:noFill/>
            <a:ln w="38100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487" tIns="44450" rIns="90487" bIns="4445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Helvetica" pitchFamily="34" charset="0"/>
              </a:endParaRPr>
            </a:p>
          </p:txBody>
        </p:sp>
        <p:cxnSp>
          <p:nvCxnSpPr>
            <p:cNvPr id="121" name="Straight Arrow Connector 120"/>
            <p:cNvCxnSpPr/>
            <p:nvPr/>
          </p:nvCxnSpPr>
          <p:spPr bwMode="auto">
            <a:xfrm rot="16200000" flipV="1">
              <a:off x="3227902" y="1758154"/>
              <a:ext cx="384050" cy="153"/>
            </a:xfrm>
            <a:prstGeom prst="straightConnector1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122" name="TextBox 121"/>
            <p:cNvSpPr txBox="1"/>
            <p:nvPr/>
          </p:nvSpPr>
          <p:spPr>
            <a:xfrm>
              <a:off x="3035800" y="1216229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Bef>
                  <a:spcPts val="0"/>
                </a:spcBef>
              </a:pPr>
              <a:r>
                <a:rPr lang="en-US" dirty="0" smtClean="0">
                  <a:solidFill>
                    <a:srgbClr val="FF0000"/>
                  </a:solidFill>
                </a:rPr>
                <a:t> No</a:t>
              </a:r>
            </a:p>
          </p:txBody>
        </p:sp>
        <p:grpSp>
          <p:nvGrpSpPr>
            <p:cNvPr id="29" name="Group 55"/>
            <p:cNvGrpSpPr/>
            <p:nvPr/>
          </p:nvGrpSpPr>
          <p:grpSpPr>
            <a:xfrm>
              <a:off x="3784546" y="951726"/>
              <a:ext cx="384049" cy="576074"/>
              <a:chOff x="5186479" y="3160165"/>
              <a:chExt cx="576075" cy="2649945"/>
            </a:xfrm>
          </p:grpSpPr>
          <p:sp>
            <p:nvSpPr>
              <p:cNvPr id="124" name="Double Bracket 123"/>
              <p:cNvSpPr/>
              <p:nvPr/>
            </p:nvSpPr>
            <p:spPr bwMode="auto">
              <a:xfrm>
                <a:off x="5186479" y="3160165"/>
                <a:ext cx="576075" cy="2649945"/>
              </a:xfrm>
              <a:prstGeom prst="bracketPair">
                <a:avLst/>
              </a:prstGeom>
              <a:noFill/>
              <a:ln w="3810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TextBox 124"/>
              <p:cNvSpPr txBox="1"/>
              <p:nvPr/>
            </p:nvSpPr>
            <p:spPr>
              <a:xfrm>
                <a:off x="5255733" y="3264084"/>
                <a:ext cx="426079" cy="24068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spcBef>
                    <a:spcPts val="0"/>
                  </a:spcBef>
                </a:pPr>
                <a:r>
                  <a:rPr lang="en-US" sz="1400" dirty="0" smtClean="0">
                    <a:solidFill>
                      <a:schemeClr val="bg1"/>
                    </a:solidFill>
                  </a:rPr>
                  <a:t>0</a:t>
                </a:r>
              </a:p>
              <a:p>
                <a:pPr>
                  <a:spcBef>
                    <a:spcPts val="0"/>
                  </a:spcBef>
                </a:pPr>
                <a:r>
                  <a:rPr lang="en-US" sz="1400" dirty="0" smtClean="0">
                    <a:solidFill>
                      <a:schemeClr val="bg1"/>
                    </a:solidFill>
                  </a:rPr>
                  <a:t>1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714019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Parsing a sentence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152485" y="5349250"/>
            <a:ext cx="4993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Bef>
                <a:spcPts val="0"/>
              </a:spcBef>
            </a:pPr>
            <a:r>
              <a:rPr lang="en-US" i="1" dirty="0" smtClean="0">
                <a:solidFill>
                  <a:schemeClr val="bg1"/>
                </a:solidFill>
              </a:rPr>
              <a:t>The            cat            on           the             mat.</a:t>
            </a:r>
          </a:p>
        </p:txBody>
      </p:sp>
      <p:grpSp>
        <p:nvGrpSpPr>
          <p:cNvPr id="3" name="Group 55"/>
          <p:cNvGrpSpPr/>
          <p:nvPr/>
        </p:nvGrpSpPr>
        <p:grpSpPr>
          <a:xfrm>
            <a:off x="2257665" y="4734771"/>
            <a:ext cx="384049" cy="576074"/>
            <a:chOff x="5186479" y="3160165"/>
            <a:chExt cx="576075" cy="2649945"/>
          </a:xfrm>
        </p:grpSpPr>
        <p:sp>
          <p:nvSpPr>
            <p:cNvPr id="10" name="Double Bracket 9"/>
            <p:cNvSpPr/>
            <p:nvPr/>
          </p:nvSpPr>
          <p:spPr bwMode="auto">
            <a:xfrm>
              <a:off x="5186479" y="3160165"/>
              <a:ext cx="576075" cy="2649945"/>
            </a:xfrm>
            <a:prstGeom prst="bracketPair">
              <a:avLst/>
            </a:prstGeom>
            <a:noFill/>
            <a:ln w="381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255733" y="3264084"/>
              <a:ext cx="426079" cy="24068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0"/>
                </a:spcBef>
              </a:pPr>
              <a:r>
                <a:rPr lang="en-US" sz="1400" dirty="0" smtClean="0">
                  <a:solidFill>
                    <a:schemeClr val="bg1"/>
                  </a:solidFill>
                </a:rPr>
                <a:t>9</a:t>
              </a:r>
            </a:p>
            <a:p>
              <a:pPr>
                <a:spcBef>
                  <a:spcPts val="0"/>
                </a:spcBef>
              </a:pPr>
              <a:r>
                <a:rPr lang="en-US" sz="1400" dirty="0" smtClean="0">
                  <a:solidFill>
                    <a:schemeClr val="bg1"/>
                  </a:solidFill>
                </a:rPr>
                <a:t>1</a:t>
              </a:r>
            </a:p>
          </p:txBody>
        </p:sp>
      </p:grpSp>
      <p:grpSp>
        <p:nvGrpSpPr>
          <p:cNvPr id="5" name="Group 55"/>
          <p:cNvGrpSpPr/>
          <p:nvPr/>
        </p:nvGrpSpPr>
        <p:grpSpPr>
          <a:xfrm>
            <a:off x="3343040" y="4773176"/>
            <a:ext cx="384049" cy="576074"/>
            <a:chOff x="5186479" y="3160165"/>
            <a:chExt cx="576075" cy="2649945"/>
          </a:xfrm>
        </p:grpSpPr>
        <p:sp>
          <p:nvSpPr>
            <p:cNvPr id="13" name="Double Bracket 12"/>
            <p:cNvSpPr/>
            <p:nvPr/>
          </p:nvSpPr>
          <p:spPr bwMode="auto">
            <a:xfrm>
              <a:off x="5186479" y="3160165"/>
              <a:ext cx="576075" cy="2649945"/>
            </a:xfrm>
            <a:prstGeom prst="bracketPair">
              <a:avLst/>
            </a:prstGeom>
            <a:noFill/>
            <a:ln w="381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255733" y="3264084"/>
              <a:ext cx="426079" cy="24068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0"/>
                </a:spcBef>
              </a:pPr>
              <a:r>
                <a:rPr lang="en-US" sz="1400" dirty="0" smtClean="0">
                  <a:solidFill>
                    <a:schemeClr val="bg1"/>
                  </a:solidFill>
                </a:rPr>
                <a:t>5</a:t>
              </a:r>
            </a:p>
            <a:p>
              <a:pPr>
                <a:spcBef>
                  <a:spcPts val="0"/>
                </a:spcBef>
              </a:pPr>
              <a:r>
                <a:rPr lang="en-US" sz="1400" dirty="0" smtClean="0">
                  <a:solidFill>
                    <a:schemeClr val="bg1"/>
                  </a:solidFill>
                </a:rPr>
                <a:t>3</a:t>
              </a:r>
            </a:p>
          </p:txBody>
        </p:sp>
      </p:grpSp>
      <p:grpSp>
        <p:nvGrpSpPr>
          <p:cNvPr id="6" name="Group 55"/>
          <p:cNvGrpSpPr/>
          <p:nvPr/>
        </p:nvGrpSpPr>
        <p:grpSpPr>
          <a:xfrm>
            <a:off x="4379975" y="4773175"/>
            <a:ext cx="384049" cy="576074"/>
            <a:chOff x="5186479" y="3160165"/>
            <a:chExt cx="576075" cy="2649945"/>
          </a:xfrm>
        </p:grpSpPr>
        <p:sp>
          <p:nvSpPr>
            <p:cNvPr id="16" name="Double Bracket 15"/>
            <p:cNvSpPr/>
            <p:nvPr/>
          </p:nvSpPr>
          <p:spPr bwMode="auto">
            <a:xfrm>
              <a:off x="5186479" y="3160165"/>
              <a:ext cx="576075" cy="2649945"/>
            </a:xfrm>
            <a:prstGeom prst="bracketPair">
              <a:avLst/>
            </a:prstGeom>
            <a:noFill/>
            <a:ln w="381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255733" y="3264084"/>
              <a:ext cx="426079" cy="24068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0"/>
                </a:spcBef>
              </a:pPr>
              <a:r>
                <a:rPr lang="en-US" sz="1400" dirty="0" smtClean="0">
                  <a:solidFill>
                    <a:schemeClr val="bg1"/>
                  </a:solidFill>
                </a:rPr>
                <a:t>8</a:t>
              </a:r>
            </a:p>
            <a:p>
              <a:pPr>
                <a:spcBef>
                  <a:spcPts val="0"/>
                </a:spcBef>
              </a:pPr>
              <a:r>
                <a:rPr lang="en-US" sz="1400" dirty="0" smtClean="0">
                  <a:solidFill>
                    <a:schemeClr val="bg1"/>
                  </a:solidFill>
                </a:rPr>
                <a:t>5</a:t>
              </a:r>
            </a:p>
          </p:txBody>
        </p:sp>
      </p:grpSp>
      <p:grpSp>
        <p:nvGrpSpPr>
          <p:cNvPr id="7" name="Group 55"/>
          <p:cNvGrpSpPr/>
          <p:nvPr/>
        </p:nvGrpSpPr>
        <p:grpSpPr>
          <a:xfrm>
            <a:off x="5378506" y="4773175"/>
            <a:ext cx="384049" cy="576074"/>
            <a:chOff x="5186479" y="3160165"/>
            <a:chExt cx="576075" cy="2649945"/>
          </a:xfrm>
        </p:grpSpPr>
        <p:sp>
          <p:nvSpPr>
            <p:cNvPr id="19" name="Double Bracket 18"/>
            <p:cNvSpPr/>
            <p:nvPr/>
          </p:nvSpPr>
          <p:spPr bwMode="auto">
            <a:xfrm>
              <a:off x="5186479" y="3160165"/>
              <a:ext cx="576075" cy="2649945"/>
            </a:xfrm>
            <a:prstGeom prst="bracketPair">
              <a:avLst/>
            </a:prstGeom>
            <a:noFill/>
            <a:ln w="381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255733" y="3264084"/>
              <a:ext cx="426079" cy="24068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0"/>
                </a:spcBef>
              </a:pPr>
              <a:r>
                <a:rPr lang="en-US" sz="1400" dirty="0" smtClean="0">
                  <a:solidFill>
                    <a:schemeClr val="bg1"/>
                  </a:solidFill>
                </a:rPr>
                <a:t>9</a:t>
              </a:r>
            </a:p>
            <a:p>
              <a:pPr>
                <a:spcBef>
                  <a:spcPts val="0"/>
                </a:spcBef>
              </a:pPr>
              <a:r>
                <a:rPr lang="en-US" sz="1400" dirty="0" smtClean="0">
                  <a:solidFill>
                    <a:schemeClr val="bg1"/>
                  </a:solidFill>
                </a:rPr>
                <a:t>1</a:t>
              </a:r>
            </a:p>
          </p:txBody>
        </p:sp>
      </p:grpSp>
      <p:grpSp>
        <p:nvGrpSpPr>
          <p:cNvPr id="8" name="Group 55"/>
          <p:cNvGrpSpPr/>
          <p:nvPr/>
        </p:nvGrpSpPr>
        <p:grpSpPr>
          <a:xfrm>
            <a:off x="6530655" y="4773175"/>
            <a:ext cx="384049" cy="576074"/>
            <a:chOff x="5186479" y="3160165"/>
            <a:chExt cx="576075" cy="2649945"/>
          </a:xfrm>
        </p:grpSpPr>
        <p:sp>
          <p:nvSpPr>
            <p:cNvPr id="22" name="Double Bracket 21"/>
            <p:cNvSpPr/>
            <p:nvPr/>
          </p:nvSpPr>
          <p:spPr bwMode="auto">
            <a:xfrm>
              <a:off x="5186479" y="3160165"/>
              <a:ext cx="576075" cy="2649945"/>
            </a:xfrm>
            <a:prstGeom prst="bracketPair">
              <a:avLst/>
            </a:prstGeom>
            <a:noFill/>
            <a:ln w="381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5255733" y="3264084"/>
              <a:ext cx="426079" cy="24068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0"/>
                </a:spcBef>
              </a:pPr>
              <a:r>
                <a:rPr lang="en-US" sz="1400" dirty="0" smtClean="0">
                  <a:solidFill>
                    <a:schemeClr val="bg1"/>
                  </a:solidFill>
                </a:rPr>
                <a:t>4</a:t>
              </a:r>
            </a:p>
            <a:p>
              <a:pPr>
                <a:spcBef>
                  <a:spcPts val="0"/>
                </a:spcBef>
              </a:pPr>
              <a:r>
                <a:rPr lang="en-US" sz="1400" dirty="0" smtClean="0">
                  <a:solidFill>
                    <a:schemeClr val="bg1"/>
                  </a:solidFill>
                </a:rPr>
                <a:t>3</a:t>
              </a:r>
            </a:p>
          </p:txBody>
        </p:sp>
      </p:grpSp>
      <p:grpSp>
        <p:nvGrpSpPr>
          <p:cNvPr id="9" name="Group 88"/>
          <p:cNvGrpSpPr/>
          <p:nvPr/>
        </p:nvGrpSpPr>
        <p:grpSpPr>
          <a:xfrm>
            <a:off x="2445859" y="3083355"/>
            <a:ext cx="1085377" cy="1712412"/>
            <a:chOff x="2445859" y="3083355"/>
            <a:chExt cx="1085377" cy="1712412"/>
          </a:xfrm>
        </p:grpSpPr>
        <p:cxnSp>
          <p:nvCxnSpPr>
            <p:cNvPr id="54" name="Straight Connector 53"/>
            <p:cNvCxnSpPr>
              <a:stCxn id="14" idx="0"/>
              <a:endCxn id="57" idx="4"/>
            </p:cNvCxnSpPr>
            <p:nvPr/>
          </p:nvCxnSpPr>
          <p:spPr bwMode="auto">
            <a:xfrm rot="16200000" flipV="1">
              <a:off x="2801761" y="4066293"/>
              <a:ext cx="1059527" cy="399422"/>
            </a:xfrm>
            <a:prstGeom prst="line">
              <a:avLst/>
            </a:prstGeom>
            <a:noFill/>
            <a:ln w="381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6" name="Straight Connector 55"/>
            <p:cNvCxnSpPr>
              <a:stCxn id="11" idx="0"/>
              <a:endCxn id="57" idx="4"/>
            </p:cNvCxnSpPr>
            <p:nvPr/>
          </p:nvCxnSpPr>
          <p:spPr bwMode="auto">
            <a:xfrm rot="5400000" flipH="1" flipV="1">
              <a:off x="2278275" y="3903825"/>
              <a:ext cx="1021122" cy="685953"/>
            </a:xfrm>
            <a:prstGeom prst="line">
              <a:avLst/>
            </a:prstGeom>
            <a:noFill/>
            <a:ln w="381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57" name="Oval 56"/>
            <p:cNvSpPr/>
            <p:nvPr/>
          </p:nvSpPr>
          <p:spPr bwMode="auto">
            <a:xfrm>
              <a:off x="2805370" y="3083355"/>
              <a:ext cx="652885" cy="652885"/>
            </a:xfrm>
            <a:prstGeom prst="ellipse">
              <a:avLst/>
            </a:prstGeom>
            <a:noFill/>
            <a:ln w="38100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487" tIns="44450" rIns="90487" bIns="4445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Helvetica" pitchFamily="34" charset="0"/>
              </a:endParaRPr>
            </a:p>
          </p:txBody>
        </p:sp>
      </p:grpSp>
      <p:grpSp>
        <p:nvGrpSpPr>
          <p:cNvPr id="12" name="Group 89"/>
          <p:cNvGrpSpPr/>
          <p:nvPr/>
        </p:nvGrpSpPr>
        <p:grpSpPr>
          <a:xfrm>
            <a:off x="5566700" y="3467405"/>
            <a:ext cx="1152150" cy="1328362"/>
            <a:chOff x="5566700" y="3467405"/>
            <a:chExt cx="1152150" cy="1328362"/>
          </a:xfrm>
        </p:grpSpPr>
        <p:cxnSp>
          <p:nvCxnSpPr>
            <p:cNvPr id="31" name="Straight Connector 30"/>
            <p:cNvCxnSpPr>
              <a:stCxn id="20" idx="0"/>
              <a:endCxn id="41" idx="4"/>
            </p:cNvCxnSpPr>
            <p:nvPr/>
          </p:nvCxnSpPr>
          <p:spPr bwMode="auto">
            <a:xfrm rot="5400000" flipH="1" flipV="1">
              <a:off x="5566921" y="4120070"/>
              <a:ext cx="675476" cy="675917"/>
            </a:xfrm>
            <a:prstGeom prst="line">
              <a:avLst/>
            </a:prstGeom>
            <a:noFill/>
            <a:ln w="381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2" name="Straight Connector 31"/>
            <p:cNvCxnSpPr>
              <a:stCxn id="23" idx="0"/>
              <a:endCxn id="41" idx="4"/>
            </p:cNvCxnSpPr>
            <p:nvPr/>
          </p:nvCxnSpPr>
          <p:spPr bwMode="auto">
            <a:xfrm rot="16200000" flipV="1">
              <a:off x="6142996" y="4219912"/>
              <a:ext cx="675476" cy="476232"/>
            </a:xfrm>
            <a:prstGeom prst="line">
              <a:avLst/>
            </a:prstGeom>
            <a:noFill/>
            <a:ln w="381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1" name="Oval 40"/>
            <p:cNvSpPr/>
            <p:nvPr/>
          </p:nvSpPr>
          <p:spPr bwMode="auto">
            <a:xfrm>
              <a:off x="5916175" y="3467405"/>
              <a:ext cx="652885" cy="652885"/>
            </a:xfrm>
            <a:prstGeom prst="ellipse">
              <a:avLst/>
            </a:prstGeom>
            <a:noFill/>
            <a:ln w="38100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487" tIns="44450" rIns="90487" bIns="4445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Helvetica" pitchFamily="34" charset="0"/>
              </a:endParaRPr>
            </a:p>
          </p:txBody>
        </p:sp>
      </p:grpSp>
      <p:grpSp>
        <p:nvGrpSpPr>
          <p:cNvPr id="15" name="Group 55"/>
          <p:cNvGrpSpPr/>
          <p:nvPr/>
        </p:nvGrpSpPr>
        <p:grpSpPr>
          <a:xfrm>
            <a:off x="2920585" y="3121760"/>
            <a:ext cx="384049" cy="576074"/>
            <a:chOff x="5186479" y="3160165"/>
            <a:chExt cx="576075" cy="2649945"/>
          </a:xfrm>
        </p:grpSpPr>
        <p:sp>
          <p:nvSpPr>
            <p:cNvPr id="42" name="Double Bracket 41"/>
            <p:cNvSpPr/>
            <p:nvPr/>
          </p:nvSpPr>
          <p:spPr bwMode="auto">
            <a:xfrm>
              <a:off x="5186479" y="3160165"/>
              <a:ext cx="576075" cy="2649945"/>
            </a:xfrm>
            <a:prstGeom prst="bracketPair">
              <a:avLst/>
            </a:prstGeom>
            <a:noFill/>
            <a:ln w="381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5255733" y="3264084"/>
              <a:ext cx="426079" cy="24068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0"/>
                </a:spcBef>
              </a:pPr>
              <a:r>
                <a:rPr lang="en-US" sz="1400" dirty="0" smtClean="0">
                  <a:solidFill>
                    <a:schemeClr val="bg1"/>
                  </a:solidFill>
                </a:rPr>
                <a:t>5</a:t>
              </a:r>
            </a:p>
            <a:p>
              <a:pPr>
                <a:spcBef>
                  <a:spcPts val="0"/>
                </a:spcBef>
              </a:pPr>
              <a:r>
                <a:rPr lang="en-US" sz="1400" dirty="0" smtClean="0">
                  <a:solidFill>
                    <a:schemeClr val="bg1"/>
                  </a:solidFill>
                </a:rPr>
                <a:t>2</a:t>
              </a:r>
            </a:p>
          </p:txBody>
        </p:sp>
      </p:grpSp>
      <p:grpSp>
        <p:nvGrpSpPr>
          <p:cNvPr id="18" name="Group 55"/>
          <p:cNvGrpSpPr/>
          <p:nvPr/>
        </p:nvGrpSpPr>
        <p:grpSpPr>
          <a:xfrm>
            <a:off x="6031390" y="3505810"/>
            <a:ext cx="384049" cy="576074"/>
            <a:chOff x="5186479" y="3160165"/>
            <a:chExt cx="576075" cy="2649945"/>
          </a:xfrm>
        </p:grpSpPr>
        <p:sp>
          <p:nvSpPr>
            <p:cNvPr id="45" name="Double Bracket 44"/>
            <p:cNvSpPr/>
            <p:nvPr/>
          </p:nvSpPr>
          <p:spPr bwMode="auto">
            <a:xfrm>
              <a:off x="5186479" y="3160165"/>
              <a:ext cx="576075" cy="2649945"/>
            </a:xfrm>
            <a:prstGeom prst="bracketPair">
              <a:avLst/>
            </a:prstGeom>
            <a:noFill/>
            <a:ln w="381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5255733" y="3264084"/>
              <a:ext cx="426079" cy="24068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0"/>
                </a:spcBef>
              </a:pPr>
              <a:r>
                <a:rPr lang="en-US" sz="1400" dirty="0" smtClean="0">
                  <a:solidFill>
                    <a:schemeClr val="bg1"/>
                  </a:solidFill>
                </a:rPr>
                <a:t>3</a:t>
              </a:r>
            </a:p>
            <a:p>
              <a:pPr>
                <a:spcBef>
                  <a:spcPts val="0"/>
                </a:spcBef>
              </a:pPr>
              <a:r>
                <a:rPr lang="en-US" sz="1400" dirty="0" smtClean="0">
                  <a:solidFill>
                    <a:schemeClr val="bg1"/>
                  </a:solidFill>
                </a:rPr>
                <a:t>3</a:t>
              </a:r>
            </a:p>
          </p:txBody>
        </p:sp>
      </p:grpSp>
      <p:sp>
        <p:nvSpPr>
          <p:cNvPr id="55" name="TextBox 54"/>
          <p:cNvSpPr txBox="1"/>
          <p:nvPr/>
        </p:nvSpPr>
        <p:spPr>
          <a:xfrm>
            <a:off x="6636115" y="6477713"/>
            <a:ext cx="2621295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pPr algn="l">
              <a:spcBef>
                <a:spcPts val="0"/>
              </a:spcBef>
            </a:pPr>
            <a:r>
              <a:rPr lang="en-US" dirty="0" smtClean="0">
                <a:solidFill>
                  <a:schemeClr val="bg1"/>
                </a:solidFill>
              </a:rPr>
              <a:t>[Socher, Manning &amp; Ng]</a:t>
            </a:r>
          </a:p>
        </p:txBody>
      </p:sp>
      <p:grpSp>
        <p:nvGrpSpPr>
          <p:cNvPr id="21" name="Group 112"/>
          <p:cNvGrpSpPr/>
          <p:nvPr/>
        </p:nvGrpSpPr>
        <p:grpSpPr>
          <a:xfrm>
            <a:off x="4568171" y="990131"/>
            <a:ext cx="1674447" cy="3805635"/>
            <a:chOff x="4568171" y="990131"/>
            <a:chExt cx="1674447" cy="3805635"/>
          </a:xfrm>
        </p:grpSpPr>
        <p:cxnSp>
          <p:nvCxnSpPr>
            <p:cNvPr id="73" name="Straight Arrow Connector 72"/>
            <p:cNvCxnSpPr>
              <a:stCxn id="17" idx="0"/>
              <a:endCxn id="75" idx="2"/>
            </p:cNvCxnSpPr>
            <p:nvPr/>
          </p:nvCxnSpPr>
          <p:spPr bwMode="auto">
            <a:xfrm rot="5400000" flipH="1" flipV="1">
              <a:off x="3867500" y="3323166"/>
              <a:ext cx="2173271" cy="771930"/>
            </a:xfrm>
            <a:prstGeom prst="straightConnector1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74" name="Straight Arrow Connector 73"/>
            <p:cNvCxnSpPr>
              <a:stCxn id="41" idx="0"/>
              <a:endCxn id="75" idx="2"/>
            </p:cNvCxnSpPr>
            <p:nvPr/>
          </p:nvCxnSpPr>
          <p:spPr bwMode="auto">
            <a:xfrm rot="16200000" flipV="1">
              <a:off x="5368904" y="2593691"/>
              <a:ext cx="844910" cy="902518"/>
            </a:xfrm>
            <a:prstGeom prst="straightConnector1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75" name="Rounded Rectangle 74"/>
            <p:cNvSpPr/>
            <p:nvPr/>
          </p:nvSpPr>
          <p:spPr bwMode="auto">
            <a:xfrm>
              <a:off x="4879240" y="2046420"/>
              <a:ext cx="921720" cy="576075"/>
            </a:xfrm>
            <a:prstGeom prst="roundRect">
              <a:avLst/>
            </a:prstGeom>
            <a:solidFill>
              <a:srgbClr val="002060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487" tIns="44450" rIns="90487" bIns="4445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Helvetica" pitchFamily="34" charset="0"/>
                </a:rPr>
                <a:t>Neural </a:t>
              </a:r>
            </a:p>
            <a:p>
              <a:pPr marL="0" marR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Helvetica" pitchFamily="34" charset="0"/>
                </a:rPr>
                <a:t>Network</a:t>
              </a:r>
            </a:p>
          </p:txBody>
        </p:sp>
        <p:cxnSp>
          <p:nvCxnSpPr>
            <p:cNvPr id="76" name="Straight Arrow Connector 75"/>
            <p:cNvCxnSpPr/>
            <p:nvPr/>
          </p:nvCxnSpPr>
          <p:spPr bwMode="auto">
            <a:xfrm rot="16200000" flipV="1">
              <a:off x="5436190" y="1834964"/>
              <a:ext cx="384050" cy="153"/>
            </a:xfrm>
            <a:prstGeom prst="straightConnector1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77" name="Oval 76"/>
            <p:cNvSpPr/>
            <p:nvPr/>
          </p:nvSpPr>
          <p:spPr bwMode="auto">
            <a:xfrm>
              <a:off x="5301695" y="990131"/>
              <a:ext cx="652885" cy="652885"/>
            </a:xfrm>
            <a:prstGeom prst="ellipse">
              <a:avLst/>
            </a:prstGeom>
            <a:noFill/>
            <a:ln w="38100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487" tIns="44450" rIns="90487" bIns="4445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Helvetica" pitchFamily="34" charset="0"/>
              </a:endParaRPr>
            </a:p>
          </p:txBody>
        </p:sp>
        <p:cxnSp>
          <p:nvCxnSpPr>
            <p:cNvPr id="78" name="Straight Arrow Connector 77"/>
            <p:cNvCxnSpPr/>
            <p:nvPr/>
          </p:nvCxnSpPr>
          <p:spPr bwMode="auto">
            <a:xfrm rot="16200000" flipV="1">
              <a:off x="4879317" y="1834964"/>
              <a:ext cx="384050" cy="153"/>
            </a:xfrm>
            <a:prstGeom prst="straightConnector1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79" name="TextBox 78"/>
            <p:cNvSpPr txBox="1"/>
            <p:nvPr/>
          </p:nvSpPr>
          <p:spPr>
            <a:xfrm>
              <a:off x="4687215" y="1293039"/>
              <a:ext cx="6210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Bef>
                  <a:spcPts val="0"/>
                </a:spcBef>
              </a:pPr>
              <a:r>
                <a:rPr lang="en-US" dirty="0" smtClean="0">
                  <a:solidFill>
                    <a:srgbClr val="FF0000"/>
                  </a:solidFill>
                </a:rPr>
                <a:t> </a:t>
              </a:r>
              <a:r>
                <a:rPr lang="en-US" dirty="0" smtClean="0">
                  <a:solidFill>
                    <a:srgbClr val="00B050"/>
                  </a:solidFill>
                </a:rPr>
                <a:t>Yes</a:t>
              </a:r>
            </a:p>
          </p:txBody>
        </p:sp>
        <p:grpSp>
          <p:nvGrpSpPr>
            <p:cNvPr id="24" name="Group 55"/>
            <p:cNvGrpSpPr/>
            <p:nvPr/>
          </p:nvGrpSpPr>
          <p:grpSpPr>
            <a:xfrm>
              <a:off x="5435961" y="1028536"/>
              <a:ext cx="384049" cy="576074"/>
              <a:chOff x="5186479" y="3160165"/>
              <a:chExt cx="576075" cy="2649945"/>
            </a:xfrm>
          </p:grpSpPr>
          <p:sp>
            <p:nvSpPr>
              <p:cNvPr id="89" name="Double Bracket 88"/>
              <p:cNvSpPr/>
              <p:nvPr/>
            </p:nvSpPr>
            <p:spPr bwMode="auto">
              <a:xfrm>
                <a:off x="5186479" y="3160165"/>
                <a:ext cx="576075" cy="2649945"/>
              </a:xfrm>
              <a:prstGeom prst="bracketPair">
                <a:avLst/>
              </a:prstGeom>
              <a:noFill/>
              <a:ln w="3810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TextBox 89"/>
              <p:cNvSpPr txBox="1"/>
              <p:nvPr/>
            </p:nvSpPr>
            <p:spPr>
              <a:xfrm>
                <a:off x="5255733" y="3264084"/>
                <a:ext cx="426079" cy="24068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spcBef>
                    <a:spcPts val="0"/>
                  </a:spcBef>
                </a:pPr>
                <a:r>
                  <a:rPr lang="en-US" sz="1400" dirty="0" smtClean="0">
                    <a:solidFill>
                      <a:schemeClr val="bg1"/>
                    </a:solidFill>
                  </a:rPr>
                  <a:t>8</a:t>
                </a:r>
              </a:p>
              <a:p>
                <a:pPr>
                  <a:spcBef>
                    <a:spcPts val="0"/>
                  </a:spcBef>
                </a:pPr>
                <a:r>
                  <a:rPr lang="en-US" sz="1400" dirty="0" smtClean="0">
                    <a:solidFill>
                      <a:schemeClr val="bg1"/>
                    </a:solidFill>
                  </a:rPr>
                  <a:t>3</a:t>
                </a:r>
              </a:p>
            </p:txBody>
          </p:sp>
        </p:grpSp>
      </p:grpSp>
      <p:grpSp>
        <p:nvGrpSpPr>
          <p:cNvPr id="25" name="Group 113"/>
          <p:cNvGrpSpPr/>
          <p:nvPr/>
        </p:nvGrpSpPr>
        <p:grpSpPr>
          <a:xfrm>
            <a:off x="3035800" y="913321"/>
            <a:ext cx="1532371" cy="3882445"/>
            <a:chOff x="3035800" y="913321"/>
            <a:chExt cx="1532371" cy="3882445"/>
          </a:xfrm>
        </p:grpSpPr>
        <p:cxnSp>
          <p:nvCxnSpPr>
            <p:cNvPr id="98" name="Straight Arrow Connector 97"/>
            <p:cNvCxnSpPr>
              <a:stCxn id="57" idx="0"/>
              <a:endCxn id="100" idx="2"/>
            </p:cNvCxnSpPr>
            <p:nvPr/>
          </p:nvCxnSpPr>
          <p:spPr bwMode="auto">
            <a:xfrm rot="5400000" flipH="1" flipV="1">
              <a:off x="3141414" y="2536084"/>
              <a:ext cx="537670" cy="556872"/>
            </a:xfrm>
            <a:prstGeom prst="straightConnector1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99" name="Straight Arrow Connector 98"/>
            <p:cNvCxnSpPr>
              <a:stCxn id="17" idx="0"/>
              <a:endCxn id="100" idx="2"/>
            </p:cNvCxnSpPr>
            <p:nvPr/>
          </p:nvCxnSpPr>
          <p:spPr bwMode="auto">
            <a:xfrm rot="16200000" flipV="1">
              <a:off x="3003388" y="3230983"/>
              <a:ext cx="2250081" cy="879485"/>
            </a:xfrm>
            <a:prstGeom prst="straightConnector1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100" name="Rounded Rectangle 99"/>
            <p:cNvSpPr/>
            <p:nvPr/>
          </p:nvSpPr>
          <p:spPr bwMode="auto">
            <a:xfrm>
              <a:off x="3227825" y="1969610"/>
              <a:ext cx="921720" cy="576075"/>
            </a:xfrm>
            <a:prstGeom prst="roundRect">
              <a:avLst/>
            </a:prstGeom>
            <a:solidFill>
              <a:srgbClr val="002060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487" tIns="44450" rIns="90487" bIns="4445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Helvetica" pitchFamily="34" charset="0"/>
                </a:rPr>
                <a:t>Neural </a:t>
              </a:r>
            </a:p>
            <a:p>
              <a:pPr marL="0" marR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Helvetica" pitchFamily="34" charset="0"/>
                </a:rPr>
                <a:t>Network</a:t>
              </a:r>
            </a:p>
          </p:txBody>
        </p:sp>
        <p:cxnSp>
          <p:nvCxnSpPr>
            <p:cNvPr id="101" name="Straight Arrow Connector 100"/>
            <p:cNvCxnSpPr/>
            <p:nvPr/>
          </p:nvCxnSpPr>
          <p:spPr bwMode="auto">
            <a:xfrm rot="16200000" flipV="1">
              <a:off x="3784775" y="1758154"/>
              <a:ext cx="384050" cy="153"/>
            </a:xfrm>
            <a:prstGeom prst="straightConnector1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102" name="Oval 101"/>
            <p:cNvSpPr/>
            <p:nvPr/>
          </p:nvSpPr>
          <p:spPr bwMode="auto">
            <a:xfrm>
              <a:off x="3650280" y="913321"/>
              <a:ext cx="652885" cy="652885"/>
            </a:xfrm>
            <a:prstGeom prst="ellipse">
              <a:avLst/>
            </a:prstGeom>
            <a:noFill/>
            <a:ln w="38100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487" tIns="44450" rIns="90487" bIns="4445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Helvetica" pitchFamily="34" charset="0"/>
              </a:endParaRPr>
            </a:p>
          </p:txBody>
        </p:sp>
        <p:cxnSp>
          <p:nvCxnSpPr>
            <p:cNvPr id="103" name="Straight Arrow Connector 102"/>
            <p:cNvCxnSpPr/>
            <p:nvPr/>
          </p:nvCxnSpPr>
          <p:spPr bwMode="auto">
            <a:xfrm rot="16200000" flipV="1">
              <a:off x="3227902" y="1758154"/>
              <a:ext cx="384050" cy="153"/>
            </a:xfrm>
            <a:prstGeom prst="straightConnector1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104" name="TextBox 103"/>
            <p:cNvSpPr txBox="1"/>
            <p:nvPr/>
          </p:nvSpPr>
          <p:spPr>
            <a:xfrm>
              <a:off x="3035800" y="1216229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Bef>
                  <a:spcPts val="0"/>
                </a:spcBef>
              </a:pPr>
              <a:r>
                <a:rPr lang="en-US" dirty="0" smtClean="0">
                  <a:solidFill>
                    <a:srgbClr val="FF0000"/>
                  </a:solidFill>
                </a:rPr>
                <a:t> No</a:t>
              </a:r>
            </a:p>
          </p:txBody>
        </p:sp>
        <p:grpSp>
          <p:nvGrpSpPr>
            <p:cNvPr id="26" name="Group 55"/>
            <p:cNvGrpSpPr/>
            <p:nvPr/>
          </p:nvGrpSpPr>
          <p:grpSpPr>
            <a:xfrm>
              <a:off x="3784546" y="951726"/>
              <a:ext cx="384049" cy="576074"/>
              <a:chOff x="5186479" y="3160165"/>
              <a:chExt cx="576075" cy="2649945"/>
            </a:xfrm>
          </p:grpSpPr>
          <p:sp>
            <p:nvSpPr>
              <p:cNvPr id="106" name="Double Bracket 105"/>
              <p:cNvSpPr/>
              <p:nvPr/>
            </p:nvSpPr>
            <p:spPr bwMode="auto">
              <a:xfrm>
                <a:off x="5186479" y="3160165"/>
                <a:ext cx="576075" cy="2649945"/>
              </a:xfrm>
              <a:prstGeom prst="bracketPair">
                <a:avLst/>
              </a:prstGeom>
              <a:noFill/>
              <a:ln w="3810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TextBox 106"/>
              <p:cNvSpPr txBox="1"/>
              <p:nvPr/>
            </p:nvSpPr>
            <p:spPr>
              <a:xfrm>
                <a:off x="5255733" y="3264084"/>
                <a:ext cx="426079" cy="24068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spcBef>
                    <a:spcPts val="0"/>
                  </a:spcBef>
                </a:pPr>
                <a:r>
                  <a:rPr lang="en-US" sz="1400" dirty="0" smtClean="0">
                    <a:solidFill>
                      <a:schemeClr val="bg1"/>
                    </a:solidFill>
                  </a:rPr>
                  <a:t>0</a:t>
                </a:r>
              </a:p>
              <a:p>
                <a:pPr>
                  <a:spcBef>
                    <a:spcPts val="0"/>
                  </a:spcBef>
                </a:pPr>
                <a:r>
                  <a:rPr lang="en-US" sz="1400" dirty="0" smtClean="0">
                    <a:solidFill>
                      <a:schemeClr val="bg1"/>
                    </a:solidFill>
                  </a:rPr>
                  <a:t>1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9664440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extBox 66"/>
          <p:cNvSpPr txBox="1"/>
          <p:nvPr/>
        </p:nvSpPr>
        <p:spPr>
          <a:xfrm>
            <a:off x="2152485" y="5349250"/>
            <a:ext cx="4993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Bef>
                <a:spcPts val="0"/>
              </a:spcBef>
            </a:pPr>
            <a:r>
              <a:rPr lang="en-US" i="1" dirty="0" smtClean="0"/>
              <a:t>The            cat            </a:t>
            </a:r>
            <a:r>
              <a:rPr lang="en-US" i="1" dirty="0" smtClean="0">
                <a:solidFill>
                  <a:schemeClr val="bg1"/>
                </a:solidFill>
              </a:rPr>
              <a:t>on           the             mat.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Parsing a sentence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53955" y="5349250"/>
            <a:ext cx="2672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Bef>
                <a:spcPts val="0"/>
              </a:spcBef>
            </a:pPr>
            <a:r>
              <a:rPr lang="en-US" i="1" dirty="0" smtClean="0">
                <a:solidFill>
                  <a:schemeClr val="bg1"/>
                </a:solidFill>
              </a:rPr>
              <a:t>The            cat           sat</a:t>
            </a:r>
          </a:p>
        </p:txBody>
      </p:sp>
      <p:grpSp>
        <p:nvGrpSpPr>
          <p:cNvPr id="3" name="Group 55"/>
          <p:cNvGrpSpPr/>
          <p:nvPr/>
        </p:nvGrpSpPr>
        <p:grpSpPr>
          <a:xfrm>
            <a:off x="1297541" y="4734771"/>
            <a:ext cx="384049" cy="576074"/>
            <a:chOff x="5186479" y="3160165"/>
            <a:chExt cx="576075" cy="2649945"/>
          </a:xfrm>
        </p:grpSpPr>
        <p:sp>
          <p:nvSpPr>
            <p:cNvPr id="10" name="Double Bracket 9"/>
            <p:cNvSpPr/>
            <p:nvPr/>
          </p:nvSpPr>
          <p:spPr bwMode="auto">
            <a:xfrm>
              <a:off x="5186479" y="3160165"/>
              <a:ext cx="576075" cy="2649945"/>
            </a:xfrm>
            <a:prstGeom prst="bracketPair">
              <a:avLst/>
            </a:prstGeom>
            <a:noFill/>
            <a:ln w="381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255733" y="3264084"/>
              <a:ext cx="426079" cy="24068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0"/>
                </a:spcBef>
              </a:pPr>
              <a:r>
                <a:rPr lang="en-US" sz="1400" dirty="0" smtClean="0">
                  <a:solidFill>
                    <a:schemeClr val="bg1"/>
                  </a:solidFill>
                </a:rPr>
                <a:t>9</a:t>
              </a:r>
            </a:p>
            <a:p>
              <a:pPr>
                <a:spcBef>
                  <a:spcPts val="0"/>
                </a:spcBef>
              </a:pPr>
              <a:r>
                <a:rPr lang="en-US" sz="1400" dirty="0" smtClean="0">
                  <a:solidFill>
                    <a:schemeClr val="bg1"/>
                  </a:solidFill>
                </a:rPr>
                <a:t>1</a:t>
              </a:r>
            </a:p>
          </p:txBody>
        </p:sp>
      </p:grpSp>
      <p:grpSp>
        <p:nvGrpSpPr>
          <p:cNvPr id="5" name="Group 55"/>
          <p:cNvGrpSpPr/>
          <p:nvPr/>
        </p:nvGrpSpPr>
        <p:grpSpPr>
          <a:xfrm>
            <a:off x="2382916" y="4773176"/>
            <a:ext cx="384049" cy="576074"/>
            <a:chOff x="5186479" y="3160165"/>
            <a:chExt cx="576075" cy="2649945"/>
          </a:xfrm>
        </p:grpSpPr>
        <p:sp>
          <p:nvSpPr>
            <p:cNvPr id="13" name="Double Bracket 12"/>
            <p:cNvSpPr/>
            <p:nvPr/>
          </p:nvSpPr>
          <p:spPr bwMode="auto">
            <a:xfrm>
              <a:off x="5186479" y="3160165"/>
              <a:ext cx="576075" cy="2649945"/>
            </a:xfrm>
            <a:prstGeom prst="bracketPair">
              <a:avLst/>
            </a:prstGeom>
            <a:noFill/>
            <a:ln w="381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255733" y="3264084"/>
              <a:ext cx="426079" cy="24068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0"/>
                </a:spcBef>
              </a:pPr>
              <a:r>
                <a:rPr lang="en-US" sz="1400" dirty="0" smtClean="0">
                  <a:solidFill>
                    <a:schemeClr val="bg1"/>
                  </a:solidFill>
                </a:rPr>
                <a:t>5</a:t>
              </a:r>
            </a:p>
            <a:p>
              <a:pPr>
                <a:spcBef>
                  <a:spcPts val="0"/>
                </a:spcBef>
              </a:pPr>
              <a:r>
                <a:rPr lang="en-US" sz="1400" dirty="0" smtClean="0">
                  <a:solidFill>
                    <a:schemeClr val="bg1"/>
                  </a:solidFill>
                </a:rPr>
                <a:t>3</a:t>
              </a:r>
            </a:p>
          </p:txBody>
        </p:sp>
      </p:grpSp>
      <p:grpSp>
        <p:nvGrpSpPr>
          <p:cNvPr id="6" name="Group 55"/>
          <p:cNvGrpSpPr/>
          <p:nvPr/>
        </p:nvGrpSpPr>
        <p:grpSpPr>
          <a:xfrm>
            <a:off x="4379975" y="4773175"/>
            <a:ext cx="384049" cy="576074"/>
            <a:chOff x="5186479" y="3160165"/>
            <a:chExt cx="576075" cy="2649945"/>
          </a:xfrm>
        </p:grpSpPr>
        <p:sp>
          <p:nvSpPr>
            <p:cNvPr id="16" name="Double Bracket 15"/>
            <p:cNvSpPr/>
            <p:nvPr/>
          </p:nvSpPr>
          <p:spPr bwMode="auto">
            <a:xfrm>
              <a:off x="5186479" y="3160165"/>
              <a:ext cx="576075" cy="2649945"/>
            </a:xfrm>
            <a:prstGeom prst="bracketPair">
              <a:avLst/>
            </a:prstGeom>
            <a:noFill/>
            <a:ln w="381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255733" y="3264084"/>
              <a:ext cx="426079" cy="24068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0"/>
                </a:spcBef>
              </a:pPr>
              <a:r>
                <a:rPr lang="en-US" sz="1400" dirty="0" smtClean="0">
                  <a:solidFill>
                    <a:schemeClr val="bg1"/>
                  </a:solidFill>
                </a:rPr>
                <a:t>8</a:t>
              </a:r>
            </a:p>
            <a:p>
              <a:pPr>
                <a:spcBef>
                  <a:spcPts val="0"/>
                </a:spcBef>
              </a:pPr>
              <a:r>
                <a:rPr lang="en-US" sz="1400" dirty="0" smtClean="0">
                  <a:solidFill>
                    <a:schemeClr val="bg1"/>
                  </a:solidFill>
                </a:rPr>
                <a:t>5</a:t>
              </a:r>
            </a:p>
          </p:txBody>
        </p:sp>
      </p:grpSp>
      <p:grpSp>
        <p:nvGrpSpPr>
          <p:cNvPr id="7" name="Group 55"/>
          <p:cNvGrpSpPr/>
          <p:nvPr/>
        </p:nvGrpSpPr>
        <p:grpSpPr>
          <a:xfrm>
            <a:off x="5378506" y="4773175"/>
            <a:ext cx="384049" cy="576074"/>
            <a:chOff x="5186479" y="3160165"/>
            <a:chExt cx="576075" cy="2649945"/>
          </a:xfrm>
        </p:grpSpPr>
        <p:sp>
          <p:nvSpPr>
            <p:cNvPr id="19" name="Double Bracket 18"/>
            <p:cNvSpPr/>
            <p:nvPr/>
          </p:nvSpPr>
          <p:spPr bwMode="auto">
            <a:xfrm>
              <a:off x="5186479" y="3160165"/>
              <a:ext cx="576075" cy="2649945"/>
            </a:xfrm>
            <a:prstGeom prst="bracketPair">
              <a:avLst/>
            </a:prstGeom>
            <a:noFill/>
            <a:ln w="381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255733" y="3264084"/>
              <a:ext cx="426079" cy="24068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0"/>
                </a:spcBef>
              </a:pPr>
              <a:r>
                <a:rPr lang="en-US" sz="1400" dirty="0" smtClean="0">
                  <a:solidFill>
                    <a:schemeClr val="bg1"/>
                  </a:solidFill>
                </a:rPr>
                <a:t>9</a:t>
              </a:r>
            </a:p>
            <a:p>
              <a:pPr>
                <a:spcBef>
                  <a:spcPts val="0"/>
                </a:spcBef>
              </a:pPr>
              <a:r>
                <a:rPr lang="en-US" sz="1400" dirty="0" smtClean="0">
                  <a:solidFill>
                    <a:schemeClr val="bg1"/>
                  </a:solidFill>
                </a:rPr>
                <a:t>1</a:t>
              </a:r>
            </a:p>
          </p:txBody>
        </p:sp>
      </p:grpSp>
      <p:grpSp>
        <p:nvGrpSpPr>
          <p:cNvPr id="8" name="Group 55"/>
          <p:cNvGrpSpPr/>
          <p:nvPr/>
        </p:nvGrpSpPr>
        <p:grpSpPr>
          <a:xfrm>
            <a:off x="6530655" y="4773175"/>
            <a:ext cx="384049" cy="576074"/>
            <a:chOff x="5186479" y="3160165"/>
            <a:chExt cx="576075" cy="2649945"/>
          </a:xfrm>
        </p:grpSpPr>
        <p:sp>
          <p:nvSpPr>
            <p:cNvPr id="22" name="Double Bracket 21"/>
            <p:cNvSpPr/>
            <p:nvPr/>
          </p:nvSpPr>
          <p:spPr bwMode="auto">
            <a:xfrm>
              <a:off x="5186479" y="3160165"/>
              <a:ext cx="576075" cy="2649945"/>
            </a:xfrm>
            <a:prstGeom prst="bracketPair">
              <a:avLst/>
            </a:prstGeom>
            <a:noFill/>
            <a:ln w="381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5255733" y="3264084"/>
              <a:ext cx="426079" cy="24068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0"/>
                </a:spcBef>
              </a:pPr>
              <a:r>
                <a:rPr lang="en-US" sz="1400" dirty="0" smtClean="0">
                  <a:solidFill>
                    <a:schemeClr val="bg1"/>
                  </a:solidFill>
                </a:rPr>
                <a:t>4</a:t>
              </a:r>
            </a:p>
            <a:p>
              <a:pPr>
                <a:spcBef>
                  <a:spcPts val="0"/>
                </a:spcBef>
              </a:pPr>
              <a:r>
                <a:rPr lang="en-US" sz="1400" dirty="0" smtClean="0">
                  <a:solidFill>
                    <a:schemeClr val="bg1"/>
                  </a:solidFill>
                </a:rPr>
                <a:t>3</a:t>
              </a:r>
            </a:p>
          </p:txBody>
        </p:sp>
      </p:grpSp>
      <p:grpSp>
        <p:nvGrpSpPr>
          <p:cNvPr id="9" name="Group 88"/>
          <p:cNvGrpSpPr/>
          <p:nvPr/>
        </p:nvGrpSpPr>
        <p:grpSpPr>
          <a:xfrm>
            <a:off x="1485736" y="3236975"/>
            <a:ext cx="1085376" cy="1558792"/>
            <a:chOff x="1485736" y="3236975"/>
            <a:chExt cx="1085376" cy="1558792"/>
          </a:xfrm>
        </p:grpSpPr>
        <p:cxnSp>
          <p:nvCxnSpPr>
            <p:cNvPr id="54" name="Straight Connector 53"/>
            <p:cNvCxnSpPr>
              <a:stCxn id="14" idx="0"/>
              <a:endCxn id="57" idx="4"/>
            </p:cNvCxnSpPr>
            <p:nvPr/>
          </p:nvCxnSpPr>
          <p:spPr bwMode="auto">
            <a:xfrm rot="16200000" flipV="1">
              <a:off x="1880042" y="4104697"/>
              <a:ext cx="905907" cy="476233"/>
            </a:xfrm>
            <a:prstGeom prst="line">
              <a:avLst/>
            </a:prstGeom>
            <a:noFill/>
            <a:ln w="381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6" name="Straight Connector 55"/>
            <p:cNvCxnSpPr>
              <a:stCxn id="11" idx="0"/>
              <a:endCxn id="57" idx="4"/>
            </p:cNvCxnSpPr>
            <p:nvPr/>
          </p:nvCxnSpPr>
          <p:spPr bwMode="auto">
            <a:xfrm rot="5400000" flipH="1" flipV="1">
              <a:off x="1356556" y="4019040"/>
              <a:ext cx="867502" cy="609142"/>
            </a:xfrm>
            <a:prstGeom prst="line">
              <a:avLst/>
            </a:prstGeom>
            <a:noFill/>
            <a:ln w="381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57" name="Oval 56"/>
            <p:cNvSpPr/>
            <p:nvPr/>
          </p:nvSpPr>
          <p:spPr bwMode="auto">
            <a:xfrm>
              <a:off x="1768435" y="3236975"/>
              <a:ext cx="652885" cy="652885"/>
            </a:xfrm>
            <a:prstGeom prst="ellipse">
              <a:avLst/>
            </a:prstGeom>
            <a:noFill/>
            <a:ln w="38100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487" tIns="44450" rIns="90487" bIns="4445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Helvetica" pitchFamily="34" charset="0"/>
              </a:endParaRPr>
            </a:p>
          </p:txBody>
        </p:sp>
      </p:grpSp>
      <p:grpSp>
        <p:nvGrpSpPr>
          <p:cNvPr id="12" name="Group 89"/>
          <p:cNvGrpSpPr/>
          <p:nvPr/>
        </p:nvGrpSpPr>
        <p:grpSpPr>
          <a:xfrm>
            <a:off x="5566700" y="3467405"/>
            <a:ext cx="1152150" cy="1328362"/>
            <a:chOff x="5566700" y="3467405"/>
            <a:chExt cx="1152150" cy="1328362"/>
          </a:xfrm>
        </p:grpSpPr>
        <p:cxnSp>
          <p:nvCxnSpPr>
            <p:cNvPr id="31" name="Straight Connector 30"/>
            <p:cNvCxnSpPr>
              <a:stCxn id="20" idx="0"/>
              <a:endCxn id="41" idx="4"/>
            </p:cNvCxnSpPr>
            <p:nvPr/>
          </p:nvCxnSpPr>
          <p:spPr bwMode="auto">
            <a:xfrm rot="5400000" flipH="1" flipV="1">
              <a:off x="5566921" y="4120070"/>
              <a:ext cx="675476" cy="675917"/>
            </a:xfrm>
            <a:prstGeom prst="line">
              <a:avLst/>
            </a:prstGeom>
            <a:noFill/>
            <a:ln w="381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2" name="Straight Connector 31"/>
            <p:cNvCxnSpPr>
              <a:stCxn id="23" idx="0"/>
              <a:endCxn id="41" idx="4"/>
            </p:cNvCxnSpPr>
            <p:nvPr/>
          </p:nvCxnSpPr>
          <p:spPr bwMode="auto">
            <a:xfrm rot="16200000" flipV="1">
              <a:off x="6142996" y="4219912"/>
              <a:ext cx="675476" cy="476232"/>
            </a:xfrm>
            <a:prstGeom prst="line">
              <a:avLst/>
            </a:prstGeom>
            <a:noFill/>
            <a:ln w="381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1" name="Oval 40"/>
            <p:cNvSpPr/>
            <p:nvPr/>
          </p:nvSpPr>
          <p:spPr bwMode="auto">
            <a:xfrm>
              <a:off x="5916175" y="3467405"/>
              <a:ext cx="652885" cy="652885"/>
            </a:xfrm>
            <a:prstGeom prst="ellipse">
              <a:avLst/>
            </a:prstGeom>
            <a:noFill/>
            <a:ln w="38100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487" tIns="44450" rIns="90487" bIns="4445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Helvetica" pitchFamily="34" charset="0"/>
              </a:endParaRPr>
            </a:p>
          </p:txBody>
        </p:sp>
      </p:grpSp>
      <p:grpSp>
        <p:nvGrpSpPr>
          <p:cNvPr id="15" name="Group 90"/>
          <p:cNvGrpSpPr/>
          <p:nvPr/>
        </p:nvGrpSpPr>
        <p:grpSpPr>
          <a:xfrm>
            <a:off x="4568169" y="2238445"/>
            <a:ext cx="1674450" cy="2557322"/>
            <a:chOff x="4568169" y="2238445"/>
            <a:chExt cx="1674450" cy="2557322"/>
          </a:xfrm>
        </p:grpSpPr>
        <p:cxnSp>
          <p:nvCxnSpPr>
            <p:cNvPr id="83" name="Straight Connector 82"/>
            <p:cNvCxnSpPr>
              <a:stCxn id="17" idx="0"/>
              <a:endCxn id="86" idx="4"/>
            </p:cNvCxnSpPr>
            <p:nvPr/>
          </p:nvCxnSpPr>
          <p:spPr bwMode="auto">
            <a:xfrm rot="5400000" flipH="1" flipV="1">
              <a:off x="4049923" y="3409577"/>
              <a:ext cx="1904436" cy="867943"/>
            </a:xfrm>
            <a:prstGeom prst="line">
              <a:avLst/>
            </a:prstGeom>
            <a:noFill/>
            <a:ln w="381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4" name="Straight Connector 83"/>
            <p:cNvCxnSpPr>
              <a:stCxn id="41" idx="0"/>
              <a:endCxn id="86" idx="4"/>
            </p:cNvCxnSpPr>
            <p:nvPr/>
          </p:nvCxnSpPr>
          <p:spPr bwMode="auto">
            <a:xfrm rot="16200000" flipV="1">
              <a:off x="5551329" y="2776115"/>
              <a:ext cx="576075" cy="806505"/>
            </a:xfrm>
            <a:prstGeom prst="line">
              <a:avLst/>
            </a:prstGeom>
            <a:noFill/>
            <a:ln w="381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86" name="Oval 85"/>
            <p:cNvSpPr/>
            <p:nvPr/>
          </p:nvSpPr>
          <p:spPr bwMode="auto">
            <a:xfrm>
              <a:off x="5109670" y="2238445"/>
              <a:ext cx="652885" cy="652885"/>
            </a:xfrm>
            <a:prstGeom prst="ellipse">
              <a:avLst/>
            </a:prstGeom>
            <a:noFill/>
            <a:ln w="38100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487" tIns="44450" rIns="90487" bIns="4445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Helvetica" pitchFamily="34" charset="0"/>
              </a:endParaRPr>
            </a:p>
          </p:txBody>
        </p:sp>
      </p:grpSp>
      <p:grpSp>
        <p:nvGrpSpPr>
          <p:cNvPr id="18" name="Group 55"/>
          <p:cNvGrpSpPr/>
          <p:nvPr/>
        </p:nvGrpSpPr>
        <p:grpSpPr>
          <a:xfrm>
            <a:off x="3381445" y="4773175"/>
            <a:ext cx="384049" cy="576074"/>
            <a:chOff x="5186479" y="3160165"/>
            <a:chExt cx="576075" cy="2649945"/>
          </a:xfrm>
        </p:grpSpPr>
        <p:sp>
          <p:nvSpPr>
            <p:cNvPr id="44" name="Double Bracket 43"/>
            <p:cNvSpPr/>
            <p:nvPr/>
          </p:nvSpPr>
          <p:spPr bwMode="auto">
            <a:xfrm>
              <a:off x="5186479" y="3160165"/>
              <a:ext cx="576075" cy="2649945"/>
            </a:xfrm>
            <a:prstGeom prst="bracketPair">
              <a:avLst/>
            </a:prstGeom>
            <a:noFill/>
            <a:ln w="381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5255733" y="3264084"/>
              <a:ext cx="426079" cy="24068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0"/>
                </a:spcBef>
              </a:pPr>
              <a:r>
                <a:rPr lang="en-US" sz="1400" dirty="0" smtClean="0">
                  <a:solidFill>
                    <a:schemeClr val="bg1"/>
                  </a:solidFill>
                </a:rPr>
                <a:t>7</a:t>
              </a:r>
            </a:p>
            <a:p>
              <a:pPr>
                <a:spcBef>
                  <a:spcPts val="0"/>
                </a:spcBef>
              </a:pPr>
              <a:r>
                <a:rPr lang="en-US" sz="1400" dirty="0" smtClean="0">
                  <a:solidFill>
                    <a:schemeClr val="bg1"/>
                  </a:solidFill>
                </a:rPr>
                <a:t>1</a:t>
              </a:r>
            </a:p>
          </p:txBody>
        </p:sp>
      </p:grpSp>
      <p:grpSp>
        <p:nvGrpSpPr>
          <p:cNvPr id="21" name="Group 55"/>
          <p:cNvGrpSpPr/>
          <p:nvPr/>
        </p:nvGrpSpPr>
        <p:grpSpPr>
          <a:xfrm>
            <a:off x="1883650" y="3275380"/>
            <a:ext cx="384049" cy="576074"/>
            <a:chOff x="5186479" y="3160165"/>
            <a:chExt cx="576075" cy="2649945"/>
          </a:xfrm>
        </p:grpSpPr>
        <p:sp>
          <p:nvSpPr>
            <p:cNvPr id="53" name="Double Bracket 52"/>
            <p:cNvSpPr/>
            <p:nvPr/>
          </p:nvSpPr>
          <p:spPr bwMode="auto">
            <a:xfrm>
              <a:off x="5186479" y="3160165"/>
              <a:ext cx="576075" cy="2649945"/>
            </a:xfrm>
            <a:prstGeom prst="bracketPair">
              <a:avLst/>
            </a:prstGeom>
            <a:noFill/>
            <a:ln w="381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5255733" y="3264084"/>
              <a:ext cx="426079" cy="24068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0"/>
                </a:spcBef>
              </a:pPr>
              <a:r>
                <a:rPr lang="en-US" sz="1400" dirty="0" smtClean="0">
                  <a:solidFill>
                    <a:schemeClr val="bg1"/>
                  </a:solidFill>
                </a:rPr>
                <a:t>5</a:t>
              </a:r>
            </a:p>
            <a:p>
              <a:pPr>
                <a:spcBef>
                  <a:spcPts val="0"/>
                </a:spcBef>
              </a:pPr>
              <a:r>
                <a:rPr lang="en-US" sz="1400" dirty="0" smtClean="0">
                  <a:solidFill>
                    <a:schemeClr val="bg1"/>
                  </a:solidFill>
                </a:rPr>
                <a:t>2</a:t>
              </a:r>
            </a:p>
          </p:txBody>
        </p:sp>
      </p:grpSp>
      <p:grpSp>
        <p:nvGrpSpPr>
          <p:cNvPr id="24" name="Group 55"/>
          <p:cNvGrpSpPr/>
          <p:nvPr/>
        </p:nvGrpSpPr>
        <p:grpSpPr>
          <a:xfrm>
            <a:off x="6031390" y="3505810"/>
            <a:ext cx="384049" cy="576074"/>
            <a:chOff x="5186479" y="3160165"/>
            <a:chExt cx="576075" cy="2649945"/>
          </a:xfrm>
        </p:grpSpPr>
        <p:sp>
          <p:nvSpPr>
            <p:cNvPr id="61" name="Double Bracket 60"/>
            <p:cNvSpPr/>
            <p:nvPr/>
          </p:nvSpPr>
          <p:spPr bwMode="auto">
            <a:xfrm>
              <a:off x="5186479" y="3160165"/>
              <a:ext cx="576075" cy="2649945"/>
            </a:xfrm>
            <a:prstGeom prst="bracketPair">
              <a:avLst/>
            </a:prstGeom>
            <a:noFill/>
            <a:ln w="381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5255733" y="3264084"/>
              <a:ext cx="426079" cy="24068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0"/>
                </a:spcBef>
              </a:pPr>
              <a:r>
                <a:rPr lang="en-US" sz="1400" dirty="0" smtClean="0">
                  <a:solidFill>
                    <a:schemeClr val="bg1"/>
                  </a:solidFill>
                </a:rPr>
                <a:t>3</a:t>
              </a:r>
            </a:p>
            <a:p>
              <a:pPr>
                <a:spcBef>
                  <a:spcPts val="0"/>
                </a:spcBef>
              </a:pPr>
              <a:r>
                <a:rPr lang="en-US" sz="1400" dirty="0" smtClean="0">
                  <a:solidFill>
                    <a:schemeClr val="bg1"/>
                  </a:solidFill>
                </a:rPr>
                <a:t>3</a:t>
              </a:r>
            </a:p>
          </p:txBody>
        </p:sp>
      </p:grpSp>
      <p:grpSp>
        <p:nvGrpSpPr>
          <p:cNvPr id="25" name="Group 55"/>
          <p:cNvGrpSpPr/>
          <p:nvPr/>
        </p:nvGrpSpPr>
        <p:grpSpPr>
          <a:xfrm>
            <a:off x="5263290" y="2276850"/>
            <a:ext cx="384049" cy="576074"/>
            <a:chOff x="5186479" y="3160165"/>
            <a:chExt cx="576075" cy="2649945"/>
          </a:xfrm>
        </p:grpSpPr>
        <p:sp>
          <p:nvSpPr>
            <p:cNvPr id="64" name="Double Bracket 63"/>
            <p:cNvSpPr/>
            <p:nvPr/>
          </p:nvSpPr>
          <p:spPr bwMode="auto">
            <a:xfrm>
              <a:off x="5186479" y="3160165"/>
              <a:ext cx="576075" cy="2649945"/>
            </a:xfrm>
            <a:prstGeom prst="bracketPair">
              <a:avLst/>
            </a:prstGeom>
            <a:noFill/>
            <a:ln w="381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5255733" y="3264084"/>
              <a:ext cx="426079" cy="24068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0"/>
                </a:spcBef>
              </a:pPr>
              <a:r>
                <a:rPr lang="en-US" sz="1400" dirty="0" smtClean="0">
                  <a:solidFill>
                    <a:schemeClr val="bg1"/>
                  </a:solidFill>
                </a:rPr>
                <a:t>8</a:t>
              </a:r>
            </a:p>
            <a:p>
              <a:pPr>
                <a:spcBef>
                  <a:spcPts val="0"/>
                </a:spcBef>
              </a:pPr>
              <a:r>
                <a:rPr lang="en-US" sz="1400" dirty="0" smtClean="0">
                  <a:solidFill>
                    <a:schemeClr val="bg1"/>
                  </a:solidFill>
                </a:rPr>
                <a:t>3</a:t>
              </a:r>
            </a:p>
          </p:txBody>
        </p:sp>
      </p:grpSp>
      <p:grpSp>
        <p:nvGrpSpPr>
          <p:cNvPr id="26" name="Group 72"/>
          <p:cNvGrpSpPr/>
          <p:nvPr/>
        </p:nvGrpSpPr>
        <p:grpSpPr>
          <a:xfrm>
            <a:off x="2094879" y="625435"/>
            <a:ext cx="2534730" cy="2611540"/>
            <a:chOff x="2094879" y="625435"/>
            <a:chExt cx="2534730" cy="2611540"/>
          </a:xfrm>
        </p:grpSpPr>
        <p:grpSp>
          <p:nvGrpSpPr>
            <p:cNvPr id="27" name="Group 91"/>
            <p:cNvGrpSpPr/>
            <p:nvPr/>
          </p:nvGrpSpPr>
          <p:grpSpPr>
            <a:xfrm>
              <a:off x="2094879" y="625435"/>
              <a:ext cx="2534730" cy="2611540"/>
              <a:chOff x="2094879" y="625435"/>
              <a:chExt cx="2534730" cy="2611540"/>
            </a:xfrm>
          </p:grpSpPr>
          <p:cxnSp>
            <p:nvCxnSpPr>
              <p:cNvPr id="85" name="Straight Connector 84"/>
              <p:cNvCxnSpPr>
                <a:stCxn id="57" idx="0"/>
                <a:endCxn id="60" idx="4"/>
              </p:cNvCxnSpPr>
              <p:nvPr/>
            </p:nvCxnSpPr>
            <p:spPr bwMode="auto">
              <a:xfrm rot="5400000" flipH="1" flipV="1">
                <a:off x="1883651" y="1489548"/>
                <a:ext cx="1958655" cy="1536200"/>
              </a:xfrm>
              <a:prstGeom prst="line">
                <a:avLst/>
              </a:prstGeom>
              <a:noFill/>
              <a:ln w="38100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9" name="Straight Connector 58"/>
              <p:cNvCxnSpPr>
                <a:stCxn id="49" idx="0"/>
                <a:endCxn id="60" idx="4"/>
              </p:cNvCxnSpPr>
              <p:nvPr/>
            </p:nvCxnSpPr>
            <p:spPr bwMode="auto">
              <a:xfrm rot="16200000" flipV="1">
                <a:off x="4034331" y="875068"/>
                <a:ext cx="192025" cy="998530"/>
              </a:xfrm>
              <a:prstGeom prst="line">
                <a:avLst/>
              </a:prstGeom>
              <a:noFill/>
              <a:ln w="38100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60" name="Oval 59"/>
              <p:cNvSpPr/>
              <p:nvPr/>
            </p:nvSpPr>
            <p:spPr bwMode="auto">
              <a:xfrm>
                <a:off x="3304635" y="625435"/>
                <a:ext cx="652885" cy="652885"/>
              </a:xfrm>
              <a:prstGeom prst="ellipse">
                <a:avLst/>
              </a:prstGeom>
              <a:noFill/>
              <a:ln w="38100" cap="flat" cmpd="sng" algn="ctr">
                <a:solidFill>
                  <a:srgbClr val="FFFF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0487" tIns="44450" rIns="90487" bIns="4445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Helvetica" pitchFamily="34" charset="0"/>
                </a:endParaRPr>
              </a:p>
            </p:txBody>
          </p:sp>
        </p:grpSp>
        <p:grpSp>
          <p:nvGrpSpPr>
            <p:cNvPr id="28" name="Group 55"/>
            <p:cNvGrpSpPr/>
            <p:nvPr/>
          </p:nvGrpSpPr>
          <p:grpSpPr>
            <a:xfrm>
              <a:off x="3458255" y="663840"/>
              <a:ext cx="384049" cy="576074"/>
              <a:chOff x="5186479" y="3160165"/>
              <a:chExt cx="576075" cy="2649945"/>
            </a:xfrm>
          </p:grpSpPr>
          <p:sp>
            <p:nvSpPr>
              <p:cNvPr id="68" name="Double Bracket 67"/>
              <p:cNvSpPr/>
              <p:nvPr/>
            </p:nvSpPr>
            <p:spPr bwMode="auto">
              <a:xfrm>
                <a:off x="5186479" y="3160165"/>
                <a:ext cx="576075" cy="2649945"/>
              </a:xfrm>
              <a:prstGeom prst="bracketPair">
                <a:avLst/>
              </a:prstGeom>
              <a:noFill/>
              <a:ln w="3810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TextBox 68"/>
              <p:cNvSpPr txBox="1"/>
              <p:nvPr/>
            </p:nvSpPr>
            <p:spPr>
              <a:xfrm>
                <a:off x="5255733" y="3264084"/>
                <a:ext cx="426079" cy="24068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spcBef>
                    <a:spcPts val="0"/>
                  </a:spcBef>
                </a:pPr>
                <a:r>
                  <a:rPr lang="en-US" sz="1400" dirty="0" smtClean="0">
                    <a:solidFill>
                      <a:schemeClr val="bg1"/>
                    </a:solidFill>
                  </a:rPr>
                  <a:t>5</a:t>
                </a:r>
              </a:p>
              <a:p>
                <a:pPr>
                  <a:spcBef>
                    <a:spcPts val="0"/>
                  </a:spcBef>
                </a:pPr>
                <a:r>
                  <a:rPr lang="en-US" sz="1400" dirty="0" smtClean="0">
                    <a:solidFill>
                      <a:schemeClr val="bg1"/>
                    </a:solidFill>
                  </a:rPr>
                  <a:t>4</a:t>
                </a:r>
              </a:p>
            </p:txBody>
          </p:sp>
        </p:grpSp>
      </p:grpSp>
      <p:grpSp>
        <p:nvGrpSpPr>
          <p:cNvPr id="29" name="Group 69"/>
          <p:cNvGrpSpPr/>
          <p:nvPr/>
        </p:nvGrpSpPr>
        <p:grpSpPr>
          <a:xfrm>
            <a:off x="3569640" y="1470345"/>
            <a:ext cx="1866474" cy="3325421"/>
            <a:chOff x="3569640" y="1470345"/>
            <a:chExt cx="1866474" cy="3325421"/>
          </a:xfrm>
        </p:grpSpPr>
        <p:grpSp>
          <p:nvGrpSpPr>
            <p:cNvPr id="30" name="Group 45"/>
            <p:cNvGrpSpPr/>
            <p:nvPr/>
          </p:nvGrpSpPr>
          <p:grpSpPr>
            <a:xfrm>
              <a:off x="3569640" y="1470345"/>
              <a:ext cx="1866474" cy="3325421"/>
              <a:chOff x="4525934" y="1547155"/>
              <a:chExt cx="1866474" cy="3325421"/>
            </a:xfrm>
          </p:grpSpPr>
          <p:cxnSp>
            <p:nvCxnSpPr>
              <p:cNvPr id="47" name="Straight Connector 46"/>
              <p:cNvCxnSpPr>
                <a:stCxn id="45" idx="0"/>
                <a:endCxn id="49" idx="4"/>
              </p:cNvCxnSpPr>
              <p:nvPr/>
            </p:nvCxnSpPr>
            <p:spPr bwMode="auto">
              <a:xfrm rot="5400000" flipH="1" flipV="1">
                <a:off x="3719650" y="3006324"/>
                <a:ext cx="2672536" cy="1059968"/>
              </a:xfrm>
              <a:prstGeom prst="line">
                <a:avLst/>
              </a:prstGeom>
              <a:noFill/>
              <a:ln w="38100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8" name="Straight Connector 47"/>
              <p:cNvCxnSpPr>
                <a:stCxn id="86" idx="0"/>
                <a:endCxn id="49" idx="4"/>
              </p:cNvCxnSpPr>
              <p:nvPr/>
            </p:nvCxnSpPr>
            <p:spPr bwMode="auto">
              <a:xfrm rot="16200000" flipV="1">
                <a:off x="5931548" y="1854395"/>
                <a:ext cx="115215" cy="806505"/>
              </a:xfrm>
              <a:prstGeom prst="line">
                <a:avLst/>
              </a:prstGeom>
              <a:noFill/>
              <a:ln w="38100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49" name="Oval 48"/>
              <p:cNvSpPr/>
              <p:nvPr/>
            </p:nvSpPr>
            <p:spPr bwMode="auto">
              <a:xfrm>
                <a:off x="5259459" y="1547155"/>
                <a:ext cx="652885" cy="652885"/>
              </a:xfrm>
              <a:prstGeom prst="ellipse">
                <a:avLst/>
              </a:prstGeom>
              <a:noFill/>
              <a:ln w="38100" cap="flat" cmpd="sng" algn="ctr">
                <a:solidFill>
                  <a:srgbClr val="FFFF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0487" tIns="44450" rIns="90487" bIns="4445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Helvetica" pitchFamily="34" charset="0"/>
                </a:endParaRPr>
              </a:p>
            </p:txBody>
          </p:sp>
        </p:grpSp>
        <p:grpSp>
          <p:nvGrpSpPr>
            <p:cNvPr id="33" name="Group 55"/>
            <p:cNvGrpSpPr/>
            <p:nvPr/>
          </p:nvGrpSpPr>
          <p:grpSpPr>
            <a:xfrm>
              <a:off x="4456785" y="1508750"/>
              <a:ext cx="384049" cy="576074"/>
              <a:chOff x="5186479" y="3160165"/>
              <a:chExt cx="576075" cy="2649945"/>
            </a:xfrm>
          </p:grpSpPr>
          <p:sp>
            <p:nvSpPr>
              <p:cNvPr id="71" name="Double Bracket 70"/>
              <p:cNvSpPr/>
              <p:nvPr/>
            </p:nvSpPr>
            <p:spPr bwMode="auto">
              <a:xfrm>
                <a:off x="5186479" y="3160165"/>
                <a:ext cx="576075" cy="2649945"/>
              </a:xfrm>
              <a:prstGeom prst="bracketPair">
                <a:avLst/>
              </a:prstGeom>
              <a:noFill/>
              <a:ln w="3810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TextBox 71"/>
              <p:cNvSpPr txBox="1"/>
              <p:nvPr/>
            </p:nvSpPr>
            <p:spPr>
              <a:xfrm>
                <a:off x="5255733" y="3264084"/>
                <a:ext cx="426079" cy="24068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spcBef>
                    <a:spcPts val="0"/>
                  </a:spcBef>
                </a:pPr>
                <a:r>
                  <a:rPr lang="en-US" sz="1400" dirty="0" smtClean="0">
                    <a:solidFill>
                      <a:schemeClr val="bg1"/>
                    </a:solidFill>
                  </a:rPr>
                  <a:t>7</a:t>
                </a:r>
              </a:p>
              <a:p>
                <a:pPr>
                  <a:spcBef>
                    <a:spcPts val="0"/>
                  </a:spcBef>
                </a:pPr>
                <a:r>
                  <a:rPr lang="en-US" sz="1400" dirty="0" smtClean="0">
                    <a:solidFill>
                      <a:schemeClr val="bg1"/>
                    </a:solidFill>
                  </a:rPr>
                  <a:t>3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414570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learning and feature representations</a:t>
            </a:r>
            <a:endParaRPr lang="en-US" dirty="0"/>
          </a:p>
        </p:txBody>
      </p:sp>
      <p:pic>
        <p:nvPicPr>
          <p:cNvPr id="33" name="Picture 8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61950" y="1752602"/>
            <a:ext cx="1600200" cy="932150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</p:pic>
      <p:sp>
        <p:nvSpPr>
          <p:cNvPr id="34" name="Text Box 572"/>
          <p:cNvSpPr txBox="1">
            <a:spLocks noChangeArrowheads="1"/>
          </p:cNvSpPr>
          <p:nvPr/>
        </p:nvSpPr>
        <p:spPr bwMode="auto">
          <a:xfrm>
            <a:off x="703987" y="2753381"/>
            <a:ext cx="962080" cy="523200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none" lIns="91419" tIns="45710" rIns="91419" bIns="4571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Input</a:t>
            </a: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</a:endParaRPr>
          </a:p>
        </p:txBody>
      </p:sp>
      <p:cxnSp>
        <p:nvCxnSpPr>
          <p:cNvPr id="35" name="Straight Arrow Connector 34"/>
          <p:cNvCxnSpPr/>
          <p:nvPr/>
        </p:nvCxnSpPr>
        <p:spPr>
          <a:xfrm rot="10800000">
            <a:off x="2038350" y="2171700"/>
            <a:ext cx="5086858" cy="0"/>
          </a:xfrm>
          <a:prstGeom prst="straightConnector1">
            <a:avLst/>
          </a:prstGeom>
          <a:noFill/>
          <a:ln w="38100" cap="flat" cmpd="sng" algn="ctr">
            <a:solidFill>
              <a:srgbClr val="4F81BD"/>
            </a:solidFill>
            <a:prstDash val="solid"/>
            <a:headEnd type="arrow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</p:cxnSp>
      <p:cxnSp>
        <p:nvCxnSpPr>
          <p:cNvPr id="38" name="Straight Arrow Connector 37"/>
          <p:cNvCxnSpPr/>
          <p:nvPr/>
        </p:nvCxnSpPr>
        <p:spPr>
          <a:xfrm rot="5400000" flipH="1" flipV="1">
            <a:off x="-129382" y="5237956"/>
            <a:ext cx="1943100" cy="1588"/>
          </a:xfrm>
          <a:prstGeom prst="straightConnector1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arrow"/>
          </a:ln>
          <a:effectLst/>
        </p:spPr>
      </p:cxnSp>
      <p:cxnSp>
        <p:nvCxnSpPr>
          <p:cNvPr id="39" name="Straight Arrow Connector 38"/>
          <p:cNvCxnSpPr/>
          <p:nvPr/>
        </p:nvCxnSpPr>
        <p:spPr>
          <a:xfrm>
            <a:off x="728662" y="6134100"/>
            <a:ext cx="2325688" cy="1588"/>
          </a:xfrm>
          <a:prstGeom prst="straightConnector1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arrow"/>
          </a:ln>
          <a:effectLst/>
        </p:spPr>
      </p:cxnSp>
      <p:grpSp>
        <p:nvGrpSpPr>
          <p:cNvPr id="3" name="Group 50"/>
          <p:cNvGrpSpPr/>
          <p:nvPr/>
        </p:nvGrpSpPr>
        <p:grpSpPr>
          <a:xfrm>
            <a:off x="3181350" y="3200397"/>
            <a:ext cx="2438400" cy="838200"/>
            <a:chOff x="2743200" y="2785240"/>
            <a:chExt cx="2438400" cy="838200"/>
          </a:xfrm>
        </p:grpSpPr>
        <p:sp>
          <p:nvSpPr>
            <p:cNvPr id="49" name="Plus 48"/>
            <p:cNvSpPr>
              <a:spLocks/>
            </p:cNvSpPr>
            <p:nvPr/>
          </p:nvSpPr>
          <p:spPr>
            <a:xfrm>
              <a:off x="2832540" y="2948400"/>
              <a:ext cx="252000" cy="252000"/>
            </a:xfrm>
            <a:prstGeom prst="mathPlus">
              <a:avLst/>
            </a:prstGeom>
            <a:solidFill>
              <a:srgbClr val="00B0F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맑은 고딕"/>
                <a:cs typeface="+mn-cs"/>
              </a:endParaRPr>
            </a:p>
          </p:txBody>
        </p:sp>
        <p:sp>
          <p:nvSpPr>
            <p:cNvPr id="50" name="Text Box 572"/>
            <p:cNvSpPr txBox="1">
              <a:spLocks noChangeArrowheads="1"/>
            </p:cNvSpPr>
            <p:nvPr/>
          </p:nvSpPr>
          <p:spPr bwMode="auto">
            <a:xfrm>
              <a:off x="3061140" y="2876490"/>
              <a:ext cx="1379352" cy="400110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</a:rPr>
                <a:t>Motorbikes</a:t>
              </a: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endParaRPr>
            </a:p>
          </p:txBody>
        </p:sp>
        <p:sp>
          <p:nvSpPr>
            <p:cNvPr id="51" name="Minus 50"/>
            <p:cNvSpPr/>
            <p:nvPr/>
          </p:nvSpPr>
          <p:spPr>
            <a:xfrm>
              <a:off x="2870640" y="3276600"/>
              <a:ext cx="190500" cy="228600"/>
            </a:xfrm>
            <a:prstGeom prst="mathMinus">
              <a:avLst/>
            </a:prstGeom>
            <a:solidFill>
              <a:srgbClr val="FF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2" name="Text Box 572"/>
            <p:cNvSpPr txBox="1">
              <a:spLocks noChangeArrowheads="1"/>
            </p:cNvSpPr>
            <p:nvPr/>
          </p:nvSpPr>
          <p:spPr bwMode="auto">
            <a:xfrm>
              <a:off x="3061140" y="3181291"/>
              <a:ext cx="2107115" cy="400110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</a:rPr>
                <a:t>“Non”-Motorbikes</a:t>
              </a: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endParaRPr>
            </a:p>
          </p:txBody>
        </p:sp>
        <p:sp>
          <p:nvSpPr>
            <p:cNvPr id="53" name="Rectangle 52"/>
            <p:cNvSpPr/>
            <p:nvPr/>
          </p:nvSpPr>
          <p:spPr>
            <a:xfrm>
              <a:off x="2743200" y="2785240"/>
              <a:ext cx="2438400" cy="838200"/>
            </a:xfrm>
            <a:prstGeom prst="rect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맑은 고딕"/>
                <a:cs typeface="+mn-cs"/>
              </a:endParaRPr>
            </a:p>
          </p:txBody>
        </p:sp>
      </p:grpSp>
      <p:sp>
        <p:nvSpPr>
          <p:cNvPr id="54" name="AutoShape 4"/>
          <p:cNvSpPr>
            <a:spLocks noChangeArrowheads="1"/>
          </p:cNvSpPr>
          <p:nvPr/>
        </p:nvSpPr>
        <p:spPr bwMode="auto">
          <a:xfrm>
            <a:off x="7296150" y="1828800"/>
            <a:ext cx="1658880" cy="829527"/>
          </a:xfrm>
          <a:prstGeom prst="roundRect">
            <a:avLst>
              <a:gd name="adj" fmla="val 171"/>
            </a:avLst>
          </a:prstGeom>
          <a:solidFill>
            <a:srgbClr val="E6E6FF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lIns="81597" tIns="40798" rIns="81597" bIns="40798" anchor="ctr" anchorCtr="1"/>
          <a:lstStyle/>
          <a:p>
            <a:pPr marL="0" marR="0" lvl="0" indent="0" algn="ctr" defTabSz="407303" eaLnBrk="1" fontAlgn="auto" latinLnBrk="0" hangingPunct="1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5000"/>
              <a:buFontTx/>
              <a:buNone/>
              <a:tabLst>
                <a:tab pos="656292" algn="l"/>
                <a:tab pos="1312581" algn="l"/>
              </a:tabLst>
              <a:defRPr/>
            </a:pPr>
            <a:r>
              <a:rPr kumimoji="0" lang="en-GB" sz="22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Arial" charset="0"/>
              </a:rPr>
              <a:t>Learning</a:t>
            </a:r>
          </a:p>
          <a:p>
            <a:pPr marL="0" marR="0" lvl="0" indent="0" algn="ctr" defTabSz="407303" eaLnBrk="1" fontAlgn="auto" latinLnBrk="0" hangingPunct="1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5000"/>
              <a:buFontTx/>
              <a:buNone/>
              <a:tabLst>
                <a:tab pos="656292" algn="l"/>
                <a:tab pos="1312581" algn="l"/>
              </a:tabLst>
              <a:defRPr/>
            </a:pPr>
            <a:r>
              <a:rPr kumimoji="0" lang="en-GB" sz="22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Arial" charset="0"/>
              </a:rPr>
              <a:t>algorithm</a:t>
            </a:r>
          </a:p>
        </p:txBody>
      </p:sp>
      <p:sp>
        <p:nvSpPr>
          <p:cNvPr id="55" name="Text Box 572"/>
          <p:cNvSpPr txBox="1">
            <a:spLocks noChangeArrowheads="1"/>
          </p:cNvSpPr>
          <p:nvPr/>
        </p:nvSpPr>
        <p:spPr bwMode="auto">
          <a:xfrm>
            <a:off x="2399944" y="6153090"/>
            <a:ext cx="857565" cy="400089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none" lIns="91419" tIns="45710" rIns="91419" bIns="4571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pixel 1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</a:endParaRPr>
          </a:p>
        </p:txBody>
      </p:sp>
      <p:sp>
        <p:nvSpPr>
          <p:cNvPr id="56" name="Text Box 572"/>
          <p:cNvSpPr txBox="1">
            <a:spLocks noChangeArrowheads="1"/>
          </p:cNvSpPr>
          <p:nvPr/>
        </p:nvSpPr>
        <p:spPr bwMode="auto">
          <a:xfrm>
            <a:off x="346117" y="4419621"/>
            <a:ext cx="492400" cy="765254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vert="vert270" wrap="none" lIns="91419" tIns="45710" rIns="91419" bIns="4571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pixel 2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</a:endParaRPr>
          </a:p>
        </p:txBody>
      </p:sp>
      <p:grpSp>
        <p:nvGrpSpPr>
          <p:cNvPr id="4" name="Group 77"/>
          <p:cNvGrpSpPr/>
          <p:nvPr/>
        </p:nvGrpSpPr>
        <p:grpSpPr>
          <a:xfrm>
            <a:off x="57152" y="1216152"/>
            <a:ext cx="2764466" cy="1908048"/>
            <a:chOff x="152400" y="1216152"/>
            <a:chExt cx="2764466" cy="1908048"/>
          </a:xfrm>
        </p:grpSpPr>
        <p:sp>
          <p:nvSpPr>
            <p:cNvPr id="58" name="Line Callout 1 (No Border) 57"/>
            <p:cNvSpPr/>
            <p:nvPr/>
          </p:nvSpPr>
          <p:spPr>
            <a:xfrm>
              <a:off x="152400" y="1216152"/>
              <a:ext cx="914400" cy="612648"/>
            </a:xfrm>
            <a:prstGeom prst="callout1">
              <a:avLst>
                <a:gd name="adj1" fmla="val 79493"/>
                <a:gd name="adj2" fmla="val 39341"/>
                <a:gd name="adj3" fmla="val 136797"/>
                <a:gd name="adj4" fmla="val 68644"/>
              </a:avLst>
            </a:prstGeom>
            <a:noFill/>
            <a:ln w="38100" cap="flat" cmpd="sng" algn="ctr">
              <a:solidFill>
                <a:srgbClr val="92D050"/>
              </a:solidFill>
              <a:prstDash val="solid"/>
              <a:tail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맑은 고딕"/>
                  <a:cs typeface="+mn-cs"/>
                </a:rPr>
                <a:t>pixel 1</a:t>
              </a: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맑은 고딕"/>
                <a:cs typeface="+mn-cs"/>
              </a:endParaRPr>
            </a:p>
          </p:txBody>
        </p:sp>
        <p:sp>
          <p:nvSpPr>
            <p:cNvPr id="59" name="Multiply 58"/>
            <p:cNvSpPr>
              <a:spLocks noChangeAspect="1"/>
            </p:cNvSpPr>
            <p:nvPr/>
          </p:nvSpPr>
          <p:spPr>
            <a:xfrm>
              <a:off x="751367" y="2040433"/>
              <a:ext cx="180000" cy="180000"/>
            </a:xfrm>
            <a:prstGeom prst="mathMultiply">
              <a:avLst/>
            </a:prstGeom>
            <a:solidFill>
              <a:srgbClr val="92D050"/>
            </a:solidFill>
            <a:ln w="12700" cap="flat" cmpd="sng" algn="ctr">
              <a:solidFill>
                <a:srgbClr val="00B05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맑은 고딕"/>
                <a:cs typeface="+mn-cs"/>
              </a:endParaRPr>
            </a:p>
          </p:txBody>
        </p:sp>
        <p:sp>
          <p:nvSpPr>
            <p:cNvPr id="60" name="Multiply 59"/>
            <p:cNvSpPr>
              <a:spLocks noChangeAspect="1"/>
            </p:cNvSpPr>
            <p:nvPr/>
          </p:nvSpPr>
          <p:spPr>
            <a:xfrm>
              <a:off x="1630680" y="2391051"/>
              <a:ext cx="180000" cy="180000"/>
            </a:xfrm>
            <a:prstGeom prst="mathMultiply">
              <a:avLst/>
            </a:prstGeom>
            <a:solidFill>
              <a:srgbClr val="92D050"/>
            </a:solidFill>
            <a:ln w="12700" cap="flat" cmpd="sng" algn="ctr">
              <a:solidFill>
                <a:srgbClr val="00B05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맑은 고딕"/>
                <a:cs typeface="+mn-cs"/>
              </a:endParaRPr>
            </a:p>
          </p:txBody>
        </p:sp>
        <p:sp>
          <p:nvSpPr>
            <p:cNvPr id="61" name="Line Callout 1 (No Border) 60"/>
            <p:cNvSpPr/>
            <p:nvPr/>
          </p:nvSpPr>
          <p:spPr>
            <a:xfrm>
              <a:off x="2002466" y="2511552"/>
              <a:ext cx="914400" cy="612648"/>
            </a:xfrm>
            <a:prstGeom prst="callout1">
              <a:avLst>
                <a:gd name="adj1" fmla="val 32634"/>
                <a:gd name="adj2" fmla="val 23062"/>
                <a:gd name="adj3" fmla="val 3162"/>
                <a:gd name="adj4" fmla="val -26705"/>
              </a:avLst>
            </a:prstGeom>
            <a:noFill/>
            <a:ln w="38100" cap="flat" cmpd="sng" algn="ctr">
              <a:solidFill>
                <a:srgbClr val="92D050"/>
              </a:solidFill>
              <a:prstDash val="solid"/>
              <a:tail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맑은 고딕"/>
                  <a:cs typeface="+mn-cs"/>
                </a:rPr>
                <a:t>pixel 2</a:t>
              </a: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맑은 고딕"/>
                <a:cs typeface="+mn-cs"/>
              </a:endParaRPr>
            </a:p>
          </p:txBody>
        </p:sp>
      </p:grpSp>
      <p:sp>
        <p:nvSpPr>
          <p:cNvPr id="48" name="Plus 47"/>
          <p:cNvSpPr>
            <a:spLocks/>
          </p:cNvSpPr>
          <p:nvPr/>
        </p:nvSpPr>
        <p:spPr>
          <a:xfrm>
            <a:off x="2598066" y="5426060"/>
            <a:ext cx="252000" cy="252000"/>
          </a:xfrm>
          <a:prstGeom prst="mathPlus">
            <a:avLst/>
          </a:prstGeom>
          <a:solidFill>
            <a:srgbClr val="00B0F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62" name="Plus 61"/>
          <p:cNvSpPr>
            <a:spLocks/>
          </p:cNvSpPr>
          <p:nvPr/>
        </p:nvSpPr>
        <p:spPr>
          <a:xfrm>
            <a:off x="1269170" y="4438300"/>
            <a:ext cx="252000" cy="252000"/>
          </a:xfrm>
          <a:prstGeom prst="mathPlus">
            <a:avLst/>
          </a:prstGeom>
          <a:solidFill>
            <a:srgbClr val="00B0F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64" name="Minus 63"/>
          <p:cNvSpPr/>
          <p:nvPr/>
        </p:nvSpPr>
        <p:spPr>
          <a:xfrm>
            <a:off x="1249950" y="5311760"/>
            <a:ext cx="190500" cy="228600"/>
          </a:xfrm>
          <a:prstGeom prst="mathMinus">
            <a:avLst/>
          </a:prstGeom>
          <a:solidFill>
            <a:srgbClr val="FF00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6" name="Minus 65"/>
          <p:cNvSpPr/>
          <p:nvPr/>
        </p:nvSpPr>
        <p:spPr>
          <a:xfrm>
            <a:off x="2392326" y="4733839"/>
            <a:ext cx="190500" cy="228600"/>
          </a:xfrm>
          <a:prstGeom prst="mathMinus">
            <a:avLst/>
          </a:prstGeom>
          <a:solidFill>
            <a:srgbClr val="FF00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7" name="Text Box 572"/>
          <p:cNvSpPr txBox="1">
            <a:spLocks noChangeArrowheads="1"/>
          </p:cNvSpPr>
          <p:nvPr/>
        </p:nvSpPr>
        <p:spPr bwMode="auto">
          <a:xfrm>
            <a:off x="1249950" y="3699185"/>
            <a:ext cx="1338786" cy="369312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none" lIns="91419" tIns="45710" rIns="91419" bIns="4571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noProof="0" dirty="0" smtClean="0">
                <a:solidFill>
                  <a:sysClr val="window" lastClr="FFFFFF"/>
                </a:solidFill>
              </a:rPr>
              <a:t>Raw image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49632050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auto">
          <a:xfrm>
            <a:off x="8335691" y="5925325"/>
            <a:ext cx="808310" cy="932675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487" tIns="44450" rIns="90487" bIns="4445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Helvetica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Finding Similar Sentences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1295400"/>
            <a:ext cx="8229600" cy="5181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lvl="0" indent="-342900">
              <a:spcBef>
                <a:spcPct val="20000"/>
              </a:spcBef>
              <a:buFont typeface="Arial" pitchFamily="34" charset="0"/>
              <a:buChar char="•"/>
            </a:pPr>
            <a:endParaRPr lang="en-US" sz="3200" dirty="0" smtClean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501069" y="596180"/>
            <a:ext cx="8487505" cy="1527050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</a:pPr>
            <a:r>
              <a:rPr lang="en-US" sz="1600" b="0" dirty="0" smtClean="0"/>
              <a:t>Each sentence has a feature vector representation. </a:t>
            </a:r>
          </a:p>
          <a:p>
            <a:pPr>
              <a:spcBef>
                <a:spcPts val="0"/>
              </a:spcBef>
            </a:pPr>
            <a:r>
              <a:rPr lang="en-US" sz="1600" b="0" dirty="0" smtClean="0"/>
              <a:t>Pick a sentence (“center sentence”) and list nearest neighbor sentences. </a:t>
            </a:r>
          </a:p>
          <a:p>
            <a:pPr>
              <a:spcBef>
                <a:spcPts val="0"/>
              </a:spcBef>
            </a:pPr>
            <a:r>
              <a:rPr lang="en-US" sz="1600" b="0" dirty="0" smtClean="0"/>
              <a:t>Often either semantically or syntactically similar. (Digits all mapped to 2.)</a:t>
            </a:r>
            <a:endParaRPr lang="en-US" sz="1600" b="0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5499147"/>
              </p:ext>
            </p:extLst>
          </p:nvPr>
        </p:nvGraphicFramePr>
        <p:xfrm>
          <a:off x="270640" y="1592870"/>
          <a:ext cx="8534400" cy="4562885"/>
        </p:xfrm>
        <a:graphic>
          <a:graphicData uri="http://schemas.openxmlformats.org/drawingml/2006/table">
            <a:tbl>
              <a:tblPr firstRow="1" bandRow="1">
                <a:gradFill rotWithShape="1">
                  <a:gsLst>
                    <a:gs pos="0">
                      <a:srgbClr val="9BBB59">
                        <a:tint val="50000"/>
                        <a:satMod val="300000"/>
                      </a:srgbClr>
                    </a:gs>
                    <a:gs pos="35000">
                      <a:srgbClr val="9BBB59">
                        <a:tint val="37000"/>
                        <a:satMod val="300000"/>
                      </a:srgbClr>
                    </a:gs>
                    <a:gs pos="100000">
                      <a:srgbClr val="9BBB59">
                        <a:tint val="15000"/>
                        <a:satMod val="350000"/>
                      </a:srgbClr>
                    </a:gs>
                  </a:gsLst>
                  <a:lin ang="16200000" scaled="1"/>
                </a:gradFill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a:tblPr>
              <a:tblGrid>
                <a:gridCol w="1755302"/>
                <a:gridCol w="1673698"/>
                <a:gridCol w="5105400"/>
              </a:tblGrid>
              <a:tr h="307240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106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210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316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421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5526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2630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199736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6841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sz="1400" dirty="0" smtClean="0"/>
                        <a:t>Similarities</a:t>
                      </a:r>
                      <a:endParaRPr lang="en-US" sz="1400" dirty="0"/>
                    </a:p>
                  </a:txBody>
                  <a:tcPr>
                    <a:lnL w="9525" cap="flat" cmpd="sng" algn="ctr">
                      <a:solidFill>
                        <a:srgbClr val="9BBB59">
                          <a:shade val="95000"/>
                          <a:satMod val="105000"/>
                        </a:srgbClr>
                      </a:solidFill>
                      <a:prstDash val="solid"/>
                    </a:lnL>
                    <a:lnR>
                      <a:noFill/>
                    </a:lnR>
                    <a:lnT w="9525" cap="flat" cmpd="sng" algn="ctr">
                      <a:solidFill>
                        <a:srgbClr val="9BBB59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ysClr val="window" lastClr="FFFFFF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106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210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316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421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5526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2630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199736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6841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sz="1400" dirty="0" smtClean="0"/>
                        <a:t>Center</a:t>
                      </a:r>
                      <a:r>
                        <a:rPr lang="en-US" sz="1400" baseline="0" dirty="0" smtClean="0"/>
                        <a:t> </a:t>
                      </a:r>
                      <a:r>
                        <a:rPr lang="en-US" sz="1400" dirty="0" smtClean="0"/>
                        <a:t>Sentence</a:t>
                      </a:r>
                      <a:endParaRPr lang="en-US" sz="14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9BBB59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ysClr val="window" lastClr="FFFFFF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106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210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316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421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5526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2630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199736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6841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sz="1400" dirty="0" smtClean="0"/>
                        <a:t>Nearest Neighbor</a:t>
                      </a:r>
                      <a:r>
                        <a:rPr lang="en-US" sz="1400" baseline="0" dirty="0" smtClean="0"/>
                        <a:t> Sentences (most similar feature vector)</a:t>
                      </a:r>
                      <a:endParaRPr lang="en-US" sz="1400" dirty="0"/>
                    </a:p>
                  </a:txBody>
                  <a:tcPr>
                    <a:lnL>
                      <a:noFill/>
                    </a:lnL>
                    <a:lnR w="9525" cap="flat" cmpd="sng" algn="ctr">
                      <a:solidFill>
                        <a:srgbClr val="9BBB59">
                          <a:shade val="95000"/>
                          <a:satMod val="105000"/>
                        </a:srgbClr>
                      </a:solidFill>
                      <a:prstDash val="solid"/>
                    </a:lnR>
                    <a:lnT w="9525" cap="flat" cmpd="sng" algn="ctr">
                      <a:solidFill>
                        <a:srgbClr val="9BBB59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ysClr val="window" lastClr="FFFFFF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B59"/>
                    </a:solidFill>
                  </a:tcPr>
                </a:tc>
              </a:tr>
              <a:tr h="925383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10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21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31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421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552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263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19973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6841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Bad News</a:t>
                      </a:r>
                    </a:p>
                    <a:p>
                      <a:endParaRPr lang="en-US" sz="1400" dirty="0"/>
                    </a:p>
                  </a:txBody>
                  <a:tcPr>
                    <a:lnL w="9525" cap="flat" cmpd="sng" algn="ctr">
                      <a:solidFill>
                        <a:srgbClr val="9BBB59">
                          <a:shade val="95000"/>
                          <a:satMod val="105000"/>
                        </a:srgbClr>
                      </a:solidFill>
                      <a:prstDash val="solid"/>
                    </a:lnL>
                    <a:lnR w="9525" cap="flat" cmpd="sng" algn="ctr">
                      <a:solidFill>
                        <a:srgbClr val="9BBB59">
                          <a:shade val="95000"/>
                          <a:satMod val="10500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ysClr val="window" lastClr="FFFFFF"/>
                      </a:solidFill>
                      <a:prstDash val="solid"/>
                    </a:lnT>
                    <a:lnB w="9525" cap="flat" cmpd="sng" algn="ctr">
                      <a:solidFill>
                        <a:srgbClr val="9BBB59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B59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10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21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31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421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552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263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19973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6841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Both took further hits yesterday</a:t>
                      </a:r>
                    </a:p>
                  </a:txBody>
                  <a:tcPr>
                    <a:lnL w="9525" cap="flat" cmpd="sng" algn="ctr">
                      <a:solidFill>
                        <a:srgbClr val="9BBB59">
                          <a:shade val="95000"/>
                          <a:satMod val="105000"/>
                        </a:srgbClr>
                      </a:solidFill>
                      <a:prstDash val="solid"/>
                    </a:lnL>
                    <a:lnR w="9525" cap="flat" cmpd="sng" algn="ctr">
                      <a:solidFill>
                        <a:srgbClr val="9BBB59">
                          <a:shade val="95000"/>
                          <a:satMod val="10500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ysClr val="window" lastClr="FFFFFF"/>
                      </a:solidFill>
                      <a:prstDash val="solid"/>
                    </a:lnT>
                    <a:lnB w="9525" cap="flat" cmpd="sng" algn="ctr">
                      <a:solidFill>
                        <a:srgbClr val="9BBB59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B59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10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21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31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421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552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263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19973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6841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400" dirty="0" smtClean="0"/>
                        <a:t>We 're in for a lot of turbulence ... 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400" dirty="0" smtClean="0"/>
                        <a:t>BSN currently has 2.2 million common shares outstanding 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400" dirty="0" smtClean="0"/>
                        <a:t>This is panic buying 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400" dirty="0" smtClean="0"/>
                        <a:t>We have a couple or three tough weeks coming</a:t>
                      </a:r>
                    </a:p>
                  </a:txBody>
                  <a:tcPr>
                    <a:lnL w="9525" cap="flat" cmpd="sng" algn="ctr">
                      <a:solidFill>
                        <a:srgbClr val="9BBB59">
                          <a:shade val="95000"/>
                          <a:satMod val="105000"/>
                        </a:srgbClr>
                      </a:solidFill>
                      <a:prstDash val="solid"/>
                    </a:lnL>
                    <a:lnR w="9525" cap="flat" cmpd="sng" algn="ctr">
                      <a:solidFill>
                        <a:srgbClr val="9BBB59">
                          <a:shade val="95000"/>
                          <a:satMod val="10500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ysClr val="window" lastClr="FFFFFF"/>
                      </a:solidFill>
                      <a:prstDash val="solid"/>
                    </a:lnT>
                    <a:lnB w="9525" cap="flat" cmpd="sng" algn="ctr">
                      <a:solidFill>
                        <a:srgbClr val="9BBB59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B59">
                        <a:alpha val="40000"/>
                      </a:srgbClr>
                    </a:solidFill>
                  </a:tcPr>
                </a:tc>
              </a:tr>
              <a:tr h="462822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10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21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31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421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552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263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19973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6841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sz="1400" dirty="0" smtClean="0"/>
                        <a:t>Something said</a:t>
                      </a:r>
                      <a:endParaRPr lang="en-US" sz="1400" dirty="0"/>
                    </a:p>
                  </a:txBody>
                  <a:tcPr>
                    <a:lnL w="9525" cap="flat" cmpd="sng" algn="ctr">
                      <a:solidFill>
                        <a:srgbClr val="9BBB59">
                          <a:shade val="95000"/>
                          <a:satMod val="105000"/>
                        </a:srgbClr>
                      </a:solidFill>
                      <a:prstDash val="solid"/>
                    </a:lnL>
                    <a:lnR w="9525" cap="flat" cmpd="sng" algn="ctr">
                      <a:solidFill>
                        <a:srgbClr val="9BBB59">
                          <a:shade val="95000"/>
                          <a:satMod val="105000"/>
                        </a:srgbClr>
                      </a:solidFill>
                      <a:prstDash val="solid"/>
                    </a:lnR>
                    <a:lnT w="9525" cap="flat" cmpd="sng" algn="ctr">
                      <a:solidFill>
                        <a:srgbClr val="9BBB59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9BBB59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10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21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31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421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552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263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19973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6841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sz="1400" dirty="0" smtClean="0"/>
                        <a:t>I had calls all night long from the States, he said</a:t>
                      </a:r>
                      <a:endParaRPr lang="en-US" sz="1400" dirty="0"/>
                    </a:p>
                  </a:txBody>
                  <a:tcPr>
                    <a:lnL w="9525" cap="flat" cmpd="sng" algn="ctr">
                      <a:solidFill>
                        <a:srgbClr val="9BBB59">
                          <a:shade val="95000"/>
                          <a:satMod val="105000"/>
                        </a:srgbClr>
                      </a:solidFill>
                      <a:prstDash val="solid"/>
                    </a:lnL>
                    <a:lnR w="9525" cap="flat" cmpd="sng" algn="ctr">
                      <a:solidFill>
                        <a:srgbClr val="9BBB59">
                          <a:shade val="95000"/>
                          <a:satMod val="105000"/>
                        </a:srgbClr>
                      </a:solidFill>
                      <a:prstDash val="solid"/>
                    </a:lnR>
                    <a:lnT w="9525" cap="flat" cmpd="sng" algn="ctr">
                      <a:solidFill>
                        <a:srgbClr val="9BBB59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9BBB59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10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21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31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421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552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263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19973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6841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400" dirty="0" smtClean="0"/>
                        <a:t>Our intent is to promote the best alternative, he says 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400" dirty="0" smtClean="0"/>
                        <a:t>We have sufficient cash flow to handle that, he said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400" dirty="0" smtClean="0"/>
                        <a:t>Currently, average pay for machinists is 22.22 an hour, Boeing said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400" dirty="0" smtClean="0"/>
                        <a:t>Profit from trading for its own account dropped, the securities firm said</a:t>
                      </a:r>
                      <a:endParaRPr lang="en-US" sz="1400" dirty="0"/>
                    </a:p>
                  </a:txBody>
                  <a:tcPr>
                    <a:lnL w="9525" cap="flat" cmpd="sng" algn="ctr">
                      <a:solidFill>
                        <a:srgbClr val="9BBB59">
                          <a:shade val="95000"/>
                          <a:satMod val="105000"/>
                        </a:srgbClr>
                      </a:solidFill>
                      <a:prstDash val="solid"/>
                    </a:lnL>
                    <a:lnR w="9525" cap="flat" cmpd="sng" algn="ctr">
                      <a:solidFill>
                        <a:srgbClr val="9BBB59">
                          <a:shade val="95000"/>
                          <a:satMod val="105000"/>
                        </a:srgbClr>
                      </a:solidFill>
                      <a:prstDash val="solid"/>
                    </a:lnR>
                    <a:lnT w="9525" cap="flat" cmpd="sng" algn="ctr">
                      <a:solidFill>
                        <a:srgbClr val="9BBB59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9BBB59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62822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10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21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31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421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552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263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19973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6841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Gains and good news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 smtClean="0"/>
                    </a:p>
                    <a:p>
                      <a:endParaRPr lang="en-US" sz="1400" dirty="0"/>
                    </a:p>
                  </a:txBody>
                  <a:tcPr>
                    <a:lnL w="9525" cap="flat" cmpd="sng" algn="ctr">
                      <a:solidFill>
                        <a:srgbClr val="9BBB59">
                          <a:shade val="95000"/>
                          <a:satMod val="105000"/>
                        </a:srgbClr>
                      </a:solidFill>
                      <a:prstDash val="solid"/>
                    </a:lnL>
                    <a:lnR w="9525" cap="flat" cmpd="sng" algn="ctr">
                      <a:solidFill>
                        <a:srgbClr val="9BBB59">
                          <a:shade val="95000"/>
                          <a:satMod val="105000"/>
                        </a:srgbClr>
                      </a:solidFill>
                      <a:prstDash val="solid"/>
                    </a:lnR>
                    <a:lnT w="9525" cap="flat" cmpd="sng" algn="ctr">
                      <a:solidFill>
                        <a:srgbClr val="9BBB59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9BBB59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B59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10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21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31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421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552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263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19973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6841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Fujisawa gained 22 to 2,222 </a:t>
                      </a:r>
                    </a:p>
                    <a:p>
                      <a:endParaRPr lang="en-US" sz="1400" dirty="0"/>
                    </a:p>
                  </a:txBody>
                  <a:tcPr>
                    <a:lnL w="9525" cap="flat" cmpd="sng" algn="ctr">
                      <a:solidFill>
                        <a:srgbClr val="9BBB59">
                          <a:shade val="95000"/>
                          <a:satMod val="105000"/>
                        </a:srgbClr>
                      </a:solidFill>
                      <a:prstDash val="solid"/>
                    </a:lnL>
                    <a:lnR w="9525" cap="flat" cmpd="sng" algn="ctr">
                      <a:solidFill>
                        <a:srgbClr val="9BBB59">
                          <a:shade val="95000"/>
                          <a:satMod val="105000"/>
                        </a:srgbClr>
                      </a:solidFill>
                      <a:prstDash val="solid"/>
                    </a:lnR>
                    <a:lnT w="9525" cap="flat" cmpd="sng" algn="ctr">
                      <a:solidFill>
                        <a:srgbClr val="9BBB59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9BBB59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B59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10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21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31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421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552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263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19973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6841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en-US" sz="1400" dirty="0" smtClean="0"/>
                        <a:t>Mochida advanced 22 to 2,222 </a:t>
                      </a:r>
                    </a:p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en-US" sz="1400" dirty="0" smtClean="0"/>
                        <a:t>Commerzbank gained 2 to 222.2 </a:t>
                      </a:r>
                    </a:p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en-US" sz="1400" dirty="0" smtClean="0"/>
                        <a:t>Paris loved her at first sight </a:t>
                      </a:r>
                    </a:p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en-US" sz="1400" dirty="0" smtClean="0"/>
                        <a:t>Profits improved across Hess's businesses</a:t>
                      </a:r>
                    </a:p>
                  </a:txBody>
                  <a:tcPr>
                    <a:lnL w="9525" cap="flat" cmpd="sng" algn="ctr">
                      <a:solidFill>
                        <a:srgbClr val="9BBB59">
                          <a:shade val="95000"/>
                          <a:satMod val="105000"/>
                        </a:srgbClr>
                      </a:solidFill>
                      <a:prstDash val="solid"/>
                    </a:lnL>
                    <a:lnR w="9525" cap="flat" cmpd="sng" algn="ctr">
                      <a:solidFill>
                        <a:srgbClr val="9BBB59">
                          <a:shade val="95000"/>
                          <a:satMod val="105000"/>
                        </a:srgbClr>
                      </a:solidFill>
                      <a:prstDash val="solid"/>
                    </a:lnR>
                    <a:lnT w="9525" cap="flat" cmpd="sng" algn="ctr">
                      <a:solidFill>
                        <a:srgbClr val="9BBB59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9BBB59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B59">
                        <a:alpha val="40000"/>
                      </a:srgbClr>
                    </a:solidFill>
                  </a:tcPr>
                </a:tc>
              </a:tr>
              <a:tr h="994285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10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21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31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421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552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263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19973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6841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Unknown words which are cities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 smtClean="0"/>
                    </a:p>
                  </a:txBody>
                  <a:tcPr>
                    <a:lnL w="9525" cap="flat" cmpd="sng" algn="ctr">
                      <a:solidFill>
                        <a:srgbClr val="9BBB59">
                          <a:shade val="95000"/>
                          <a:satMod val="105000"/>
                        </a:srgbClr>
                      </a:solidFill>
                      <a:prstDash val="solid"/>
                    </a:lnL>
                    <a:lnR w="9525" cap="flat" cmpd="sng" algn="ctr">
                      <a:solidFill>
                        <a:srgbClr val="9BBB59">
                          <a:shade val="95000"/>
                          <a:satMod val="105000"/>
                        </a:srgbClr>
                      </a:solidFill>
                      <a:prstDash val="solid"/>
                    </a:lnR>
                    <a:lnT w="9525" cap="flat" cmpd="sng" algn="ctr">
                      <a:solidFill>
                        <a:srgbClr val="9BBB59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9BBB59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10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21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31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421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552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263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19973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6841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Columbia , S.C</a:t>
                      </a:r>
                    </a:p>
                    <a:p>
                      <a:endParaRPr lang="en-US" sz="1400" dirty="0"/>
                    </a:p>
                  </a:txBody>
                  <a:tcPr>
                    <a:lnL w="9525" cap="flat" cmpd="sng" algn="ctr">
                      <a:solidFill>
                        <a:srgbClr val="9BBB59">
                          <a:shade val="95000"/>
                          <a:satMod val="105000"/>
                        </a:srgbClr>
                      </a:solidFill>
                      <a:prstDash val="solid"/>
                    </a:lnL>
                    <a:lnR w="9525" cap="flat" cmpd="sng" algn="ctr">
                      <a:solidFill>
                        <a:srgbClr val="9BBB59">
                          <a:shade val="95000"/>
                          <a:satMod val="105000"/>
                        </a:srgbClr>
                      </a:solidFill>
                      <a:prstDash val="solid"/>
                    </a:lnR>
                    <a:lnT w="9525" cap="flat" cmpd="sng" algn="ctr">
                      <a:solidFill>
                        <a:srgbClr val="9BBB59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9BBB59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10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21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31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421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552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263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19973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6841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en-US" sz="1400" dirty="0" smtClean="0"/>
                        <a:t>Greenville , Miss </a:t>
                      </a:r>
                    </a:p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en-US" sz="1400" dirty="0" smtClean="0"/>
                        <a:t>UNK , </a:t>
                      </a:r>
                      <a:r>
                        <a:rPr lang="en-US" sz="1400" dirty="0" err="1" smtClean="0"/>
                        <a:t>Md</a:t>
                      </a:r>
                      <a:r>
                        <a:rPr lang="en-US" sz="1400" dirty="0" smtClean="0"/>
                        <a:t> </a:t>
                      </a:r>
                    </a:p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en-US" sz="1400" dirty="0" smtClean="0"/>
                        <a:t>UNK , Miss </a:t>
                      </a:r>
                    </a:p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en-US" sz="1400" dirty="0" smtClean="0"/>
                        <a:t>UNK , </a:t>
                      </a:r>
                      <a:r>
                        <a:rPr lang="en-US" sz="1400" dirty="0" err="1" smtClean="0"/>
                        <a:t>Calif</a:t>
                      </a:r>
                      <a:endParaRPr lang="en-US" sz="1400" dirty="0" smtClean="0"/>
                    </a:p>
                  </a:txBody>
                  <a:tcPr>
                    <a:lnL w="9525" cap="flat" cmpd="sng" algn="ctr">
                      <a:solidFill>
                        <a:srgbClr val="9BBB59">
                          <a:shade val="95000"/>
                          <a:satMod val="105000"/>
                        </a:srgbClr>
                      </a:solidFill>
                      <a:prstDash val="solid"/>
                    </a:lnL>
                    <a:lnR w="9525" cap="flat" cmpd="sng" algn="ctr">
                      <a:solidFill>
                        <a:srgbClr val="9BBB59">
                          <a:shade val="95000"/>
                          <a:satMod val="105000"/>
                        </a:srgbClr>
                      </a:solidFill>
                      <a:prstDash val="solid"/>
                    </a:lnR>
                    <a:lnT w="9525" cap="flat" cmpd="sng" algn="ctr">
                      <a:solidFill>
                        <a:srgbClr val="9BBB59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9BBB59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381847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 Similar Sentences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5145386"/>
              </p:ext>
            </p:extLst>
          </p:nvPr>
        </p:nvGraphicFramePr>
        <p:xfrm>
          <a:off x="155425" y="855865"/>
          <a:ext cx="8839200" cy="4876797"/>
        </p:xfrm>
        <a:graphic>
          <a:graphicData uri="http://schemas.openxmlformats.org/drawingml/2006/table">
            <a:tbl>
              <a:tblPr firstRow="1" bandRow="1">
                <a:gradFill rotWithShape="1">
                  <a:gsLst>
                    <a:gs pos="0">
                      <a:srgbClr val="9BBB59">
                        <a:tint val="50000"/>
                        <a:satMod val="300000"/>
                      </a:srgbClr>
                    </a:gs>
                    <a:gs pos="35000">
                      <a:srgbClr val="9BBB59">
                        <a:tint val="37000"/>
                        <a:satMod val="300000"/>
                      </a:srgbClr>
                    </a:gs>
                    <a:gs pos="100000">
                      <a:srgbClr val="9BBB59">
                        <a:tint val="15000"/>
                        <a:satMod val="350000"/>
                      </a:srgbClr>
                    </a:gs>
                  </a:gsLst>
                  <a:lin ang="16200000" scaled="1"/>
                </a:gradFill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a:tblPr>
              <a:tblGrid>
                <a:gridCol w="1786097"/>
                <a:gridCol w="1703061"/>
                <a:gridCol w="5350042"/>
              </a:tblGrid>
              <a:tr h="457197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106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210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316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421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5526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2630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199736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6841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sz="1400" dirty="0" smtClean="0"/>
                        <a:t>Similarities</a:t>
                      </a:r>
                      <a:endParaRPr lang="en-US" sz="1400" dirty="0"/>
                    </a:p>
                  </a:txBody>
                  <a:tcPr>
                    <a:lnL w="9525" cap="flat" cmpd="sng" algn="ctr">
                      <a:solidFill>
                        <a:srgbClr val="9BBB59">
                          <a:shade val="95000"/>
                          <a:satMod val="105000"/>
                        </a:srgbClr>
                      </a:solidFill>
                      <a:prstDash val="solid"/>
                    </a:lnL>
                    <a:lnR>
                      <a:noFill/>
                    </a:lnR>
                    <a:lnT w="9525" cap="flat" cmpd="sng" algn="ctr">
                      <a:solidFill>
                        <a:srgbClr val="9BBB59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ysClr val="window" lastClr="FFFFFF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106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210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316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421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5526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2630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199736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6841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sz="1400" dirty="0" smtClean="0"/>
                        <a:t>Center Sentence</a:t>
                      </a:r>
                      <a:endParaRPr lang="en-US" sz="14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9BBB59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ysClr val="window" lastClr="FFFFFF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106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210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316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421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5526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2630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199736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6841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sz="1400" dirty="0" smtClean="0"/>
                        <a:t>Nearest Neighbor</a:t>
                      </a:r>
                      <a:r>
                        <a:rPr lang="en-US" sz="1400" baseline="0" dirty="0" smtClean="0"/>
                        <a:t> Sentences (most similar feature vector)</a:t>
                      </a:r>
                      <a:endParaRPr lang="en-US" sz="1400" dirty="0"/>
                    </a:p>
                  </a:txBody>
                  <a:tcPr>
                    <a:lnL>
                      <a:noFill/>
                    </a:lnL>
                    <a:lnR w="9525" cap="flat" cmpd="sng" algn="ctr">
                      <a:solidFill>
                        <a:srgbClr val="9BBB59">
                          <a:shade val="95000"/>
                          <a:satMod val="105000"/>
                        </a:srgbClr>
                      </a:solidFill>
                      <a:prstDash val="solid"/>
                    </a:lnR>
                    <a:lnT w="9525" cap="flat" cmpd="sng" algn="ctr">
                      <a:solidFill>
                        <a:srgbClr val="9BBB59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ysClr val="window" lastClr="FFFFFF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B59"/>
                    </a:solidFill>
                  </a:tcPr>
                </a:tc>
              </a:tr>
              <a:tr h="462822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10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21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31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421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552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263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19973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6841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Declining to comment = not disclosing</a:t>
                      </a:r>
                    </a:p>
                    <a:p>
                      <a:endParaRPr lang="en-US" sz="1400" dirty="0"/>
                    </a:p>
                  </a:txBody>
                  <a:tcPr>
                    <a:lnL w="9525" cap="flat" cmpd="sng" algn="ctr">
                      <a:solidFill>
                        <a:srgbClr val="9BBB59">
                          <a:shade val="95000"/>
                          <a:satMod val="105000"/>
                        </a:srgbClr>
                      </a:solidFill>
                      <a:prstDash val="solid"/>
                    </a:lnL>
                    <a:lnR w="9525" cap="flat" cmpd="sng" algn="ctr">
                      <a:solidFill>
                        <a:srgbClr val="9BBB59">
                          <a:shade val="95000"/>
                          <a:satMod val="10500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ysClr val="window" lastClr="FFFFFF"/>
                      </a:solidFill>
                      <a:prstDash val="solid"/>
                    </a:lnT>
                    <a:lnB w="9525" cap="flat" cmpd="sng" algn="ctr">
                      <a:solidFill>
                        <a:srgbClr val="9BBB59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B59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10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21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31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421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552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263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19973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6841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Hess declined to comment </a:t>
                      </a:r>
                    </a:p>
                    <a:p>
                      <a:endParaRPr lang="en-US" sz="1400" dirty="0"/>
                    </a:p>
                  </a:txBody>
                  <a:tcPr>
                    <a:lnL w="9525" cap="flat" cmpd="sng" algn="ctr">
                      <a:solidFill>
                        <a:srgbClr val="9BBB59">
                          <a:shade val="95000"/>
                          <a:satMod val="105000"/>
                        </a:srgbClr>
                      </a:solidFill>
                      <a:prstDash val="solid"/>
                    </a:lnL>
                    <a:lnR w="9525" cap="flat" cmpd="sng" algn="ctr">
                      <a:solidFill>
                        <a:srgbClr val="9BBB59">
                          <a:shade val="95000"/>
                          <a:satMod val="10500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ysClr val="window" lastClr="FFFFFF"/>
                      </a:solidFill>
                      <a:prstDash val="solid"/>
                    </a:lnT>
                    <a:lnB w="9525" cap="flat" cmpd="sng" algn="ctr">
                      <a:solidFill>
                        <a:srgbClr val="9BBB59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B59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10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21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31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421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552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263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19973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6841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en-US" sz="1400" dirty="0" smtClean="0"/>
                        <a:t>PaineWebber declined to comment </a:t>
                      </a:r>
                    </a:p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en-US" sz="1400" dirty="0" smtClean="0"/>
                        <a:t>Phoenix declined to comment </a:t>
                      </a:r>
                    </a:p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en-US" sz="1400" dirty="0" smtClean="0"/>
                        <a:t>Campeau declined to comment </a:t>
                      </a:r>
                    </a:p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en-US" sz="1400" dirty="0" smtClean="0"/>
                        <a:t>Coastal wouldn't disclose the terms</a:t>
                      </a:r>
                    </a:p>
                  </a:txBody>
                  <a:tcPr>
                    <a:lnL w="9525" cap="flat" cmpd="sng" algn="ctr">
                      <a:solidFill>
                        <a:srgbClr val="9BBB59">
                          <a:shade val="95000"/>
                          <a:satMod val="105000"/>
                        </a:srgbClr>
                      </a:solidFill>
                      <a:prstDash val="solid"/>
                    </a:lnL>
                    <a:lnR w="9525" cap="flat" cmpd="sng" algn="ctr">
                      <a:solidFill>
                        <a:srgbClr val="9BBB59">
                          <a:shade val="95000"/>
                          <a:satMod val="10500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ysClr val="window" lastClr="FFFFFF"/>
                      </a:solidFill>
                      <a:prstDash val="solid"/>
                    </a:lnT>
                    <a:lnB w="9525" cap="flat" cmpd="sng" algn="ctr">
                      <a:solidFill>
                        <a:srgbClr val="9BBB59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B59">
                        <a:alpha val="40000"/>
                      </a:srgbClr>
                    </a:solidFill>
                  </a:tcPr>
                </a:tc>
              </a:tr>
              <a:tr h="462822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10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21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31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421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552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263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19973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6841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Large changes in sales or revenue</a:t>
                      </a:r>
                    </a:p>
                  </a:txBody>
                  <a:tcPr>
                    <a:lnL w="9525" cap="flat" cmpd="sng" algn="ctr">
                      <a:solidFill>
                        <a:srgbClr val="9BBB59">
                          <a:shade val="95000"/>
                          <a:satMod val="105000"/>
                        </a:srgbClr>
                      </a:solidFill>
                      <a:prstDash val="solid"/>
                    </a:lnL>
                    <a:lnR w="9525" cap="flat" cmpd="sng" algn="ctr">
                      <a:solidFill>
                        <a:srgbClr val="9BBB59">
                          <a:shade val="95000"/>
                          <a:satMod val="105000"/>
                        </a:srgbClr>
                      </a:solidFill>
                      <a:prstDash val="solid"/>
                    </a:lnR>
                    <a:lnT w="9525" cap="flat" cmpd="sng" algn="ctr">
                      <a:solidFill>
                        <a:srgbClr val="9BBB59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9BBB59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10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21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31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421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552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263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19973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6841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Sales grew almost 2 % to 222.2 million from 222.2 million</a:t>
                      </a:r>
                    </a:p>
                  </a:txBody>
                  <a:tcPr>
                    <a:lnL w="9525" cap="flat" cmpd="sng" algn="ctr">
                      <a:solidFill>
                        <a:srgbClr val="9BBB59">
                          <a:shade val="95000"/>
                          <a:satMod val="105000"/>
                        </a:srgbClr>
                      </a:solidFill>
                      <a:prstDash val="solid"/>
                    </a:lnL>
                    <a:lnR w="9525" cap="flat" cmpd="sng" algn="ctr">
                      <a:solidFill>
                        <a:srgbClr val="9BBB59">
                          <a:shade val="95000"/>
                          <a:satMod val="105000"/>
                        </a:srgbClr>
                      </a:solidFill>
                      <a:prstDash val="solid"/>
                    </a:lnR>
                    <a:lnT w="9525" cap="flat" cmpd="sng" algn="ctr">
                      <a:solidFill>
                        <a:srgbClr val="9BBB59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9BBB59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10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21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31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421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552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263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19973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6841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400" dirty="0" smtClean="0"/>
                        <a:t>Sales surged 22 % to 222.22 billion yen from 222.22 billion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400" dirty="0" smtClean="0"/>
                        <a:t>Revenue fell 2 % to 2.22 billion from 2.22 billion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400" dirty="0" smtClean="0"/>
                        <a:t>Sales rose more than 2 % to 22.2 million from 22.2 million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400" dirty="0" smtClean="0"/>
                        <a:t>Volume was 222.2 million shares , more than triple recent levels</a:t>
                      </a:r>
                    </a:p>
                  </a:txBody>
                  <a:tcPr>
                    <a:lnL w="9525" cap="flat" cmpd="sng" algn="ctr">
                      <a:solidFill>
                        <a:srgbClr val="9BBB59">
                          <a:shade val="95000"/>
                          <a:satMod val="105000"/>
                        </a:srgbClr>
                      </a:solidFill>
                      <a:prstDash val="solid"/>
                    </a:lnL>
                    <a:lnR w="9525" cap="flat" cmpd="sng" algn="ctr">
                      <a:solidFill>
                        <a:srgbClr val="9BBB59">
                          <a:shade val="95000"/>
                          <a:satMod val="105000"/>
                        </a:srgbClr>
                      </a:solidFill>
                      <a:prstDash val="solid"/>
                    </a:lnR>
                    <a:lnT w="9525" cap="flat" cmpd="sng" algn="ctr">
                      <a:solidFill>
                        <a:srgbClr val="9BBB59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9BBB59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62822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10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21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31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421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552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263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19973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6841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sz="1400" dirty="0" smtClean="0"/>
                        <a:t>Negation of different types</a:t>
                      </a:r>
                      <a:endParaRPr lang="en-US" sz="1400" dirty="0"/>
                    </a:p>
                  </a:txBody>
                  <a:tcPr>
                    <a:lnL w="9525" cap="flat" cmpd="sng" algn="ctr">
                      <a:solidFill>
                        <a:srgbClr val="9BBB59">
                          <a:shade val="95000"/>
                          <a:satMod val="105000"/>
                        </a:srgbClr>
                      </a:solidFill>
                      <a:prstDash val="solid"/>
                    </a:lnL>
                    <a:lnR w="9525" cap="flat" cmpd="sng" algn="ctr">
                      <a:solidFill>
                        <a:srgbClr val="9BBB59">
                          <a:shade val="95000"/>
                          <a:satMod val="105000"/>
                        </a:srgbClr>
                      </a:solidFill>
                      <a:prstDash val="solid"/>
                    </a:lnR>
                    <a:lnT w="9525" cap="flat" cmpd="sng" algn="ctr">
                      <a:solidFill>
                        <a:srgbClr val="9BBB59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9BBB59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B59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10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21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31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421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552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263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19973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6841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sz="1400" dirty="0" smtClean="0"/>
                        <a:t>There's nothing unusual about business groups pushing for more government spending</a:t>
                      </a:r>
                      <a:endParaRPr lang="en-US" sz="1400" dirty="0"/>
                    </a:p>
                  </a:txBody>
                  <a:tcPr>
                    <a:lnL w="9525" cap="flat" cmpd="sng" algn="ctr">
                      <a:solidFill>
                        <a:srgbClr val="9BBB59">
                          <a:shade val="95000"/>
                          <a:satMod val="105000"/>
                        </a:srgbClr>
                      </a:solidFill>
                      <a:prstDash val="solid"/>
                    </a:lnL>
                    <a:lnR w="9525" cap="flat" cmpd="sng" algn="ctr">
                      <a:solidFill>
                        <a:srgbClr val="9BBB59">
                          <a:shade val="95000"/>
                          <a:satMod val="105000"/>
                        </a:srgbClr>
                      </a:solidFill>
                      <a:prstDash val="solid"/>
                    </a:lnR>
                    <a:lnT w="9525" cap="flat" cmpd="sng" algn="ctr">
                      <a:solidFill>
                        <a:srgbClr val="9BBB59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9BBB59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B59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10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21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31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421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552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263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19973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6841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en-US" sz="1400" dirty="0" smtClean="0"/>
                        <a:t>We don't think at this point anything needs to be said</a:t>
                      </a:r>
                    </a:p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en-US" sz="1400" dirty="0" smtClean="0"/>
                        <a:t>It therefore makes no sense for each market to adopt different circuit breakers</a:t>
                      </a:r>
                    </a:p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en-US" sz="1400" dirty="0" smtClean="0"/>
                        <a:t>You can't say the same with black and white </a:t>
                      </a:r>
                    </a:p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en-US" sz="1400" dirty="0" smtClean="0"/>
                        <a:t>I don't think anyone left the place UNK </a:t>
                      </a:r>
                      <a:r>
                        <a:rPr lang="en-US" sz="1400" dirty="0" err="1" smtClean="0"/>
                        <a:t>UNK</a:t>
                      </a:r>
                      <a:r>
                        <a:rPr lang="en-US" sz="1400" dirty="0" smtClean="0"/>
                        <a:t> </a:t>
                      </a:r>
                    </a:p>
                  </a:txBody>
                  <a:tcPr>
                    <a:lnL w="9525" cap="flat" cmpd="sng" algn="ctr">
                      <a:solidFill>
                        <a:srgbClr val="9BBB59">
                          <a:shade val="95000"/>
                          <a:satMod val="105000"/>
                        </a:srgbClr>
                      </a:solidFill>
                      <a:prstDash val="solid"/>
                    </a:lnL>
                    <a:lnR w="9525" cap="flat" cmpd="sng" algn="ctr">
                      <a:solidFill>
                        <a:srgbClr val="9BBB59">
                          <a:shade val="95000"/>
                          <a:satMod val="105000"/>
                        </a:srgbClr>
                      </a:solidFill>
                      <a:prstDash val="solid"/>
                    </a:lnR>
                    <a:lnT w="9525" cap="flat" cmpd="sng" algn="ctr">
                      <a:solidFill>
                        <a:srgbClr val="9BBB59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9BBB59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B59">
                        <a:alpha val="40000"/>
                      </a:srgbClr>
                    </a:solidFill>
                  </a:tcPr>
                </a:tc>
              </a:tr>
              <a:tr h="462822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10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21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31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421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552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263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19973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6841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People</a:t>
                      </a:r>
                      <a:r>
                        <a:rPr lang="en-US" sz="1400" baseline="0" dirty="0" smtClean="0"/>
                        <a:t> in bad situations</a:t>
                      </a:r>
                      <a:endParaRPr lang="en-US" sz="1400" dirty="0" smtClean="0"/>
                    </a:p>
                    <a:p>
                      <a:endParaRPr lang="en-US" sz="1400" dirty="0"/>
                    </a:p>
                  </a:txBody>
                  <a:tcPr>
                    <a:lnL w="9525" cap="flat" cmpd="sng" algn="ctr">
                      <a:solidFill>
                        <a:srgbClr val="9BBB59">
                          <a:shade val="95000"/>
                          <a:satMod val="105000"/>
                        </a:srgbClr>
                      </a:solidFill>
                      <a:prstDash val="solid"/>
                    </a:lnL>
                    <a:lnR w="9525" cap="flat" cmpd="sng" algn="ctr">
                      <a:solidFill>
                        <a:srgbClr val="9BBB59">
                          <a:shade val="95000"/>
                          <a:satMod val="105000"/>
                        </a:srgbClr>
                      </a:solidFill>
                      <a:prstDash val="solid"/>
                    </a:lnR>
                    <a:lnT w="9525" cap="flat" cmpd="sng" algn="ctr">
                      <a:solidFill>
                        <a:srgbClr val="9BBB59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9BBB59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10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21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31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421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552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263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19973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6841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We were lucky</a:t>
                      </a:r>
                    </a:p>
                    <a:p>
                      <a:endParaRPr lang="en-US" sz="1400" dirty="0"/>
                    </a:p>
                  </a:txBody>
                  <a:tcPr>
                    <a:lnL w="9525" cap="flat" cmpd="sng" algn="ctr">
                      <a:solidFill>
                        <a:srgbClr val="9BBB59">
                          <a:shade val="95000"/>
                          <a:satMod val="105000"/>
                        </a:srgbClr>
                      </a:solidFill>
                      <a:prstDash val="solid"/>
                    </a:lnL>
                    <a:lnR w="9525" cap="flat" cmpd="sng" algn="ctr">
                      <a:solidFill>
                        <a:srgbClr val="9BBB59">
                          <a:shade val="95000"/>
                          <a:satMod val="105000"/>
                        </a:srgbClr>
                      </a:solidFill>
                      <a:prstDash val="solid"/>
                    </a:lnR>
                    <a:lnT w="9525" cap="flat" cmpd="sng" algn="ctr">
                      <a:solidFill>
                        <a:srgbClr val="9BBB59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9BBB59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10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21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31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421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552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263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19973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6841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400" dirty="0" smtClean="0"/>
                        <a:t>It was chaotic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400" dirty="0" smtClean="0"/>
                        <a:t>We were wrong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400" dirty="0" smtClean="0"/>
                        <a:t>People had died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400" dirty="0" smtClean="0"/>
                        <a:t>They still are </a:t>
                      </a:r>
                    </a:p>
                  </a:txBody>
                  <a:tcPr>
                    <a:lnL w="9525" cap="flat" cmpd="sng" algn="ctr">
                      <a:solidFill>
                        <a:srgbClr val="9BBB59">
                          <a:shade val="95000"/>
                          <a:satMod val="105000"/>
                        </a:srgbClr>
                      </a:solidFill>
                      <a:prstDash val="solid"/>
                    </a:lnL>
                    <a:lnR w="9525" cap="flat" cmpd="sng" algn="ctr">
                      <a:solidFill>
                        <a:srgbClr val="9BBB59">
                          <a:shade val="95000"/>
                          <a:satMod val="105000"/>
                        </a:srgbClr>
                      </a:solidFill>
                      <a:prstDash val="solid"/>
                    </a:lnR>
                    <a:lnT w="9525" cap="flat" cmpd="sng" algn="ctr">
                      <a:solidFill>
                        <a:srgbClr val="9BBB59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9BBB59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720440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Application: Paraphrase Detection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1295400"/>
            <a:ext cx="8229600" cy="5181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lvl="0" indent="-342900">
              <a:spcBef>
                <a:spcPct val="20000"/>
              </a:spcBef>
              <a:buFont typeface="Arial" pitchFamily="34" charset="0"/>
              <a:buChar char="•"/>
            </a:pPr>
            <a:endParaRPr lang="en-US" sz="3200" dirty="0" smtClean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47450" y="932675"/>
            <a:ext cx="8229600" cy="2342706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</a:pPr>
            <a:r>
              <a:rPr lang="en-US" sz="2000" b="0" dirty="0" smtClean="0"/>
              <a:t>Task: Decide whether or not two sentences are paraphrases of each other.  (MSR Paraphrase Corpus)</a:t>
            </a:r>
          </a:p>
        </p:txBody>
      </p:sp>
      <p:grpSp>
        <p:nvGrpSpPr>
          <p:cNvPr id="3" name="Group 6"/>
          <p:cNvGrpSpPr/>
          <p:nvPr/>
        </p:nvGrpSpPr>
        <p:grpSpPr>
          <a:xfrm>
            <a:off x="9756675" y="2584090"/>
            <a:ext cx="8077200" cy="2938086"/>
            <a:chOff x="462665" y="3851455"/>
            <a:chExt cx="8077200" cy="2938086"/>
          </a:xfrm>
        </p:grpSpPr>
        <p:graphicFrame>
          <p:nvGraphicFramePr>
            <p:cNvPr id="9" name="Content Placeholder 3"/>
            <p:cNvGraphicFramePr>
              <a:graphicFrameLocks/>
            </p:cNvGraphicFramePr>
            <p:nvPr/>
          </p:nvGraphicFramePr>
          <p:xfrm>
            <a:off x="462665" y="3851455"/>
            <a:ext cx="8077200" cy="2938086"/>
          </p:xfrm>
          <a:graphic>
            <a:graphicData uri="http://schemas.openxmlformats.org/drawingml/2006/table">
              <a:tbl>
                <a:tblPr firstRow="1" bandRow="1"/>
                <a:tblGrid>
                  <a:gridCol w="6912900"/>
                  <a:gridCol w="1164300"/>
                </a:tblGrid>
                <a:tr h="135330">
                  <a:tc>
                    <a:txBody>
                      <a:bodyPr/>
                      <a:lstStyle>
                        <a:defPPr>
                          <a:defRPr lang="en-US"/>
                        </a:defPPr>
                        <a:lvl1pPr marL="0" algn="l" defTabSz="91421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Calibri"/>
                          </a:defRPr>
                        </a:lvl1pPr>
                        <a:lvl2pPr marL="457106" algn="l" defTabSz="91421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Calibri"/>
                          </a:defRPr>
                        </a:lvl2pPr>
                        <a:lvl3pPr marL="914210" algn="l" defTabSz="91421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Calibri"/>
                          </a:defRPr>
                        </a:lvl3pPr>
                        <a:lvl4pPr marL="1371316" algn="l" defTabSz="91421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Calibri"/>
                          </a:defRPr>
                        </a:lvl4pPr>
                        <a:lvl5pPr marL="1828421" algn="l" defTabSz="91421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Calibri"/>
                          </a:defRPr>
                        </a:lvl5pPr>
                        <a:lvl6pPr marL="2285526" algn="l" defTabSz="91421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Calibri"/>
                          </a:defRPr>
                        </a:lvl6pPr>
                        <a:lvl7pPr marL="2742630" algn="l" defTabSz="91421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Calibri"/>
                          </a:defRPr>
                        </a:lvl7pPr>
                        <a:lvl8pPr marL="3199736" algn="l" defTabSz="91421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Calibri"/>
                          </a:defRPr>
                        </a:lvl8pPr>
                        <a:lvl9pPr marL="3656841" algn="l" defTabSz="91421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Calibri"/>
                          </a:defRPr>
                        </a:lvl9pPr>
                      </a:lstStyle>
                      <a:p>
                        <a:r>
                          <a:rPr lang="en-US" sz="1600" kern="1200" baseline="0" dirty="0" smtClean="0"/>
                          <a:t>Method</a:t>
                        </a:r>
                        <a:endParaRPr lang="en-US" sz="1600" dirty="0"/>
                      </a:p>
                    </a:txBody>
                    <a:tcPr>
                      <a:lnL w="12700" cmpd="sng">
                        <a:solidFill>
                          <a:sysClr val="window" lastClr="FFFFFF"/>
                        </a:solidFill>
                      </a:lnL>
                      <a:lnR w="12700" cmpd="sng">
                        <a:solidFill>
                          <a:sysClr val="window" lastClr="FFFFFF"/>
                        </a:solidFill>
                      </a:lnR>
                      <a:lnT w="12700" cmpd="sng">
                        <a:solidFill>
                          <a:sysClr val="window" lastClr="FFFFFF"/>
                        </a:solidFill>
                      </a:lnT>
                      <a:lnB w="38100" cmpd="sng">
                        <a:solidFill>
                          <a:sysClr val="window" lastClr="FFFFFF"/>
                        </a:solidFill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4F81BD"/>
                      </a:solidFill>
                    </a:tcPr>
                  </a:tc>
                  <a:tc>
                    <a:txBody>
                      <a:bodyPr/>
                      <a:lstStyle>
                        <a:defPPr>
                          <a:defRPr lang="en-US"/>
                        </a:defPPr>
                        <a:lvl1pPr marL="0" algn="l" defTabSz="91421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Calibri"/>
                          </a:defRPr>
                        </a:lvl1pPr>
                        <a:lvl2pPr marL="457106" algn="l" defTabSz="91421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Calibri"/>
                          </a:defRPr>
                        </a:lvl2pPr>
                        <a:lvl3pPr marL="914210" algn="l" defTabSz="91421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Calibri"/>
                          </a:defRPr>
                        </a:lvl3pPr>
                        <a:lvl4pPr marL="1371316" algn="l" defTabSz="91421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Calibri"/>
                          </a:defRPr>
                        </a:lvl4pPr>
                        <a:lvl5pPr marL="1828421" algn="l" defTabSz="91421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Calibri"/>
                          </a:defRPr>
                        </a:lvl5pPr>
                        <a:lvl6pPr marL="2285526" algn="l" defTabSz="91421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Calibri"/>
                          </a:defRPr>
                        </a:lvl6pPr>
                        <a:lvl7pPr marL="2742630" algn="l" defTabSz="91421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Calibri"/>
                          </a:defRPr>
                        </a:lvl7pPr>
                        <a:lvl8pPr marL="3199736" algn="l" defTabSz="91421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Calibri"/>
                          </a:defRPr>
                        </a:lvl8pPr>
                        <a:lvl9pPr marL="3656841" algn="l" defTabSz="91421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Calibri"/>
                          </a:defRPr>
                        </a:lvl9pPr>
                      </a:lstStyle>
                      <a:p>
                        <a:r>
                          <a:rPr lang="en-US" sz="1600" dirty="0" smtClean="0"/>
                          <a:t>F1</a:t>
                        </a:r>
                        <a:endParaRPr lang="en-US" sz="1600" dirty="0"/>
                      </a:p>
                    </a:txBody>
                    <a:tcPr>
                      <a:lnL w="12700" cmpd="sng">
                        <a:solidFill>
                          <a:sysClr val="window" lastClr="FFFFFF"/>
                        </a:solidFill>
                      </a:lnL>
                      <a:lnR w="12700" cmpd="sng">
                        <a:solidFill>
                          <a:sysClr val="window" lastClr="FFFFFF"/>
                        </a:solidFill>
                      </a:lnR>
                      <a:lnT w="12700" cmpd="sng">
                        <a:solidFill>
                          <a:sysClr val="window" lastClr="FFFFFF"/>
                        </a:solidFill>
                      </a:lnT>
                      <a:lnB w="38100" cmpd="sng">
                        <a:solidFill>
                          <a:sysClr val="window" lastClr="FFFFFF"/>
                        </a:solidFill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4F81BD"/>
                      </a:solidFill>
                    </a:tcPr>
                  </a:tc>
                </a:tr>
                <a:tr h="337281">
                  <a:tc>
                    <a:txBody>
                      <a:bodyPr/>
                      <a:lstStyle>
                        <a:defPPr>
                          <a:defRPr lang="en-US"/>
                        </a:defPPr>
                        <a:lvl1pPr marL="0" algn="l" defTabSz="91421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Calibri"/>
                          </a:defRPr>
                        </a:lvl1pPr>
                        <a:lvl2pPr marL="457106" algn="l" defTabSz="91421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Calibri"/>
                          </a:defRPr>
                        </a:lvl2pPr>
                        <a:lvl3pPr marL="914210" algn="l" defTabSz="91421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Calibri"/>
                          </a:defRPr>
                        </a:lvl3pPr>
                        <a:lvl4pPr marL="1371316" algn="l" defTabSz="91421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Calibri"/>
                          </a:defRPr>
                        </a:lvl4pPr>
                        <a:lvl5pPr marL="1828421" algn="l" defTabSz="91421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Calibri"/>
                          </a:defRPr>
                        </a:lvl5pPr>
                        <a:lvl6pPr marL="2285526" algn="l" defTabSz="91421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Calibri"/>
                          </a:defRPr>
                        </a:lvl6pPr>
                        <a:lvl7pPr marL="2742630" algn="l" defTabSz="91421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Calibri"/>
                          </a:defRPr>
                        </a:lvl7pPr>
                        <a:lvl8pPr marL="3199736" algn="l" defTabSz="91421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Calibri"/>
                          </a:defRPr>
                        </a:lvl8pPr>
                        <a:lvl9pPr marL="3656841" algn="l" defTabSz="91421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Calibri"/>
                          </a:defRPr>
                        </a:lvl9pPr>
                      </a:lstStyle>
                      <a:p>
                        <a:pPr marL="0" marR="0" indent="0" algn="l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lang="en-US" sz="1600" dirty="0" smtClean="0"/>
                          <a:t>Baseline</a:t>
                        </a:r>
                        <a:endParaRPr lang="en-US" sz="1600" dirty="0"/>
                      </a:p>
                    </a:txBody>
                    <a:tcPr>
                      <a:lnL w="12700" cmpd="sng">
                        <a:solidFill>
                          <a:sysClr val="window" lastClr="FFFFFF"/>
                        </a:solidFill>
                      </a:lnL>
                      <a:lnR w="12700" cmpd="sng">
                        <a:solidFill>
                          <a:sysClr val="window" lastClr="FFFFFF"/>
                        </a:solidFill>
                      </a:lnR>
                      <a:lnT w="38100" cmpd="sng">
                        <a:solidFill>
                          <a:sysClr val="window" lastClr="FFFFFF"/>
                        </a:solidFill>
                      </a:lnT>
                      <a:lnB w="12700" cmpd="sng">
                        <a:solidFill>
                          <a:sysClr val="window" lastClr="FFFFFF"/>
                        </a:solidFill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4F81BD">
                          <a:tint val="40000"/>
                        </a:srgbClr>
                      </a:solidFill>
                    </a:tcPr>
                  </a:tc>
                  <a:tc>
                    <a:txBody>
                      <a:bodyPr/>
                      <a:lstStyle>
                        <a:defPPr>
                          <a:defRPr lang="en-US"/>
                        </a:defPPr>
                        <a:lvl1pPr marL="0" algn="l" defTabSz="91421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Calibri"/>
                          </a:defRPr>
                        </a:lvl1pPr>
                        <a:lvl2pPr marL="457106" algn="l" defTabSz="91421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Calibri"/>
                          </a:defRPr>
                        </a:lvl2pPr>
                        <a:lvl3pPr marL="914210" algn="l" defTabSz="91421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Calibri"/>
                          </a:defRPr>
                        </a:lvl3pPr>
                        <a:lvl4pPr marL="1371316" algn="l" defTabSz="91421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Calibri"/>
                          </a:defRPr>
                        </a:lvl4pPr>
                        <a:lvl5pPr marL="1828421" algn="l" defTabSz="91421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Calibri"/>
                          </a:defRPr>
                        </a:lvl5pPr>
                        <a:lvl6pPr marL="2285526" algn="l" defTabSz="91421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Calibri"/>
                          </a:defRPr>
                        </a:lvl6pPr>
                        <a:lvl7pPr marL="2742630" algn="l" defTabSz="91421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Calibri"/>
                          </a:defRPr>
                        </a:lvl7pPr>
                        <a:lvl8pPr marL="3199736" algn="l" defTabSz="91421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Calibri"/>
                          </a:defRPr>
                        </a:lvl8pPr>
                        <a:lvl9pPr marL="3656841" algn="l" defTabSz="91421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Calibri"/>
                          </a:defRPr>
                        </a:lvl9pPr>
                      </a:lstStyle>
                      <a:p>
                        <a:pPr marL="0" marR="0" indent="0" algn="l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lang="en-US" sz="1600" kern="1200" baseline="0" dirty="0" smtClean="0"/>
                          <a:t>57.8</a:t>
                        </a:r>
                        <a:endParaRPr lang="en-US" sz="1600" dirty="0"/>
                      </a:p>
                    </a:txBody>
                    <a:tcPr>
                      <a:lnL w="12700" cmpd="sng">
                        <a:solidFill>
                          <a:sysClr val="window" lastClr="FFFFFF"/>
                        </a:solidFill>
                      </a:lnL>
                      <a:lnR w="12700" cmpd="sng">
                        <a:solidFill>
                          <a:sysClr val="window" lastClr="FFFFFF"/>
                        </a:solidFill>
                      </a:lnR>
                      <a:lnT w="38100" cmpd="sng">
                        <a:solidFill>
                          <a:sysClr val="window" lastClr="FFFFFF"/>
                        </a:solidFill>
                      </a:lnT>
                      <a:lnB w="12700" cmpd="sng">
                        <a:solidFill>
                          <a:sysClr val="window" lastClr="FFFFFF"/>
                        </a:solidFill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4F81BD">
                          <a:tint val="40000"/>
                        </a:srgbClr>
                      </a:solidFill>
                    </a:tcPr>
                  </a:tc>
                </a:tr>
                <a:tr h="337281">
                  <a:tc>
                    <a:txBody>
                      <a:bodyPr/>
                      <a:lstStyle>
                        <a:defPPr>
                          <a:defRPr lang="en-US"/>
                        </a:defPPr>
                        <a:lvl1pPr marL="0" algn="l" defTabSz="91421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Calibri"/>
                          </a:defRPr>
                        </a:lvl1pPr>
                        <a:lvl2pPr marL="457106" algn="l" defTabSz="91421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Calibri"/>
                          </a:defRPr>
                        </a:lvl2pPr>
                        <a:lvl3pPr marL="914210" algn="l" defTabSz="91421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Calibri"/>
                          </a:defRPr>
                        </a:lvl3pPr>
                        <a:lvl4pPr marL="1371316" algn="l" defTabSz="91421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Calibri"/>
                          </a:defRPr>
                        </a:lvl4pPr>
                        <a:lvl5pPr marL="1828421" algn="l" defTabSz="91421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Calibri"/>
                          </a:defRPr>
                        </a:lvl5pPr>
                        <a:lvl6pPr marL="2285526" algn="l" defTabSz="91421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Calibri"/>
                          </a:defRPr>
                        </a:lvl6pPr>
                        <a:lvl7pPr marL="2742630" algn="l" defTabSz="91421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Calibri"/>
                          </a:defRPr>
                        </a:lvl7pPr>
                        <a:lvl8pPr marL="3199736" algn="l" defTabSz="91421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Calibri"/>
                          </a:defRPr>
                        </a:lvl8pPr>
                        <a:lvl9pPr marL="3656841" algn="l" defTabSz="91421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Calibri"/>
                          </a:defRPr>
                        </a:lvl9pPr>
                      </a:lstStyle>
                      <a:p>
                        <a:r>
                          <a:rPr lang="en-US" sz="1600" kern="1200" baseline="0" dirty="0" err="1" smtClean="0"/>
                          <a:t>Tf-idf</a:t>
                        </a:r>
                        <a:r>
                          <a:rPr lang="en-US" sz="1600" kern="1200" baseline="0" dirty="0" smtClean="0"/>
                          <a:t> + cosine similarity (from Mihalcea, 2006)</a:t>
                        </a:r>
                      </a:p>
                    </a:txBody>
                    <a:tcPr>
                      <a:lnL w="12700" cmpd="sng">
                        <a:solidFill>
                          <a:sysClr val="window" lastClr="FFFFFF"/>
                        </a:solidFill>
                      </a:lnL>
                      <a:lnR w="12700" cmpd="sng">
                        <a:solidFill>
                          <a:sysClr val="window" lastClr="FFFFFF"/>
                        </a:solidFill>
                      </a:lnR>
                      <a:lnT w="12700" cmpd="sng">
                        <a:solidFill>
                          <a:sysClr val="window" lastClr="FFFFFF"/>
                        </a:solidFill>
                      </a:lnT>
                      <a:lnB w="12700" cmpd="sng">
                        <a:solidFill>
                          <a:sysClr val="window" lastClr="FFFFFF"/>
                        </a:solidFill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4F81BD">
                          <a:tint val="20000"/>
                        </a:srgbClr>
                      </a:solidFill>
                    </a:tcPr>
                  </a:tc>
                  <a:tc>
                    <a:txBody>
                      <a:bodyPr/>
                      <a:lstStyle>
                        <a:defPPr>
                          <a:defRPr lang="en-US"/>
                        </a:defPPr>
                        <a:lvl1pPr marL="0" algn="l" defTabSz="91421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Calibri"/>
                          </a:defRPr>
                        </a:lvl1pPr>
                        <a:lvl2pPr marL="457106" algn="l" defTabSz="91421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Calibri"/>
                          </a:defRPr>
                        </a:lvl2pPr>
                        <a:lvl3pPr marL="914210" algn="l" defTabSz="91421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Calibri"/>
                          </a:defRPr>
                        </a:lvl3pPr>
                        <a:lvl4pPr marL="1371316" algn="l" defTabSz="91421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Calibri"/>
                          </a:defRPr>
                        </a:lvl4pPr>
                        <a:lvl5pPr marL="1828421" algn="l" defTabSz="91421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Calibri"/>
                          </a:defRPr>
                        </a:lvl5pPr>
                        <a:lvl6pPr marL="2285526" algn="l" defTabSz="91421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Calibri"/>
                          </a:defRPr>
                        </a:lvl6pPr>
                        <a:lvl7pPr marL="2742630" algn="l" defTabSz="91421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Calibri"/>
                          </a:defRPr>
                        </a:lvl7pPr>
                        <a:lvl8pPr marL="3199736" algn="l" defTabSz="91421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Calibri"/>
                          </a:defRPr>
                        </a:lvl8pPr>
                        <a:lvl9pPr marL="3656841" algn="l" defTabSz="91421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Calibri"/>
                          </a:defRPr>
                        </a:lvl9pPr>
                      </a:lstStyle>
                      <a:p>
                        <a:r>
                          <a:rPr lang="en-US" sz="1600" dirty="0" smtClean="0"/>
                          <a:t>75.3</a:t>
                        </a:r>
                        <a:endParaRPr lang="en-US" sz="1600" dirty="0"/>
                      </a:p>
                    </a:txBody>
                    <a:tcPr>
                      <a:lnL w="12700" cmpd="sng">
                        <a:solidFill>
                          <a:sysClr val="window" lastClr="FFFFFF"/>
                        </a:solidFill>
                      </a:lnL>
                      <a:lnR w="12700" cmpd="sng">
                        <a:solidFill>
                          <a:sysClr val="window" lastClr="FFFFFF"/>
                        </a:solidFill>
                      </a:lnR>
                      <a:lnT w="12700" cmpd="sng">
                        <a:solidFill>
                          <a:sysClr val="window" lastClr="FFFFFF"/>
                        </a:solidFill>
                      </a:lnT>
                      <a:lnB w="12700" cmpd="sng">
                        <a:solidFill>
                          <a:sysClr val="window" lastClr="FFFFFF"/>
                        </a:solidFill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4F81BD">
                          <a:tint val="20000"/>
                        </a:srgbClr>
                      </a:solidFill>
                    </a:tcPr>
                  </a:tc>
                </a:tr>
                <a:tr h="337281">
                  <a:tc>
                    <a:txBody>
                      <a:bodyPr/>
                      <a:lstStyle>
                        <a:defPPr>
                          <a:defRPr lang="en-US"/>
                        </a:defPPr>
                        <a:lvl1pPr marL="0" algn="l" defTabSz="91421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Calibri"/>
                          </a:defRPr>
                        </a:lvl1pPr>
                        <a:lvl2pPr marL="457106" algn="l" defTabSz="91421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Calibri"/>
                          </a:defRPr>
                        </a:lvl2pPr>
                        <a:lvl3pPr marL="914210" algn="l" defTabSz="91421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Calibri"/>
                          </a:defRPr>
                        </a:lvl3pPr>
                        <a:lvl4pPr marL="1371316" algn="l" defTabSz="91421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Calibri"/>
                          </a:defRPr>
                        </a:lvl4pPr>
                        <a:lvl5pPr marL="1828421" algn="l" defTabSz="91421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Calibri"/>
                          </a:defRPr>
                        </a:lvl5pPr>
                        <a:lvl6pPr marL="2285526" algn="l" defTabSz="91421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Calibri"/>
                          </a:defRPr>
                        </a:lvl6pPr>
                        <a:lvl7pPr marL="2742630" algn="l" defTabSz="91421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Calibri"/>
                          </a:defRPr>
                        </a:lvl7pPr>
                        <a:lvl8pPr marL="3199736" algn="l" defTabSz="91421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Calibri"/>
                          </a:defRPr>
                        </a:lvl8pPr>
                        <a:lvl9pPr marL="3656841" algn="l" defTabSz="91421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Calibri"/>
                          </a:defRPr>
                        </a:lvl9pPr>
                      </a:lstStyle>
                      <a:p>
                        <a:pPr marL="0" marR="0" indent="0" algn="l" defTabSz="91421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lang="en-US" sz="1600" dirty="0" err="1" smtClean="0"/>
                          <a:t>Kozareva</a:t>
                        </a:r>
                        <a:r>
                          <a:rPr lang="en-US" sz="1600" dirty="0" smtClean="0"/>
                          <a:t> and </a:t>
                        </a:r>
                        <a:r>
                          <a:rPr lang="en-US" sz="1600" dirty="0" err="1" smtClean="0"/>
                          <a:t>Montoyo</a:t>
                        </a:r>
                        <a:r>
                          <a:rPr lang="en-US" sz="1600" dirty="0" smtClean="0"/>
                          <a:t> (2006) (lexical and semantic features)</a:t>
                        </a:r>
                      </a:p>
                    </a:txBody>
                    <a:tcPr>
                      <a:lnL w="12700" cmpd="sng">
                        <a:solidFill>
                          <a:sysClr val="window" lastClr="FFFFFF"/>
                        </a:solidFill>
                      </a:lnL>
                      <a:lnR w="12700" cmpd="sng">
                        <a:solidFill>
                          <a:sysClr val="window" lastClr="FFFFFF"/>
                        </a:solidFill>
                      </a:lnR>
                      <a:lnT w="12700" cmpd="sng">
                        <a:solidFill>
                          <a:sysClr val="window" lastClr="FFFFFF"/>
                        </a:solidFill>
                      </a:lnT>
                      <a:lnB w="12700" cmpd="sng">
                        <a:solidFill>
                          <a:sysClr val="window" lastClr="FFFFFF"/>
                        </a:solidFill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4F81BD">
                          <a:tint val="40000"/>
                        </a:srgbClr>
                      </a:solidFill>
                    </a:tcPr>
                  </a:tc>
                  <a:tc>
                    <a:txBody>
                      <a:bodyPr/>
                      <a:lstStyle>
                        <a:defPPr>
                          <a:defRPr lang="en-US"/>
                        </a:defPPr>
                        <a:lvl1pPr marL="0" algn="l" defTabSz="91421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Calibri"/>
                          </a:defRPr>
                        </a:lvl1pPr>
                        <a:lvl2pPr marL="457106" algn="l" defTabSz="91421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Calibri"/>
                          </a:defRPr>
                        </a:lvl2pPr>
                        <a:lvl3pPr marL="914210" algn="l" defTabSz="91421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Calibri"/>
                          </a:defRPr>
                        </a:lvl3pPr>
                        <a:lvl4pPr marL="1371316" algn="l" defTabSz="91421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Calibri"/>
                          </a:defRPr>
                        </a:lvl4pPr>
                        <a:lvl5pPr marL="1828421" algn="l" defTabSz="91421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Calibri"/>
                          </a:defRPr>
                        </a:lvl5pPr>
                        <a:lvl6pPr marL="2285526" algn="l" defTabSz="91421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Calibri"/>
                          </a:defRPr>
                        </a:lvl6pPr>
                        <a:lvl7pPr marL="2742630" algn="l" defTabSz="91421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Calibri"/>
                          </a:defRPr>
                        </a:lvl7pPr>
                        <a:lvl8pPr marL="3199736" algn="l" defTabSz="91421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Calibri"/>
                          </a:defRPr>
                        </a:lvl8pPr>
                        <a:lvl9pPr marL="3656841" algn="l" defTabSz="91421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Calibri"/>
                          </a:defRPr>
                        </a:lvl9pPr>
                      </a:lstStyle>
                      <a:p>
                        <a:r>
                          <a:rPr lang="en-US" sz="1600" dirty="0" smtClean="0"/>
                          <a:t>79.6</a:t>
                        </a:r>
                        <a:endParaRPr lang="en-US" sz="1600" dirty="0"/>
                      </a:p>
                    </a:txBody>
                    <a:tcPr>
                      <a:lnL w="12700" cmpd="sng">
                        <a:solidFill>
                          <a:sysClr val="window" lastClr="FFFFFF"/>
                        </a:solidFill>
                      </a:lnL>
                      <a:lnR w="12700" cmpd="sng">
                        <a:solidFill>
                          <a:sysClr val="window" lastClr="FFFFFF"/>
                        </a:solidFill>
                      </a:lnR>
                      <a:lnT w="12700" cmpd="sng">
                        <a:solidFill>
                          <a:sysClr val="window" lastClr="FFFFFF"/>
                        </a:solidFill>
                      </a:lnT>
                      <a:lnB w="12700" cmpd="sng">
                        <a:solidFill>
                          <a:sysClr val="window" lastClr="FFFFFF"/>
                        </a:solidFill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4F81BD">
                          <a:tint val="40000"/>
                        </a:srgbClr>
                      </a:solidFill>
                    </a:tcPr>
                  </a:tc>
                </a:tr>
                <a:tr h="337281">
                  <a:tc>
                    <a:txBody>
                      <a:bodyPr/>
                      <a:lstStyle>
                        <a:defPPr>
                          <a:defRPr lang="en-US"/>
                        </a:defPPr>
                        <a:lvl1pPr marL="0" algn="l" defTabSz="91421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Calibri"/>
                          </a:defRPr>
                        </a:lvl1pPr>
                        <a:lvl2pPr marL="457106" algn="l" defTabSz="91421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Calibri"/>
                          </a:defRPr>
                        </a:lvl2pPr>
                        <a:lvl3pPr marL="914210" algn="l" defTabSz="91421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Calibri"/>
                          </a:defRPr>
                        </a:lvl3pPr>
                        <a:lvl4pPr marL="1371316" algn="l" defTabSz="91421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Calibri"/>
                          </a:defRPr>
                        </a:lvl4pPr>
                        <a:lvl5pPr marL="1828421" algn="l" defTabSz="91421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Calibri"/>
                          </a:defRPr>
                        </a:lvl5pPr>
                        <a:lvl6pPr marL="2285526" algn="l" defTabSz="91421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Calibri"/>
                          </a:defRPr>
                        </a:lvl6pPr>
                        <a:lvl7pPr marL="2742630" algn="l" defTabSz="91421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Calibri"/>
                          </a:defRPr>
                        </a:lvl7pPr>
                        <a:lvl8pPr marL="3199736" algn="l" defTabSz="91421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Calibri"/>
                          </a:defRPr>
                        </a:lvl8pPr>
                        <a:lvl9pPr marL="3656841" algn="l" defTabSz="91421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Calibri"/>
                          </a:defRPr>
                        </a:lvl9pPr>
                      </a:lstStyle>
                      <a:p>
                        <a:pPr marL="0" marR="0" indent="0" algn="l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lang="en-US" sz="1600" kern="1200" baseline="0" dirty="0" smtClean="0"/>
                          <a:t>RNN-based Model   (our work)</a:t>
                        </a:r>
                        <a:endParaRPr lang="en-US" sz="1600" dirty="0"/>
                      </a:p>
                    </a:txBody>
                    <a:tcPr>
                      <a:lnL w="12700" cmpd="sng">
                        <a:solidFill>
                          <a:sysClr val="window" lastClr="FFFFFF"/>
                        </a:solidFill>
                      </a:lnL>
                      <a:lnR w="12700" cmpd="sng">
                        <a:solidFill>
                          <a:sysClr val="window" lastClr="FFFFFF"/>
                        </a:solidFill>
                      </a:lnR>
                      <a:lnT w="12700" cmpd="sng">
                        <a:solidFill>
                          <a:sysClr val="window" lastClr="FFFFFF"/>
                        </a:solidFill>
                      </a:lnT>
                      <a:lnB w="12700" cmpd="sng">
                        <a:solidFill>
                          <a:sysClr val="window" lastClr="FFFFFF"/>
                        </a:solidFill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4F81BD">
                          <a:tint val="20000"/>
                        </a:srgbClr>
                      </a:solidFill>
                    </a:tcPr>
                  </a:tc>
                  <a:tc>
                    <a:txBody>
                      <a:bodyPr/>
                      <a:lstStyle>
                        <a:defPPr>
                          <a:defRPr lang="en-US"/>
                        </a:defPPr>
                        <a:lvl1pPr marL="0" algn="l" defTabSz="91421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Calibri"/>
                          </a:defRPr>
                        </a:lvl1pPr>
                        <a:lvl2pPr marL="457106" algn="l" defTabSz="91421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Calibri"/>
                          </a:defRPr>
                        </a:lvl2pPr>
                        <a:lvl3pPr marL="914210" algn="l" defTabSz="91421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Calibri"/>
                          </a:defRPr>
                        </a:lvl3pPr>
                        <a:lvl4pPr marL="1371316" algn="l" defTabSz="91421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Calibri"/>
                          </a:defRPr>
                        </a:lvl4pPr>
                        <a:lvl5pPr marL="1828421" algn="l" defTabSz="91421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Calibri"/>
                          </a:defRPr>
                        </a:lvl5pPr>
                        <a:lvl6pPr marL="2285526" algn="l" defTabSz="91421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Calibri"/>
                          </a:defRPr>
                        </a:lvl6pPr>
                        <a:lvl7pPr marL="2742630" algn="l" defTabSz="91421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Calibri"/>
                          </a:defRPr>
                        </a:lvl7pPr>
                        <a:lvl8pPr marL="3199736" algn="l" defTabSz="91421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Calibri"/>
                          </a:defRPr>
                        </a:lvl8pPr>
                        <a:lvl9pPr marL="3656841" algn="l" defTabSz="91421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Calibri"/>
                          </a:defRPr>
                        </a:lvl9pPr>
                      </a:lstStyle>
                      <a:p>
                        <a:r>
                          <a:rPr lang="en-US" sz="1600" dirty="0" smtClean="0"/>
                          <a:t>79.7</a:t>
                        </a:r>
                        <a:endParaRPr lang="en-US" sz="1600" dirty="0"/>
                      </a:p>
                    </a:txBody>
                    <a:tcPr>
                      <a:lnL w="12700" cmpd="sng">
                        <a:solidFill>
                          <a:sysClr val="window" lastClr="FFFFFF"/>
                        </a:solidFill>
                      </a:lnL>
                      <a:lnR w="12700" cmpd="sng">
                        <a:solidFill>
                          <a:sysClr val="window" lastClr="FFFFFF"/>
                        </a:solidFill>
                      </a:lnR>
                      <a:lnT w="12700" cmpd="sng">
                        <a:solidFill>
                          <a:sysClr val="window" lastClr="FFFFFF"/>
                        </a:solidFill>
                      </a:lnT>
                      <a:lnB w="12700" cmpd="sng">
                        <a:solidFill>
                          <a:sysClr val="window" lastClr="FFFFFF"/>
                        </a:solidFill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4F81BD">
                          <a:tint val="20000"/>
                        </a:srgbClr>
                      </a:solidFill>
                    </a:tcPr>
                  </a:tc>
                </a:tr>
                <a:tr h="337281">
                  <a:tc>
                    <a:txBody>
                      <a:bodyPr/>
                      <a:lstStyle>
                        <a:defPPr>
                          <a:defRPr lang="en-US"/>
                        </a:defPPr>
                        <a:lvl1pPr marL="0" algn="l" defTabSz="91421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Calibri"/>
                          </a:defRPr>
                        </a:lvl1pPr>
                        <a:lvl2pPr marL="457106" algn="l" defTabSz="91421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Calibri"/>
                          </a:defRPr>
                        </a:lvl2pPr>
                        <a:lvl3pPr marL="914210" algn="l" defTabSz="91421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Calibri"/>
                          </a:defRPr>
                        </a:lvl3pPr>
                        <a:lvl4pPr marL="1371316" algn="l" defTabSz="91421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Calibri"/>
                          </a:defRPr>
                        </a:lvl4pPr>
                        <a:lvl5pPr marL="1828421" algn="l" defTabSz="91421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Calibri"/>
                          </a:defRPr>
                        </a:lvl5pPr>
                        <a:lvl6pPr marL="2285526" algn="l" defTabSz="91421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Calibri"/>
                          </a:defRPr>
                        </a:lvl6pPr>
                        <a:lvl7pPr marL="2742630" algn="l" defTabSz="91421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Calibri"/>
                          </a:defRPr>
                        </a:lvl7pPr>
                        <a:lvl8pPr marL="3199736" algn="l" defTabSz="91421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Calibri"/>
                          </a:defRPr>
                        </a:lvl8pPr>
                        <a:lvl9pPr marL="3656841" algn="l" defTabSz="91421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Calibri"/>
                          </a:defRPr>
                        </a:lvl9pPr>
                      </a:lstStyle>
                      <a:p>
                        <a:r>
                          <a:rPr lang="en-US" sz="1600" dirty="0"/>
                          <a:t>Mihalcea et al. (2006</a:t>
                        </a:r>
                        <a:r>
                          <a:rPr lang="en-US" sz="1600" dirty="0" smtClean="0"/>
                          <a:t>)</a:t>
                        </a:r>
                        <a:r>
                          <a:rPr lang="en-US" sz="1600" baseline="0" dirty="0" smtClean="0"/>
                          <a:t> (</a:t>
                        </a:r>
                        <a:r>
                          <a:rPr lang="en-US" sz="1600" dirty="0" smtClean="0"/>
                          <a:t>word similarity measures: WordNet, dictionaries,</a:t>
                        </a:r>
                        <a:r>
                          <a:rPr lang="en-US" sz="1600" baseline="0" dirty="0" smtClean="0"/>
                          <a:t> etc.)</a:t>
                        </a:r>
                        <a:endParaRPr lang="en-US" sz="1600" dirty="0"/>
                      </a:p>
                    </a:txBody>
                    <a:tcPr anchor="ctr">
                      <a:lnL w="12700" cmpd="sng">
                        <a:solidFill>
                          <a:sysClr val="window" lastClr="FFFFFF"/>
                        </a:solidFill>
                      </a:lnL>
                      <a:lnR w="12700" cmpd="sng">
                        <a:solidFill>
                          <a:sysClr val="window" lastClr="FFFFFF"/>
                        </a:solidFill>
                      </a:lnR>
                      <a:lnT w="12700" cmpd="sng">
                        <a:solidFill>
                          <a:sysClr val="window" lastClr="FFFFFF"/>
                        </a:solidFill>
                      </a:lnT>
                      <a:lnB w="12700" cmpd="sng">
                        <a:solidFill>
                          <a:sysClr val="window" lastClr="FFFFFF"/>
                        </a:solidFill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4F81BD">
                          <a:tint val="40000"/>
                        </a:srgbClr>
                      </a:solidFill>
                    </a:tcPr>
                  </a:tc>
                  <a:tc>
                    <a:txBody>
                      <a:bodyPr/>
                      <a:lstStyle>
                        <a:defPPr>
                          <a:defRPr lang="en-US"/>
                        </a:defPPr>
                        <a:lvl1pPr marL="0" algn="l" defTabSz="91421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Calibri"/>
                          </a:defRPr>
                        </a:lvl1pPr>
                        <a:lvl2pPr marL="457106" algn="l" defTabSz="91421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Calibri"/>
                          </a:defRPr>
                        </a:lvl2pPr>
                        <a:lvl3pPr marL="914210" algn="l" defTabSz="91421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Calibri"/>
                          </a:defRPr>
                        </a:lvl3pPr>
                        <a:lvl4pPr marL="1371316" algn="l" defTabSz="91421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Calibri"/>
                          </a:defRPr>
                        </a:lvl4pPr>
                        <a:lvl5pPr marL="1828421" algn="l" defTabSz="91421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Calibri"/>
                          </a:defRPr>
                        </a:lvl5pPr>
                        <a:lvl6pPr marL="2285526" algn="l" defTabSz="91421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Calibri"/>
                          </a:defRPr>
                        </a:lvl6pPr>
                        <a:lvl7pPr marL="2742630" algn="l" defTabSz="91421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Calibri"/>
                          </a:defRPr>
                        </a:lvl7pPr>
                        <a:lvl8pPr marL="3199736" algn="l" defTabSz="91421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Calibri"/>
                          </a:defRPr>
                        </a:lvl8pPr>
                        <a:lvl9pPr marL="3656841" algn="l" defTabSz="91421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Calibri"/>
                          </a:defRPr>
                        </a:lvl9pPr>
                      </a:lstStyle>
                      <a:p>
                        <a:r>
                          <a:rPr lang="en-US" sz="1600" dirty="0" smtClean="0"/>
                          <a:t>81.3</a:t>
                        </a:r>
                        <a:endParaRPr lang="en-US" sz="1600" dirty="0"/>
                      </a:p>
                    </a:txBody>
                    <a:tcPr anchor="ctr">
                      <a:lnL w="12700" cmpd="sng">
                        <a:solidFill>
                          <a:sysClr val="window" lastClr="FFFFFF"/>
                        </a:solidFill>
                      </a:lnL>
                      <a:lnR w="12700" cmpd="sng">
                        <a:solidFill>
                          <a:sysClr val="window" lastClr="FFFFFF"/>
                        </a:solidFill>
                      </a:lnR>
                      <a:lnT w="12700" cmpd="sng">
                        <a:solidFill>
                          <a:sysClr val="window" lastClr="FFFFFF"/>
                        </a:solidFill>
                      </a:lnT>
                      <a:lnB w="12700" cmpd="sng">
                        <a:solidFill>
                          <a:sysClr val="window" lastClr="FFFFFF"/>
                        </a:solidFill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4F81BD">
                          <a:tint val="40000"/>
                        </a:srgbClr>
                      </a:solidFill>
                    </a:tcPr>
                  </a:tc>
                </a:tr>
                <a:tr h="337281">
                  <a:tc>
                    <a:txBody>
                      <a:bodyPr/>
                      <a:lstStyle>
                        <a:defPPr>
                          <a:defRPr lang="en-US"/>
                        </a:defPPr>
                        <a:lvl1pPr marL="0" algn="l" defTabSz="91421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Calibri"/>
                          </a:defRPr>
                        </a:lvl1pPr>
                        <a:lvl2pPr marL="457106" algn="l" defTabSz="91421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Calibri"/>
                          </a:defRPr>
                        </a:lvl2pPr>
                        <a:lvl3pPr marL="914210" algn="l" defTabSz="91421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Calibri"/>
                          </a:defRPr>
                        </a:lvl3pPr>
                        <a:lvl4pPr marL="1371316" algn="l" defTabSz="91421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Calibri"/>
                          </a:defRPr>
                        </a:lvl4pPr>
                        <a:lvl5pPr marL="1828421" algn="l" defTabSz="91421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Calibri"/>
                          </a:defRPr>
                        </a:lvl5pPr>
                        <a:lvl6pPr marL="2285526" algn="l" defTabSz="91421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Calibri"/>
                          </a:defRPr>
                        </a:lvl6pPr>
                        <a:lvl7pPr marL="2742630" algn="l" defTabSz="91421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Calibri"/>
                          </a:defRPr>
                        </a:lvl7pPr>
                        <a:lvl8pPr marL="3199736" algn="l" defTabSz="91421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Calibri"/>
                          </a:defRPr>
                        </a:lvl8pPr>
                        <a:lvl9pPr marL="3656841" algn="l" defTabSz="91421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Calibri"/>
                          </a:defRPr>
                        </a:lvl9pPr>
                      </a:lstStyle>
                      <a:p>
                        <a:pPr marL="0" marR="0" indent="0" algn="l" defTabSz="91421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lang="en-US" sz="1600" kern="1200" dirty="0" smtClean="0"/>
                          <a:t>Fernando &amp; Stevenson (</a:t>
                        </a:r>
                        <a:r>
                          <a:rPr lang="en-US" sz="1600" kern="1200" baseline="0" dirty="0" smtClean="0"/>
                          <a:t>2008) (WordNet based features)</a:t>
                        </a:r>
                        <a:endParaRPr lang="en-US" sz="1600" dirty="0" smtClean="0"/>
                      </a:p>
                    </a:txBody>
                    <a:tcPr>
                      <a:lnL w="12700" cmpd="sng">
                        <a:solidFill>
                          <a:sysClr val="window" lastClr="FFFFFF"/>
                        </a:solidFill>
                      </a:lnL>
                      <a:lnR w="12700" cmpd="sng">
                        <a:solidFill>
                          <a:sysClr val="window" lastClr="FFFFFF"/>
                        </a:solidFill>
                      </a:lnR>
                      <a:lnT w="12700" cmpd="sng">
                        <a:solidFill>
                          <a:sysClr val="window" lastClr="FFFFFF"/>
                        </a:solidFill>
                      </a:lnT>
                      <a:lnB w="12700" cmpd="sng">
                        <a:solidFill>
                          <a:sysClr val="window" lastClr="FFFFFF"/>
                        </a:solidFill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4F81BD">
                          <a:tint val="20000"/>
                        </a:srgbClr>
                      </a:solidFill>
                    </a:tcPr>
                  </a:tc>
                  <a:tc>
                    <a:txBody>
                      <a:bodyPr/>
                      <a:lstStyle>
                        <a:defPPr>
                          <a:defRPr lang="en-US"/>
                        </a:defPPr>
                        <a:lvl1pPr marL="0" algn="l" defTabSz="91421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Calibri"/>
                          </a:defRPr>
                        </a:lvl1pPr>
                        <a:lvl2pPr marL="457106" algn="l" defTabSz="91421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Calibri"/>
                          </a:defRPr>
                        </a:lvl2pPr>
                        <a:lvl3pPr marL="914210" algn="l" defTabSz="91421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Calibri"/>
                          </a:defRPr>
                        </a:lvl3pPr>
                        <a:lvl4pPr marL="1371316" algn="l" defTabSz="91421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Calibri"/>
                          </a:defRPr>
                        </a:lvl4pPr>
                        <a:lvl5pPr marL="1828421" algn="l" defTabSz="91421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Calibri"/>
                          </a:defRPr>
                        </a:lvl5pPr>
                        <a:lvl6pPr marL="2285526" algn="l" defTabSz="91421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Calibri"/>
                          </a:defRPr>
                        </a:lvl6pPr>
                        <a:lvl7pPr marL="2742630" algn="l" defTabSz="91421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Calibri"/>
                          </a:defRPr>
                        </a:lvl7pPr>
                        <a:lvl8pPr marL="3199736" algn="l" defTabSz="91421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Calibri"/>
                          </a:defRPr>
                        </a:lvl8pPr>
                        <a:lvl9pPr marL="3656841" algn="l" defTabSz="91421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Calibri"/>
                          </a:defRPr>
                        </a:lvl9pPr>
                      </a:lstStyle>
                      <a:p>
                        <a:pPr marL="0" marR="0" indent="0" algn="l" defTabSz="91421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lang="en-US" sz="1600" kern="1200" dirty="0" smtClean="0"/>
                          <a:t>82.4</a:t>
                        </a:r>
                        <a:endParaRPr lang="en-US" sz="1600" kern="1200" dirty="0" smtClean="0">
                          <a:solidFill>
                            <a:schemeClr val="dk1"/>
                          </a:solidFill>
                          <a:latin typeface="Calibri"/>
                          <a:ea typeface="+mn-ea"/>
                          <a:cs typeface="+mn-cs"/>
                        </a:endParaRPr>
                      </a:p>
                    </a:txBody>
                    <a:tcPr>
                      <a:lnL w="12700" cmpd="sng">
                        <a:solidFill>
                          <a:sysClr val="window" lastClr="FFFFFF"/>
                        </a:solidFill>
                      </a:lnL>
                      <a:lnR w="12700" cmpd="sng">
                        <a:solidFill>
                          <a:sysClr val="window" lastClr="FFFFFF"/>
                        </a:solidFill>
                      </a:lnR>
                      <a:lnT w="12700" cmpd="sng">
                        <a:solidFill>
                          <a:sysClr val="window" lastClr="FFFFFF"/>
                        </a:solidFill>
                      </a:lnT>
                      <a:lnB w="12700" cmpd="sng">
                        <a:solidFill>
                          <a:sysClr val="window" lastClr="FFFFFF"/>
                        </a:solidFill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4F81BD">
                          <a:tint val="20000"/>
                        </a:srgbClr>
                      </a:solidFill>
                    </a:tcPr>
                  </a:tc>
                </a:tr>
                <a:tr h="337281">
                  <a:tc>
                    <a:txBody>
                      <a:bodyPr/>
                      <a:lstStyle>
                        <a:defPPr>
                          <a:defRPr lang="en-US"/>
                        </a:defPPr>
                        <a:lvl1pPr marL="0" algn="l" defTabSz="91421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Calibri"/>
                          </a:defRPr>
                        </a:lvl1pPr>
                        <a:lvl2pPr marL="457106" algn="l" defTabSz="91421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Calibri"/>
                          </a:defRPr>
                        </a:lvl2pPr>
                        <a:lvl3pPr marL="914210" algn="l" defTabSz="91421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Calibri"/>
                          </a:defRPr>
                        </a:lvl3pPr>
                        <a:lvl4pPr marL="1371316" algn="l" defTabSz="91421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Calibri"/>
                          </a:defRPr>
                        </a:lvl4pPr>
                        <a:lvl5pPr marL="1828421" algn="l" defTabSz="91421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Calibri"/>
                          </a:defRPr>
                        </a:lvl5pPr>
                        <a:lvl6pPr marL="2285526" algn="l" defTabSz="91421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Calibri"/>
                          </a:defRPr>
                        </a:lvl6pPr>
                        <a:lvl7pPr marL="2742630" algn="l" defTabSz="91421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Calibri"/>
                          </a:defRPr>
                        </a:lvl7pPr>
                        <a:lvl8pPr marL="3199736" algn="l" defTabSz="91421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Calibri"/>
                          </a:defRPr>
                        </a:lvl8pPr>
                        <a:lvl9pPr marL="3656841" algn="l" defTabSz="91421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Calibri"/>
                          </a:defRPr>
                        </a:lvl9pPr>
                      </a:lstStyle>
                      <a:p>
                        <a:pPr marL="0" marR="0" indent="0" algn="l" defTabSz="91421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lang="en-US" sz="1600" dirty="0" smtClean="0"/>
                          <a:t>Wan et al (2006) (many features:</a:t>
                        </a:r>
                        <a:r>
                          <a:rPr lang="en-US" sz="1600" baseline="0" dirty="0" smtClean="0"/>
                          <a:t> POS, parsing, BLEU, etc.</a:t>
                        </a:r>
                        <a:r>
                          <a:rPr lang="en-US" sz="1600" dirty="0" smtClean="0"/>
                          <a:t>)</a:t>
                        </a:r>
                      </a:p>
                    </a:txBody>
                    <a:tcPr>
                      <a:lnL w="12700" cmpd="sng">
                        <a:solidFill>
                          <a:sysClr val="window" lastClr="FFFFFF"/>
                        </a:solidFill>
                      </a:lnL>
                      <a:lnR w="12700" cmpd="sng">
                        <a:solidFill>
                          <a:sysClr val="window" lastClr="FFFFFF"/>
                        </a:solidFill>
                      </a:lnR>
                      <a:lnT w="12700" cmpd="sng">
                        <a:solidFill>
                          <a:sysClr val="window" lastClr="FFFFFF"/>
                        </a:solidFill>
                      </a:lnT>
                      <a:lnB w="12700" cmpd="sng">
                        <a:solidFill>
                          <a:sysClr val="window" lastClr="FFFFFF"/>
                        </a:solidFill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4F81BD">
                          <a:tint val="40000"/>
                        </a:srgbClr>
                      </a:solidFill>
                    </a:tcPr>
                  </a:tc>
                  <a:tc>
                    <a:txBody>
                      <a:bodyPr/>
                      <a:lstStyle>
                        <a:defPPr>
                          <a:defRPr lang="en-US"/>
                        </a:defPPr>
                        <a:lvl1pPr marL="0" algn="l" defTabSz="91421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Calibri"/>
                          </a:defRPr>
                        </a:lvl1pPr>
                        <a:lvl2pPr marL="457106" algn="l" defTabSz="91421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Calibri"/>
                          </a:defRPr>
                        </a:lvl2pPr>
                        <a:lvl3pPr marL="914210" algn="l" defTabSz="91421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Calibri"/>
                          </a:defRPr>
                        </a:lvl3pPr>
                        <a:lvl4pPr marL="1371316" algn="l" defTabSz="91421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Calibri"/>
                          </a:defRPr>
                        </a:lvl4pPr>
                        <a:lvl5pPr marL="1828421" algn="l" defTabSz="91421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Calibri"/>
                          </a:defRPr>
                        </a:lvl5pPr>
                        <a:lvl6pPr marL="2285526" algn="l" defTabSz="91421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Calibri"/>
                          </a:defRPr>
                        </a:lvl6pPr>
                        <a:lvl7pPr marL="2742630" algn="l" defTabSz="91421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Calibri"/>
                          </a:defRPr>
                        </a:lvl7pPr>
                        <a:lvl8pPr marL="3199736" algn="l" defTabSz="91421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Calibri"/>
                          </a:defRPr>
                        </a:lvl8pPr>
                        <a:lvl9pPr marL="3656841" algn="l" defTabSz="91421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Calibri"/>
                          </a:defRPr>
                        </a:lvl9pPr>
                      </a:lstStyle>
                      <a:p>
                        <a:pPr marL="0" marR="0" indent="0" algn="l" defTabSz="91421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lang="en-US" sz="1600" kern="1200" dirty="0" smtClean="0"/>
                          <a:t>83.0</a:t>
                        </a:r>
                        <a:endParaRPr lang="en-US" sz="1600" kern="1200" dirty="0" smtClean="0">
                          <a:solidFill>
                            <a:schemeClr val="dk1"/>
                          </a:solidFill>
                          <a:latin typeface="Calibri"/>
                          <a:ea typeface="+mn-ea"/>
                          <a:cs typeface="+mn-cs"/>
                        </a:endParaRPr>
                      </a:p>
                    </a:txBody>
                    <a:tcPr>
                      <a:lnL w="12700" cmpd="sng">
                        <a:solidFill>
                          <a:sysClr val="window" lastClr="FFFFFF"/>
                        </a:solidFill>
                      </a:lnL>
                      <a:lnR w="12700" cmpd="sng">
                        <a:solidFill>
                          <a:sysClr val="window" lastClr="FFFFFF"/>
                        </a:solidFill>
                      </a:lnR>
                      <a:lnT w="12700" cmpd="sng">
                        <a:solidFill>
                          <a:sysClr val="window" lastClr="FFFFFF"/>
                        </a:solidFill>
                      </a:lnT>
                      <a:lnB w="12700" cmpd="sng">
                        <a:solidFill>
                          <a:sysClr val="window" lastClr="FFFFFF"/>
                        </a:solidFill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4F81BD">
                          <a:tint val="40000"/>
                        </a:srgbClr>
                      </a:solidFill>
                    </a:tcPr>
                  </a:tc>
                </a:tr>
              </a:tbl>
            </a:graphicData>
          </a:graphic>
        </p:graphicFrame>
        <p:sp>
          <p:nvSpPr>
            <p:cNvPr id="8" name="Rectangle 7"/>
            <p:cNvSpPr/>
            <p:nvPr/>
          </p:nvSpPr>
          <p:spPr bwMode="auto">
            <a:xfrm>
              <a:off x="7375565" y="5195630"/>
              <a:ext cx="685800" cy="345645"/>
            </a:xfrm>
            <a:prstGeom prst="rect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487" tIns="44450" rIns="90487" bIns="4445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Helvetica" pitchFamily="34" charset="0"/>
              </a:endParaRPr>
            </a:p>
          </p:txBody>
        </p:sp>
      </p:grpSp>
      <p:graphicFrame>
        <p:nvGraphicFramePr>
          <p:cNvPr id="10" name="Content Placeholder 3"/>
          <p:cNvGraphicFramePr>
            <a:graphicFrameLocks/>
          </p:cNvGraphicFramePr>
          <p:nvPr/>
        </p:nvGraphicFramePr>
        <p:xfrm>
          <a:off x="1345980" y="2008015"/>
          <a:ext cx="6720875" cy="3657600"/>
        </p:xfrm>
        <a:graphic>
          <a:graphicData uri="http://schemas.openxmlformats.org/drawingml/2006/table">
            <a:tbl>
              <a:tblPr firstRow="1" bandRow="1"/>
              <a:tblGrid>
                <a:gridCol w="5592304"/>
                <a:gridCol w="1128571"/>
              </a:tblGrid>
              <a:tr h="135330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106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210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316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421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5526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2630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199736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6841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sz="1800" kern="1200" baseline="0" dirty="0" smtClean="0">
                          <a:latin typeface="Calibri" pitchFamily="34" charset="0"/>
                          <a:cs typeface="Calibri" pitchFamily="34" charset="0"/>
                        </a:rPr>
                        <a:t>Method</a:t>
                      </a:r>
                      <a:endParaRPr lang="en-US" sz="1800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106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210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316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421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5526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2630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199736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6841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sz="1800" dirty="0" smtClean="0">
                          <a:latin typeface="Calibri" pitchFamily="34" charset="0"/>
                          <a:cs typeface="Calibri" pitchFamily="34" charset="0"/>
                        </a:rPr>
                        <a:t>F1</a:t>
                      </a:r>
                      <a:endParaRPr lang="en-US" sz="1800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</a:tr>
              <a:tr h="337281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10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21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31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421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552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263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19973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6841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>
                          <a:latin typeface="Calibri" pitchFamily="34" charset="0"/>
                          <a:cs typeface="Calibri" pitchFamily="34" charset="0"/>
                        </a:rPr>
                        <a:t>Baseline</a:t>
                      </a:r>
                      <a:endParaRPr lang="en-US" sz="1800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10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21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31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421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552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263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19973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6841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baseline="0" dirty="0" smtClean="0">
                          <a:latin typeface="Calibri" pitchFamily="34" charset="0"/>
                          <a:cs typeface="Calibri" pitchFamily="34" charset="0"/>
                        </a:rPr>
                        <a:t>79.9</a:t>
                      </a:r>
                      <a:endParaRPr lang="en-US" sz="1800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</a:tr>
              <a:tr h="337281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10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21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31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421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552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263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19973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6841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sz="1800" kern="1200" baseline="0" dirty="0" smtClean="0">
                          <a:latin typeface="Calibri" pitchFamily="34" charset="0"/>
                          <a:cs typeface="Calibri" pitchFamily="34" charset="0"/>
                        </a:rPr>
                        <a:t>Rus et al., (2008)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10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21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31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421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552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263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19973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6841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sz="1800" dirty="0" smtClean="0">
                          <a:latin typeface="Calibri" pitchFamily="34" charset="0"/>
                          <a:cs typeface="Calibri" pitchFamily="34" charset="0"/>
                        </a:rPr>
                        <a:t>80.5</a:t>
                      </a:r>
                      <a:endParaRPr lang="en-US" sz="1800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</a:tr>
              <a:tr h="337281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10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21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31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421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552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263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19973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6841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21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>
                          <a:latin typeface="Calibri" pitchFamily="34" charset="0"/>
                          <a:cs typeface="Calibri" pitchFamily="34" charset="0"/>
                        </a:rPr>
                        <a:t>Mihalcea</a:t>
                      </a:r>
                      <a:r>
                        <a:rPr lang="en-US" sz="1800" baseline="0" dirty="0" smtClean="0">
                          <a:latin typeface="Calibri" pitchFamily="34" charset="0"/>
                          <a:cs typeface="Calibri" pitchFamily="34" charset="0"/>
                        </a:rPr>
                        <a:t> et al., (2006)</a:t>
                      </a:r>
                      <a:endParaRPr lang="en-US" sz="1800" dirty="0" smtClean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10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21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31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421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552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263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19973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6841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sz="1800" dirty="0" smtClean="0">
                          <a:latin typeface="Calibri" pitchFamily="34" charset="0"/>
                          <a:cs typeface="Calibri" pitchFamily="34" charset="0"/>
                        </a:rPr>
                        <a:t>81.3</a:t>
                      </a:r>
                      <a:endParaRPr lang="en-US" sz="1800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</a:tr>
              <a:tr h="337281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10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21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31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421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552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263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19973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6841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baseline="0" dirty="0" smtClean="0">
                          <a:latin typeface="Calibri" pitchFamily="34" charset="0"/>
                          <a:cs typeface="Calibri" pitchFamily="34" charset="0"/>
                        </a:rPr>
                        <a:t>Islam et al. (2007)</a:t>
                      </a:r>
                      <a:endParaRPr lang="en-US" sz="1800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10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21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31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421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552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263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19973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6841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sz="1800" dirty="0" smtClean="0">
                          <a:latin typeface="Calibri" pitchFamily="34" charset="0"/>
                          <a:cs typeface="Calibri" pitchFamily="34" charset="0"/>
                        </a:rPr>
                        <a:t>81.3</a:t>
                      </a:r>
                      <a:endParaRPr lang="en-US" sz="1800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</a:tr>
              <a:tr h="337281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10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21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31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421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552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263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19973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6841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sz="1800" dirty="0" smtClean="0">
                          <a:latin typeface="Calibri" pitchFamily="34" charset="0"/>
                          <a:cs typeface="Calibri" pitchFamily="34" charset="0"/>
                        </a:rPr>
                        <a:t>Qiu et al. (2006)</a:t>
                      </a:r>
                      <a:endParaRPr lang="en-US" sz="1800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10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21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31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421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552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263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19973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6841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sz="1800" dirty="0" smtClean="0">
                          <a:latin typeface="Calibri" pitchFamily="34" charset="0"/>
                          <a:cs typeface="Calibri" pitchFamily="34" charset="0"/>
                        </a:rPr>
                        <a:t>81.6</a:t>
                      </a:r>
                      <a:endParaRPr lang="en-US" sz="1800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</a:tr>
              <a:tr h="337281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10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21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31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421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552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263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19973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6841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21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smtClean="0">
                          <a:latin typeface="Calibri" pitchFamily="34" charset="0"/>
                          <a:cs typeface="Calibri" pitchFamily="34" charset="0"/>
                        </a:rPr>
                        <a:t>Fernando &amp; Stevenson (</a:t>
                      </a:r>
                      <a:r>
                        <a:rPr lang="en-US" sz="1800" kern="1200" baseline="0" dirty="0" smtClean="0">
                          <a:latin typeface="Calibri" pitchFamily="34" charset="0"/>
                          <a:cs typeface="Calibri" pitchFamily="34" charset="0"/>
                        </a:rPr>
                        <a:t>2008) (WordNet based features)</a:t>
                      </a:r>
                      <a:endParaRPr lang="en-US" sz="1800" dirty="0" smtClean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10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21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31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421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552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263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19973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6841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21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smtClean="0">
                          <a:latin typeface="Calibri" pitchFamily="34" charset="0"/>
                          <a:cs typeface="Calibri" pitchFamily="34" charset="0"/>
                        </a:rPr>
                        <a:t>82.4</a:t>
                      </a:r>
                      <a:endParaRPr lang="en-US" sz="1800" kern="1200" dirty="0" smtClean="0">
                        <a:solidFill>
                          <a:schemeClr val="dk1"/>
                        </a:solidFill>
                        <a:latin typeface="Calibri" pitchFamily="34" charset="0"/>
                        <a:ea typeface="+mn-ea"/>
                        <a:cs typeface="Calibri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</a:tr>
              <a:tr h="337281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10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21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31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421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552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263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19973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6841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21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>
                          <a:latin typeface="Calibri" pitchFamily="34" charset="0"/>
                          <a:cs typeface="Calibri" pitchFamily="34" charset="0"/>
                        </a:rPr>
                        <a:t>Das et al. (2009)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10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21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31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421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552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263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19973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6841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21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smtClean="0">
                          <a:latin typeface="Calibri" pitchFamily="34" charset="0"/>
                          <a:cs typeface="Calibri" pitchFamily="34" charset="0"/>
                        </a:rPr>
                        <a:t>82.7</a:t>
                      </a:r>
                      <a:endParaRPr lang="en-US" sz="1800" kern="1200" dirty="0" smtClean="0">
                        <a:solidFill>
                          <a:schemeClr val="dk1"/>
                        </a:solidFill>
                        <a:latin typeface="Calibri" pitchFamily="34" charset="0"/>
                        <a:ea typeface="+mn-ea"/>
                        <a:cs typeface="Calibri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</a:tr>
              <a:tr h="337281">
                <a:tc>
                  <a:txBody>
                    <a:bodyPr/>
                    <a:lstStyle/>
                    <a:p>
                      <a:pPr marL="0" marR="0" indent="0" algn="l" defTabSz="91421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>
                          <a:latin typeface="Calibri" pitchFamily="34" charset="0"/>
                          <a:cs typeface="Calibri" pitchFamily="34" charset="0"/>
                        </a:rPr>
                        <a:t>Wan et al (2006) (many features:</a:t>
                      </a:r>
                      <a:r>
                        <a:rPr lang="en-US" sz="1800" baseline="0" dirty="0" smtClean="0">
                          <a:latin typeface="Calibri" pitchFamily="34" charset="0"/>
                          <a:cs typeface="Calibri" pitchFamily="34" charset="0"/>
                        </a:rPr>
                        <a:t> POS, parsing, BLEU, etc.</a:t>
                      </a:r>
                      <a:r>
                        <a:rPr lang="en-US" sz="1800" dirty="0" smtClean="0">
                          <a:latin typeface="Calibri" pitchFamily="34" charset="0"/>
                          <a:cs typeface="Calibri" pitchFamily="34" charset="0"/>
                        </a:rPr>
                        <a:t>)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21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Calibri" pitchFamily="34" charset="0"/>
                          <a:ea typeface="+mn-ea"/>
                          <a:cs typeface="Calibri" pitchFamily="34" charset="0"/>
                        </a:rPr>
                        <a:t>83.0</a:t>
                      </a: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</a:tr>
              <a:tr h="337281">
                <a:tc>
                  <a:txBody>
                    <a:bodyPr/>
                    <a:lstStyle/>
                    <a:p>
                      <a:pPr marL="0" marR="0" indent="0" algn="l" defTabSz="91421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 smtClean="0">
                          <a:latin typeface="Calibri" pitchFamily="34" charset="0"/>
                          <a:cs typeface="Calibri" pitchFamily="34" charset="0"/>
                        </a:rPr>
                        <a:t>Stanford Feature Learning 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21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 smtClean="0">
                          <a:solidFill>
                            <a:schemeClr val="dk1"/>
                          </a:solidFill>
                          <a:latin typeface="Calibri" pitchFamily="34" charset="0"/>
                          <a:ea typeface="+mn-ea"/>
                          <a:cs typeface="Calibri" pitchFamily="34" charset="0"/>
                        </a:rPr>
                        <a:t>83.4</a:t>
                      </a: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</a:tr>
            </a:tbl>
          </a:graphicData>
        </a:graphic>
      </p:graphicFrame>
      <p:cxnSp>
        <p:nvCxnSpPr>
          <p:cNvPr id="12" name="Straight Arrow Connector 11"/>
          <p:cNvCxnSpPr/>
          <p:nvPr/>
        </p:nvCxnSpPr>
        <p:spPr bwMode="auto">
          <a:xfrm rot="10800000">
            <a:off x="8182070" y="5464465"/>
            <a:ext cx="460860" cy="1588"/>
          </a:xfrm>
          <a:prstGeom prst="straightConnector1">
            <a:avLst/>
          </a:prstGeom>
          <a:noFill/>
          <a:ln w="635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sm"/>
          </a:ln>
          <a:effectLst/>
        </p:spPr>
      </p:cxnSp>
    </p:spTree>
    <p:extLst>
      <p:ext uri="{BB962C8B-B14F-4D97-AF65-F5344CB8AC3E}">
        <p14:creationId xmlns:p14="http://schemas.microsoft.com/office/powerpoint/2010/main" val="203018689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0" name="Rectangle 11"/>
          <p:cNvSpPr>
            <a:spLocks noChangeArrowheads="1"/>
          </p:cNvSpPr>
          <p:nvPr/>
        </p:nvSpPr>
        <p:spPr bwMode="auto">
          <a:xfrm>
            <a:off x="1025525" y="527050"/>
            <a:ext cx="7748588" cy="147638"/>
          </a:xfrm>
          <a:prstGeom prst="rect">
            <a:avLst/>
          </a:prstGeom>
          <a:solidFill>
            <a:schemeClr val="tx1"/>
          </a:solidFill>
          <a:ln w="12700" algn="ctr">
            <a:noFill/>
            <a:miter lim="800000"/>
            <a:headEnd/>
            <a:tailEnd/>
          </a:ln>
        </p:spPr>
        <p:txBody>
          <a:bodyPr wrap="none" lIns="90487" tIns="44450" rIns="90487" bIns="44450" anchor="ctr">
            <a:spAutoFit/>
          </a:bodyPr>
          <a:lstStyle/>
          <a:p>
            <a:pPr algn="l" eaLnBrk="0" hangingPunct="0">
              <a:spcBef>
                <a:spcPct val="0"/>
              </a:spcBef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147" name="Text Box 6"/>
          <p:cNvSpPr txBox="1">
            <a:spLocks noChangeArrowheads="1"/>
          </p:cNvSpPr>
          <p:nvPr/>
        </p:nvSpPr>
        <p:spPr bwMode="auto">
          <a:xfrm>
            <a:off x="230473" y="2852925"/>
            <a:ext cx="8699500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en-US" sz="6000" b="1" dirty="0" smtClean="0">
                <a:solidFill>
                  <a:srgbClr val="FFFFFF"/>
                </a:solidFill>
                <a:latin typeface="Pristina" pitchFamily="66" charset="0"/>
              </a:rPr>
              <a:t>Discussion: Engineering vs. Data</a:t>
            </a:r>
            <a:endParaRPr lang="en-US" sz="6000" b="1" dirty="0">
              <a:solidFill>
                <a:srgbClr val="FFFFFF"/>
              </a:solidFill>
              <a:latin typeface="Pristina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482585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0" name="Rectangle 11"/>
          <p:cNvSpPr>
            <a:spLocks noChangeArrowheads="1"/>
          </p:cNvSpPr>
          <p:nvPr/>
        </p:nvSpPr>
        <p:spPr bwMode="auto">
          <a:xfrm>
            <a:off x="1025525" y="527050"/>
            <a:ext cx="7748588" cy="147638"/>
          </a:xfrm>
          <a:prstGeom prst="rect">
            <a:avLst/>
          </a:prstGeom>
          <a:solidFill>
            <a:schemeClr val="tx1"/>
          </a:solidFill>
          <a:ln w="12700" algn="ctr">
            <a:noFill/>
            <a:miter lim="800000"/>
            <a:headEnd/>
            <a:tailEnd/>
          </a:ln>
        </p:spPr>
        <p:txBody>
          <a:bodyPr wrap="none" lIns="90487" tIns="44450" rIns="90487" bIns="44450" anchor="ctr">
            <a:spAutoFit/>
          </a:bodyPr>
          <a:lstStyle/>
          <a:p>
            <a:pPr algn="l" eaLnBrk="0" hangingPunct="0">
              <a:spcBef>
                <a:spcPct val="0"/>
              </a:spcBef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147" name="Text Box 6"/>
          <p:cNvSpPr txBox="1">
            <a:spLocks noChangeArrowheads="1"/>
          </p:cNvSpPr>
          <p:nvPr/>
        </p:nvSpPr>
        <p:spPr bwMode="auto">
          <a:xfrm>
            <a:off x="230473" y="740650"/>
            <a:ext cx="8699500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en-US" sz="6000" b="1" dirty="0" smtClean="0">
                <a:solidFill>
                  <a:srgbClr val="FFFFFF"/>
                </a:solidFill>
                <a:latin typeface="Pristina" pitchFamily="66" charset="0"/>
              </a:rPr>
              <a:t>Discussion: Engineering vs. Data</a:t>
            </a:r>
            <a:endParaRPr lang="en-US" sz="6000" b="1" dirty="0">
              <a:solidFill>
                <a:srgbClr val="FFFFFF"/>
              </a:solidFill>
              <a:latin typeface="Pristina" pitchFamily="66" charset="0"/>
            </a:endParaRPr>
          </a:p>
        </p:txBody>
      </p:sp>
      <p:cxnSp>
        <p:nvCxnSpPr>
          <p:cNvPr id="3" name="Straight Arrow Connector 2"/>
          <p:cNvCxnSpPr/>
          <p:nvPr/>
        </p:nvCxnSpPr>
        <p:spPr bwMode="auto">
          <a:xfrm flipV="1">
            <a:off x="1691625" y="2507280"/>
            <a:ext cx="0" cy="3418045"/>
          </a:xfrm>
          <a:prstGeom prst="straightConnector1">
            <a:avLst/>
          </a:prstGeom>
          <a:noFill/>
          <a:ln w="5715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8" name="Straight Arrow Connector 7"/>
          <p:cNvCxnSpPr/>
          <p:nvPr/>
        </p:nvCxnSpPr>
        <p:spPr bwMode="auto">
          <a:xfrm flipV="1">
            <a:off x="1345980" y="5541276"/>
            <a:ext cx="6260015" cy="1"/>
          </a:xfrm>
          <a:prstGeom prst="straightConnector1">
            <a:avLst/>
          </a:prstGeom>
          <a:noFill/>
          <a:ln w="5715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9" name="TextBox 8"/>
          <p:cNvSpPr txBox="1"/>
          <p:nvPr/>
        </p:nvSpPr>
        <p:spPr>
          <a:xfrm>
            <a:off x="2574940" y="5618085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dirty="0" smtClean="0">
                <a:solidFill>
                  <a:srgbClr val="FFFFFF"/>
                </a:solidFill>
              </a:rPr>
              <a:t>Human</a:t>
            </a:r>
          </a:p>
          <a:p>
            <a:pPr>
              <a:spcBef>
                <a:spcPts val="0"/>
              </a:spcBef>
            </a:pPr>
            <a:r>
              <a:rPr lang="en-US" dirty="0" smtClean="0">
                <a:solidFill>
                  <a:srgbClr val="FFFFFF"/>
                </a:solidFill>
              </a:rPr>
              <a:t>ingenuity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52993" y="5656490"/>
            <a:ext cx="10054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dirty="0" smtClean="0">
                <a:solidFill>
                  <a:srgbClr val="FFFFFF"/>
                </a:solidFill>
              </a:rPr>
              <a:t>Data/</a:t>
            </a:r>
          </a:p>
          <a:p>
            <a:pPr>
              <a:spcBef>
                <a:spcPts val="0"/>
              </a:spcBef>
            </a:pPr>
            <a:r>
              <a:rPr lang="en-US" dirty="0" smtClean="0">
                <a:solidFill>
                  <a:srgbClr val="FFFFFF"/>
                </a:solidFill>
              </a:rPr>
              <a:t>learning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2574940" y="3621025"/>
            <a:ext cx="1190555" cy="1881845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487" tIns="44450" rIns="90487" bIns="4445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l" eaLnBrk="0" hangingPunct="0">
              <a:spcBef>
                <a:spcPct val="0"/>
              </a:spcBef>
            </a:pPr>
            <a:endParaRPr lang="en-US" smtClean="0">
              <a:solidFill>
                <a:srgbClr val="FFFFFF"/>
              </a:solidFill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5326768" y="3948390"/>
            <a:ext cx="1190555" cy="1554480"/>
          </a:xfrm>
          <a:prstGeom prst="rect">
            <a:avLst/>
          </a:prstGeom>
          <a:solidFill>
            <a:srgbClr val="00B0F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487" tIns="44450" rIns="90487" bIns="4445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l" eaLnBrk="0" hangingPunct="0">
              <a:spcBef>
                <a:spcPct val="0"/>
              </a:spcBef>
            </a:pPr>
            <a:endParaRPr lang="en-US" smtClean="0">
              <a:solidFill>
                <a:srgbClr val="FFFFFF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684473" y="2737710"/>
            <a:ext cx="3044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dirty="0" smtClean="0">
                <a:solidFill>
                  <a:srgbClr val="FFFFFF"/>
                </a:solidFill>
              </a:rPr>
              <a:t>Contribution to performance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156382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0" name="Rectangle 11"/>
          <p:cNvSpPr>
            <a:spLocks noChangeArrowheads="1"/>
          </p:cNvSpPr>
          <p:nvPr/>
        </p:nvSpPr>
        <p:spPr bwMode="auto">
          <a:xfrm>
            <a:off x="1025525" y="527050"/>
            <a:ext cx="7748588" cy="147638"/>
          </a:xfrm>
          <a:prstGeom prst="rect">
            <a:avLst/>
          </a:prstGeom>
          <a:solidFill>
            <a:schemeClr val="tx1"/>
          </a:solidFill>
          <a:ln w="12700" algn="ctr">
            <a:noFill/>
            <a:miter lim="800000"/>
            <a:headEnd/>
            <a:tailEnd/>
          </a:ln>
        </p:spPr>
        <p:txBody>
          <a:bodyPr wrap="none" lIns="90487" tIns="44450" rIns="90487" bIns="44450" anchor="ctr">
            <a:spAutoFit/>
          </a:bodyPr>
          <a:lstStyle/>
          <a:p>
            <a:pPr algn="l" eaLnBrk="0" hangingPunct="0">
              <a:spcBef>
                <a:spcPct val="0"/>
              </a:spcBef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147" name="Text Box 6"/>
          <p:cNvSpPr txBox="1">
            <a:spLocks noChangeArrowheads="1"/>
          </p:cNvSpPr>
          <p:nvPr/>
        </p:nvSpPr>
        <p:spPr bwMode="auto">
          <a:xfrm>
            <a:off x="230473" y="740650"/>
            <a:ext cx="8699500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en-US" sz="6000" b="1" dirty="0" smtClean="0">
                <a:solidFill>
                  <a:srgbClr val="FFFFFF"/>
                </a:solidFill>
                <a:latin typeface="Pristina" pitchFamily="66" charset="0"/>
              </a:rPr>
              <a:t>Discussion: Engineering vs. Data</a:t>
            </a:r>
            <a:endParaRPr lang="en-US" sz="6000" b="1" dirty="0">
              <a:solidFill>
                <a:srgbClr val="FFFFFF"/>
              </a:solidFill>
              <a:latin typeface="Pristina" pitchFamily="66" charset="0"/>
            </a:endParaRPr>
          </a:p>
        </p:txBody>
      </p:sp>
      <p:cxnSp>
        <p:nvCxnSpPr>
          <p:cNvPr id="3" name="Straight Arrow Connector 2"/>
          <p:cNvCxnSpPr/>
          <p:nvPr/>
        </p:nvCxnSpPr>
        <p:spPr bwMode="auto">
          <a:xfrm flipV="1">
            <a:off x="1691625" y="2507280"/>
            <a:ext cx="0" cy="3418045"/>
          </a:xfrm>
          <a:prstGeom prst="straightConnector1">
            <a:avLst/>
          </a:prstGeom>
          <a:noFill/>
          <a:ln w="5715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8" name="Straight Arrow Connector 7"/>
          <p:cNvCxnSpPr/>
          <p:nvPr/>
        </p:nvCxnSpPr>
        <p:spPr bwMode="auto">
          <a:xfrm flipV="1">
            <a:off x="1345980" y="5541276"/>
            <a:ext cx="6260015" cy="1"/>
          </a:xfrm>
          <a:prstGeom prst="straightConnector1">
            <a:avLst/>
          </a:prstGeom>
          <a:noFill/>
          <a:ln w="5715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9" name="TextBox 8"/>
          <p:cNvSpPr txBox="1"/>
          <p:nvPr/>
        </p:nvSpPr>
        <p:spPr>
          <a:xfrm>
            <a:off x="3995925" y="5740659"/>
            <a:ext cx="689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dirty="0" smtClean="0">
                <a:solidFill>
                  <a:srgbClr val="FFFFFF"/>
                </a:solidFill>
              </a:rPr>
              <a:t>Time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" name="Arc 1"/>
          <p:cNvSpPr/>
          <p:nvPr/>
        </p:nvSpPr>
        <p:spPr bwMode="auto">
          <a:xfrm>
            <a:off x="1691625" y="5042010"/>
            <a:ext cx="914400" cy="914400"/>
          </a:xfrm>
          <a:prstGeom prst="arc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487" tIns="44450" rIns="90487" bIns="4445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l" eaLnBrk="0" hangingPunct="0">
              <a:spcBef>
                <a:spcPct val="0"/>
              </a:spcBef>
            </a:pPr>
            <a:endParaRPr lang="en-US" smtClean="0">
              <a:solidFill>
                <a:srgbClr val="FFFFFF"/>
              </a:solidFill>
            </a:endParaRPr>
          </a:p>
        </p:txBody>
      </p:sp>
      <p:cxnSp>
        <p:nvCxnSpPr>
          <p:cNvPr id="5" name="Straight Connector 4"/>
          <p:cNvCxnSpPr/>
          <p:nvPr/>
        </p:nvCxnSpPr>
        <p:spPr bwMode="auto">
          <a:xfrm flipV="1">
            <a:off x="1698171" y="4350720"/>
            <a:ext cx="5600584" cy="618830"/>
          </a:xfrm>
          <a:prstGeom prst="lin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1" name="Freeform 10"/>
          <p:cNvSpPr/>
          <p:nvPr/>
        </p:nvSpPr>
        <p:spPr bwMode="auto">
          <a:xfrm>
            <a:off x="1698171" y="3307278"/>
            <a:ext cx="4986104" cy="2078182"/>
          </a:xfrm>
          <a:custGeom>
            <a:avLst/>
            <a:gdLst>
              <a:gd name="connsiteX0" fmla="*/ 0 w 3253839"/>
              <a:gd name="connsiteY0" fmla="*/ 2078182 h 2078182"/>
              <a:gd name="connsiteX1" fmla="*/ 843148 w 3253839"/>
              <a:gd name="connsiteY1" fmla="*/ 2030680 h 2078182"/>
              <a:gd name="connsiteX2" fmla="*/ 1626920 w 3253839"/>
              <a:gd name="connsiteY2" fmla="*/ 1864426 h 2078182"/>
              <a:gd name="connsiteX3" fmla="*/ 2315689 w 3253839"/>
              <a:gd name="connsiteY3" fmla="*/ 1496291 h 2078182"/>
              <a:gd name="connsiteX4" fmla="*/ 2873829 w 3253839"/>
              <a:gd name="connsiteY4" fmla="*/ 866899 h 2078182"/>
              <a:gd name="connsiteX5" fmla="*/ 3253839 w 3253839"/>
              <a:gd name="connsiteY5" fmla="*/ 0 h 2078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53839" h="2078182">
                <a:moveTo>
                  <a:pt x="0" y="2078182"/>
                </a:moveTo>
                <a:cubicBezTo>
                  <a:pt x="285997" y="2072244"/>
                  <a:pt x="571995" y="2066306"/>
                  <a:pt x="843148" y="2030680"/>
                </a:cubicBezTo>
                <a:cubicBezTo>
                  <a:pt x="1114301" y="1995054"/>
                  <a:pt x="1381497" y="1953491"/>
                  <a:pt x="1626920" y="1864426"/>
                </a:cubicBezTo>
                <a:cubicBezTo>
                  <a:pt x="1872343" y="1775361"/>
                  <a:pt x="2107871" y="1662545"/>
                  <a:pt x="2315689" y="1496291"/>
                </a:cubicBezTo>
                <a:cubicBezTo>
                  <a:pt x="2523507" y="1330037"/>
                  <a:pt x="2717471" y="1116281"/>
                  <a:pt x="2873829" y="866899"/>
                </a:cubicBezTo>
                <a:cubicBezTo>
                  <a:pt x="3030187" y="617517"/>
                  <a:pt x="3186546" y="146462"/>
                  <a:pt x="3253839" y="0"/>
                </a:cubicBezTo>
              </a:path>
            </a:pathLst>
          </a:custGeom>
          <a:noFill/>
          <a:ln w="5715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487" tIns="44450" rIns="90487" bIns="4445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l" eaLnBrk="0" hangingPunct="0">
              <a:spcBef>
                <a:spcPct val="0"/>
              </a:spcBef>
            </a:pPr>
            <a:endParaRPr lang="en-US" smtClean="0">
              <a:solidFill>
                <a:srgbClr val="FFFFFF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684473" y="2737710"/>
            <a:ext cx="3044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dirty="0" smtClean="0">
                <a:solidFill>
                  <a:srgbClr val="FFFFFF"/>
                </a:solidFill>
              </a:rPr>
              <a:t>Contribution to performance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5493720" y="3275380"/>
            <a:ext cx="2227490" cy="211008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487" tIns="44450" rIns="90487" bIns="4445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l" eaLnBrk="0" hangingPunct="0">
              <a:spcBef>
                <a:spcPct val="0"/>
              </a:spcBef>
            </a:pPr>
            <a:endParaRPr lang="en-US" smtClean="0">
              <a:solidFill>
                <a:srgbClr val="FFFFFF"/>
              </a:solidFill>
            </a:endParaRPr>
          </a:p>
        </p:txBody>
      </p:sp>
      <p:cxnSp>
        <p:nvCxnSpPr>
          <p:cNvPr id="17" name="Straight Arrow Connector 16"/>
          <p:cNvCxnSpPr/>
          <p:nvPr/>
        </p:nvCxnSpPr>
        <p:spPr bwMode="auto">
          <a:xfrm flipV="1">
            <a:off x="5455315" y="5694895"/>
            <a:ext cx="0" cy="345645"/>
          </a:xfrm>
          <a:prstGeom prst="straightConnector1">
            <a:avLst/>
          </a:prstGeom>
          <a:noFill/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1" name="TextBox 20"/>
          <p:cNvSpPr txBox="1"/>
          <p:nvPr/>
        </p:nvSpPr>
        <p:spPr>
          <a:xfrm>
            <a:off x="5170554" y="6109991"/>
            <a:ext cx="646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dirty="0" smtClean="0">
                <a:solidFill>
                  <a:srgbClr val="FFFFFF"/>
                </a:solidFill>
              </a:rPr>
              <a:t>Now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654743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51485" y="838201"/>
            <a:ext cx="6609600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en-US" sz="1600" dirty="0" smtClean="0">
                <a:solidFill>
                  <a:schemeClr val="bg1"/>
                </a:solidFill>
              </a:rPr>
              <a:t> Deep Learning: Lets learn our features. </a:t>
            </a:r>
          </a:p>
          <a:p>
            <a:pPr algn="l"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en-US" sz="1600" dirty="0" smtClean="0">
                <a:solidFill>
                  <a:schemeClr val="bg1"/>
                </a:solidFill>
              </a:rPr>
              <a:t> Discover the fundamental computational principles that underlie perception. </a:t>
            </a:r>
          </a:p>
          <a:p>
            <a:pPr algn="l"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en-US" sz="1600" dirty="0" smtClean="0">
                <a:solidFill>
                  <a:schemeClr val="bg1"/>
                </a:solidFill>
              </a:rPr>
              <a:t> Scaling up has been key to achieving good performance.</a:t>
            </a:r>
          </a:p>
          <a:p>
            <a:pPr algn="l"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smtClean="0">
                <a:solidFill>
                  <a:schemeClr val="bg1"/>
                </a:solidFill>
              </a:rPr>
              <a:t>Didn’t talk about: Recursive deep learning for NLP.   </a:t>
            </a:r>
            <a:endParaRPr lang="en-US" sz="1600" dirty="0" smtClean="0">
              <a:solidFill>
                <a:schemeClr val="bg1"/>
              </a:solidFill>
            </a:endParaRPr>
          </a:p>
          <a:p>
            <a:pPr algn="l"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smtClean="0">
                <a:solidFill>
                  <a:schemeClr val="bg1"/>
                </a:solidFill>
              </a:rPr>
              <a:t>Online machine learning class: </a:t>
            </a:r>
            <a:r>
              <a:rPr lang="en-US" sz="1600" dirty="0">
                <a:solidFill>
                  <a:schemeClr val="bg1"/>
                </a:solidFill>
              </a:rPr>
              <a:t/>
            </a:r>
            <a:br>
              <a:rPr lang="en-US" sz="1600" dirty="0">
                <a:solidFill>
                  <a:schemeClr val="bg1"/>
                </a:solidFill>
              </a:rPr>
            </a:br>
            <a:r>
              <a:rPr lang="en-US" sz="1600" dirty="0">
                <a:solidFill>
                  <a:schemeClr val="bg1"/>
                </a:solidFill>
              </a:rPr>
              <a:t>   </a:t>
            </a:r>
            <a:r>
              <a:rPr lang="en-US" sz="1600" dirty="0">
                <a:solidFill>
                  <a:srgbClr val="00B0F0"/>
                </a:solidFill>
              </a:rPr>
              <a:t>http</a:t>
            </a:r>
            <a:r>
              <a:rPr lang="en-US" sz="1600" dirty="0" smtClean="0">
                <a:solidFill>
                  <a:srgbClr val="00B0F0"/>
                </a:solidFill>
              </a:rPr>
              <a:t>://ml-class.org</a:t>
            </a:r>
            <a:endParaRPr lang="en-US" sz="1600" dirty="0">
              <a:solidFill>
                <a:srgbClr val="00B0F0"/>
              </a:solidFill>
            </a:endParaRPr>
          </a:p>
          <a:p>
            <a:pPr algn="l"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en-US" sz="1600" dirty="0" smtClean="0">
                <a:solidFill>
                  <a:schemeClr val="bg1"/>
                </a:solidFill>
              </a:rPr>
              <a:t> Online tutorial on deep learning: </a:t>
            </a:r>
            <a:r>
              <a:rPr lang="en-US" sz="1600" dirty="0" smtClean="0">
                <a:solidFill>
                  <a:schemeClr val="bg1"/>
                </a:solidFill>
              </a:rPr>
              <a:t/>
            </a:r>
            <a:br>
              <a:rPr lang="en-US" sz="1600" dirty="0" smtClean="0">
                <a:solidFill>
                  <a:schemeClr val="bg1"/>
                </a:solidFill>
              </a:rPr>
            </a:br>
            <a:r>
              <a:rPr lang="en-US" sz="1600" dirty="0" smtClean="0">
                <a:solidFill>
                  <a:schemeClr val="bg1"/>
                </a:solidFill>
              </a:rPr>
              <a:t>   </a:t>
            </a:r>
            <a:r>
              <a:rPr lang="en-US" sz="1600" dirty="0" smtClean="0">
                <a:solidFill>
                  <a:srgbClr val="00B0F0"/>
                </a:solidFill>
              </a:rPr>
              <a:t>http://deeplearning.stanford.edu/wiki</a:t>
            </a:r>
          </a:p>
          <a:p>
            <a:pPr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•"/>
            </a:pPr>
            <a:endParaRPr lang="en-US" sz="100" dirty="0" smtClean="0">
              <a:solidFill>
                <a:schemeClr val="bg1"/>
              </a:solidFill>
            </a:endParaRPr>
          </a:p>
          <a:p>
            <a:pPr algn="l">
              <a:spcBef>
                <a:spcPts val="0"/>
              </a:spcBef>
              <a:spcAft>
                <a:spcPts val="600"/>
              </a:spcAft>
            </a:pPr>
            <a:endParaRPr lang="en-US" sz="1600" dirty="0" smtClean="0">
              <a:solidFill>
                <a:schemeClr val="bg1"/>
              </a:solidFill>
            </a:endParaRPr>
          </a:p>
          <a:p>
            <a:pPr algn="l">
              <a:spcBef>
                <a:spcPts val="0"/>
              </a:spcBef>
              <a:spcAft>
                <a:spcPts val="600"/>
              </a:spcAft>
            </a:pPr>
            <a:endParaRPr lang="en-US" sz="1600" dirty="0" smtClean="0">
              <a:solidFill>
                <a:schemeClr val="bg1"/>
              </a:solidFill>
            </a:endParaRPr>
          </a:p>
          <a:p>
            <a:pPr algn="l">
              <a:spcBef>
                <a:spcPts val="0"/>
              </a:spcBef>
              <a:spcAft>
                <a:spcPts val="600"/>
              </a:spcAft>
            </a:pPr>
            <a:r>
              <a:rPr lang="en-US" sz="1600" dirty="0" smtClean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Deep Learning</a:t>
            </a:r>
            <a:endParaRPr lang="en-US" dirty="0"/>
          </a:p>
        </p:txBody>
      </p:sp>
      <p:pic>
        <p:nvPicPr>
          <p:cNvPr id="1513474" name="Picture 2" descr="C:\Users\ang\Desktop\Vision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525000" y="1295400"/>
            <a:ext cx="2247900" cy="1518127"/>
          </a:xfrm>
          <a:prstGeom prst="rect">
            <a:avLst/>
          </a:prstGeom>
          <a:noFill/>
        </p:spPr>
      </p:pic>
      <p:pic>
        <p:nvPicPr>
          <p:cNvPr id="1513475" name="Picture 3" descr="C:\Users\ang\Desktop\Audio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2268200" y="1219200"/>
            <a:ext cx="2720085" cy="1676400"/>
          </a:xfrm>
          <a:prstGeom prst="rect">
            <a:avLst/>
          </a:prstGeom>
          <a:noFill/>
        </p:spPr>
      </p:pic>
      <p:pic>
        <p:nvPicPr>
          <p:cNvPr id="1513476" name="Picture 4" descr="C:\Users\ang\Desktop\CDBN-audio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0832015" y="4158695"/>
            <a:ext cx="1322019" cy="1152150"/>
          </a:xfrm>
          <a:prstGeom prst="rect">
            <a:avLst/>
          </a:prstGeom>
          <a:noFill/>
        </p:spPr>
      </p:pic>
      <p:pic>
        <p:nvPicPr>
          <p:cNvPr id="1513477" name="Picture 5" descr="C:\Users\ang\Desktop\facefeatures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697884" y="1009485"/>
            <a:ext cx="1146351" cy="2339386"/>
          </a:xfrm>
          <a:prstGeom prst="rect">
            <a:avLst/>
          </a:prstGeom>
          <a:noFill/>
        </p:spPr>
      </p:pic>
      <p:cxnSp>
        <p:nvCxnSpPr>
          <p:cNvPr id="39" name="Straight Connector 38"/>
          <p:cNvCxnSpPr/>
          <p:nvPr/>
        </p:nvCxnSpPr>
        <p:spPr bwMode="auto">
          <a:xfrm>
            <a:off x="270640" y="3697835"/>
            <a:ext cx="8686800" cy="38100"/>
          </a:xfrm>
          <a:prstGeom prst="line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9" name="Group 40"/>
          <p:cNvGrpSpPr/>
          <p:nvPr/>
        </p:nvGrpSpPr>
        <p:grpSpPr>
          <a:xfrm>
            <a:off x="5968346" y="2125481"/>
            <a:ext cx="1499600" cy="1179887"/>
            <a:chOff x="9098106" y="3178603"/>
            <a:chExt cx="1943884" cy="1549798"/>
          </a:xfrm>
        </p:grpSpPr>
        <p:pic>
          <p:nvPicPr>
            <p:cNvPr id="38" name="Picture 1" descr="C:\Users\ang\Desktop\foo.png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9098106" y="3229048"/>
              <a:ext cx="1943884" cy="1499353"/>
            </a:xfrm>
            <a:prstGeom prst="rect">
              <a:avLst/>
            </a:prstGeom>
            <a:noFill/>
          </p:spPr>
        </p:pic>
        <p:sp>
          <p:nvSpPr>
            <p:cNvPr id="40" name="Rectangle 39"/>
            <p:cNvSpPr/>
            <p:nvPr/>
          </p:nvSpPr>
          <p:spPr bwMode="auto">
            <a:xfrm>
              <a:off x="9155624" y="3178603"/>
              <a:ext cx="537670" cy="384050"/>
            </a:xfrm>
            <a:prstGeom prst="rect">
              <a:avLst/>
            </a:prstGeom>
            <a:solidFill>
              <a:schemeClr val="tx1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487" tIns="44450" rIns="90487" bIns="4445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Helvetica" pitchFamily="34" charset="0"/>
              </a:endParaRPr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539475" y="3864806"/>
            <a:ext cx="8794745" cy="1525018"/>
            <a:chOff x="-1145642" y="5186310"/>
            <a:chExt cx="10241863" cy="1775950"/>
          </a:xfrm>
        </p:grpSpPr>
        <p:grpSp>
          <p:nvGrpSpPr>
            <p:cNvPr id="50" name="Group 9"/>
            <p:cNvGrpSpPr/>
            <p:nvPr/>
          </p:nvGrpSpPr>
          <p:grpSpPr>
            <a:xfrm>
              <a:off x="-1145643" y="5186308"/>
              <a:ext cx="10241864" cy="1775949"/>
              <a:chOff x="-1145643" y="5186308"/>
              <a:chExt cx="10241864" cy="1775949"/>
            </a:xfrm>
          </p:grpSpPr>
          <p:grpSp>
            <p:nvGrpSpPr>
              <p:cNvPr id="52" name="Group 41"/>
              <p:cNvGrpSpPr/>
              <p:nvPr/>
            </p:nvGrpSpPr>
            <p:grpSpPr>
              <a:xfrm>
                <a:off x="-1145643" y="5186308"/>
                <a:ext cx="10241864" cy="1775949"/>
                <a:chOff x="-1313441" y="4942901"/>
                <a:chExt cx="11645625" cy="2019363"/>
              </a:xfrm>
            </p:grpSpPr>
            <p:grpSp>
              <p:nvGrpSpPr>
                <p:cNvPr id="54" name="Group 47"/>
                <p:cNvGrpSpPr/>
                <p:nvPr/>
              </p:nvGrpSpPr>
              <p:grpSpPr>
                <a:xfrm>
                  <a:off x="-1313441" y="4942901"/>
                  <a:ext cx="11645625" cy="2019363"/>
                  <a:chOff x="-1310844" y="4619555"/>
                  <a:chExt cx="12909060" cy="2238445"/>
                </a:xfrm>
              </p:grpSpPr>
              <p:sp>
                <p:nvSpPr>
                  <p:cNvPr id="56" name="Rectangle 2"/>
                  <p:cNvSpPr>
                    <a:spLocks noChangeArrowheads="1"/>
                  </p:cNvSpPr>
                  <p:nvPr/>
                </p:nvSpPr>
                <p:spPr bwMode="auto">
                  <a:xfrm>
                    <a:off x="7453070" y="6084888"/>
                    <a:ext cx="1460500" cy="773112"/>
                  </a:xfrm>
                  <a:prstGeom prst="rect">
                    <a:avLst/>
                  </a:prstGeom>
                  <a:solidFill>
                    <a:schemeClr val="tx1"/>
                  </a:solidFill>
                  <a:ln w="12700" algn="ctr">
                    <a:noFill/>
                    <a:miter lim="800000"/>
                    <a:headEnd/>
                    <a:tailEnd/>
                  </a:ln>
                </p:spPr>
                <p:txBody>
                  <a:bodyPr wrap="none" lIns="90487" tIns="44450" rIns="90487" bIns="44450" anchor="ctr">
                    <a:spAutoFit/>
                  </a:bodyPr>
                  <a:lstStyle/>
                  <a:p>
                    <a:pPr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kern="1200" dirty="0">
                      <a:solidFill>
                        <a:srgbClr val="FFFFFF"/>
                      </a:solidFill>
                      <a:latin typeface="Helvetica" pitchFamily="34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2" name="Text Box 1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-1310844" y="6079220"/>
                    <a:ext cx="12909060" cy="380663"/>
                  </a:xfrm>
                  <a:prstGeom prst="rect">
                    <a:avLst/>
                  </a:prstGeom>
                  <a:solidFill>
                    <a:schemeClr val="tx1"/>
                  </a:solidFill>
                  <a:ln w="12700">
                    <a:noFill/>
                    <a:miter lim="800000"/>
                    <a:headEnd/>
                    <a:tailEnd/>
                  </a:ln>
                </p:spPr>
                <p:txBody>
                  <a:bodyPr wrap="square">
                    <a:spAutoFit/>
                  </a:bodyPr>
                  <a:lstStyle/>
                  <a:p>
                    <a:pPr algn="l" rtl="0" eaLnBrk="0" fontAlgn="base" hangingPunct="0">
                      <a:spcBef>
                        <a:spcPts val="1800"/>
                      </a:spcBef>
                      <a:spcAft>
                        <a:spcPct val="0"/>
                      </a:spcAft>
                    </a:pPr>
                    <a:r>
                      <a:rPr lang="en-US" sz="1100" kern="1200" dirty="0" smtClean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rPr>
                      <a:t>    Adam Coates       Quoc Le       Honglak Lee     Andrew Saxe   Andrew Maas Chris Manning Jiquan Ngiam  Richard Socher     Will Zou </a:t>
                    </a:r>
                    <a:endParaRPr lang="en-US" sz="1100" kern="1200" dirty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endParaRPr>
                  </a:p>
                </p:txBody>
              </p:sp>
              <p:pic>
                <p:nvPicPr>
                  <p:cNvPr id="63" name="Picture 9" descr="honglak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/>
                  <a:srcRect l="11301" r="11301"/>
                  <a:stretch>
                    <a:fillRect/>
                  </a:stretch>
                </p:blipFill>
                <p:spPr bwMode="auto">
                  <a:xfrm>
                    <a:off x="1793810" y="4648885"/>
                    <a:ext cx="1181454" cy="1371600"/>
                  </a:xfrm>
                  <a:prstGeom prst="rect">
                    <a:avLst/>
                  </a:prstGeom>
                  <a:solidFill>
                    <a:srgbClr val="FFFFFF">
                      <a:shade val="85000"/>
                    </a:srgbClr>
                  </a:solidFill>
                  <a:ln w="88900" cap="sq">
                    <a:noFill/>
                    <a:miter lim="800000"/>
                  </a:ln>
                  <a:effectLst>
                    <a:outerShdw blurRad="55000" dist="18000" dir="5400000" algn="tl" rotWithShape="0">
                      <a:srgbClr val="000000">
                        <a:alpha val="40000"/>
                      </a:srgbClr>
                    </a:outerShdw>
                  </a:effectLst>
                  <a:scene3d>
                    <a:camera prst="orthographicFront"/>
                    <a:lightRig rig="twoPt" dir="t">
                      <a:rot lat="0" lon="0" rev="7200000"/>
                    </a:lightRig>
                  </a:scene3d>
                  <a:sp3d>
                    <a:bevelT w="25400" h="19050"/>
                    <a:contourClr>
                      <a:srgbClr val="FFFFFF"/>
                    </a:contourClr>
                  </a:sp3d>
                </p:spPr>
              </p:pic>
              <p:pic>
                <p:nvPicPr>
                  <p:cNvPr id="64" name="Picture 15" descr="quoc"/>
                  <p:cNvPicPr>
                    <a:picLocks noChangeAspect="1" noChangeArrowheads="1"/>
                  </p:cNvPicPr>
                  <p:nvPr/>
                </p:nvPicPr>
                <p:blipFill>
                  <a:blip r:embed="rId9" cstate="print"/>
                  <a:srcRect l="1705" r="4264"/>
                  <a:stretch>
                    <a:fillRect/>
                  </a:stretch>
                </p:blipFill>
                <p:spPr bwMode="auto">
                  <a:xfrm>
                    <a:off x="402520" y="4643227"/>
                    <a:ext cx="1266930" cy="1371600"/>
                  </a:xfrm>
                  <a:prstGeom prst="rect">
                    <a:avLst/>
                  </a:prstGeom>
                  <a:solidFill>
                    <a:srgbClr val="FFFFFF">
                      <a:shade val="85000"/>
                    </a:srgbClr>
                  </a:solidFill>
                  <a:ln w="88900" cap="sq">
                    <a:noFill/>
                    <a:miter lim="800000"/>
                  </a:ln>
                  <a:effectLst>
                    <a:outerShdw blurRad="55000" dist="18000" dir="5400000" algn="tl" rotWithShape="0">
                      <a:srgbClr val="000000">
                        <a:alpha val="40000"/>
                      </a:srgbClr>
                    </a:outerShdw>
                  </a:effectLst>
                  <a:scene3d>
                    <a:camera prst="orthographicFront"/>
                    <a:lightRig rig="twoPt" dir="t">
                      <a:rot lat="0" lon="0" rev="7200000"/>
                    </a:lightRig>
                  </a:scene3d>
                  <a:sp3d>
                    <a:bevelT w="25400" h="19050"/>
                    <a:contourClr>
                      <a:srgbClr val="FFFFFF"/>
                    </a:contourClr>
                  </a:sp3d>
                </p:spPr>
              </p:pic>
              <p:pic>
                <p:nvPicPr>
                  <p:cNvPr id="65" name="Picture 3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0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4253" r="8954"/>
                  <a:stretch/>
                </p:blipFill>
                <p:spPr bwMode="auto">
                  <a:xfrm>
                    <a:off x="4659678" y="4627991"/>
                    <a:ext cx="1180648" cy="1371600"/>
                  </a:xfrm>
                  <a:prstGeom prst="rect">
                    <a:avLst/>
                  </a:prstGeom>
                  <a:solidFill>
                    <a:srgbClr val="FFFFFF">
                      <a:shade val="85000"/>
                    </a:srgbClr>
                  </a:solidFill>
                  <a:ln w="88900" cap="sq">
                    <a:noFill/>
                    <a:miter lim="800000"/>
                  </a:ln>
                  <a:effectLst>
                    <a:outerShdw blurRad="55000" dist="18000" dir="5400000" algn="tl" rotWithShape="0">
                      <a:srgbClr val="000000">
                        <a:alpha val="40000"/>
                      </a:srgbClr>
                    </a:outerShdw>
                  </a:effectLst>
                  <a:scene3d>
                    <a:camera prst="orthographicFront"/>
                    <a:lightRig rig="twoPt" dir="t">
                      <a:rot lat="0" lon="0" rev="7200000"/>
                    </a:lightRig>
                  </a:scene3d>
                  <a:sp3d>
                    <a:bevelT w="25400" h="19050"/>
                    <a:contourClr>
                      <a:srgbClr val="FFFFFF"/>
                    </a:contourClr>
                  </a:sp3d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66" name="Picture 4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1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9258" t="4155" r="29433" b="66507"/>
                  <a:stretch/>
                </p:blipFill>
                <p:spPr bwMode="auto">
                  <a:xfrm>
                    <a:off x="3097516" y="4629029"/>
                    <a:ext cx="1364789" cy="1371600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pic>
              <p:pic>
                <p:nvPicPr>
                  <p:cNvPr id="67" name="Picture 1"/>
                  <p:cNvPicPr>
                    <a:picLocks noChangeAspect="1" noChangeArrowheads="1"/>
                  </p:cNvPicPr>
                  <p:nvPr/>
                </p:nvPicPr>
                <p:blipFill>
                  <a:blip r:embed="rId12" cstate="print"/>
                  <a:srcRect/>
                  <a:stretch>
                    <a:fillRect/>
                  </a:stretch>
                </p:blipFill>
                <p:spPr bwMode="auto">
                  <a:xfrm>
                    <a:off x="7384260" y="4619555"/>
                    <a:ext cx="1112108" cy="1371600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  <p:pic>
                <p:nvPicPr>
                  <p:cNvPr id="68" name="Picture 2"/>
                  <p:cNvPicPr>
                    <a:picLocks noChangeAspect="1" noChangeArrowheads="1"/>
                  </p:cNvPicPr>
                  <p:nvPr/>
                </p:nvPicPr>
                <p:blipFill>
                  <a:blip r:embed="rId13" cstate="print"/>
                  <a:srcRect/>
                  <a:stretch>
                    <a:fillRect/>
                  </a:stretch>
                </p:blipFill>
                <p:spPr bwMode="auto">
                  <a:xfrm>
                    <a:off x="8727115" y="4619555"/>
                    <a:ext cx="1168869" cy="1371600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</p:grpSp>
            <p:pic>
              <p:nvPicPr>
                <p:cNvPr id="55" name="Picture 2" descr="http://www-nlp.stanford.edu/~manning/images/chrism2.jpg"/>
                <p:cNvPicPr>
                  <a:picLocks noChangeAspect="1" noChangeArrowheads="1"/>
                </p:cNvPicPr>
                <p:nvPr/>
              </p:nvPicPr>
              <p:blipFill>
                <a:blip r:embed="rId14" cstate="print"/>
                <a:srcRect/>
                <a:stretch>
                  <a:fillRect/>
                </a:stretch>
              </p:blipFill>
              <p:spPr bwMode="auto">
                <a:xfrm>
                  <a:off x="5374396" y="4949890"/>
                  <a:ext cx="925829" cy="1234440"/>
                </a:xfrm>
                <a:prstGeom prst="rect">
                  <a:avLst/>
                </a:prstGeom>
                <a:noFill/>
              </p:spPr>
            </p:pic>
          </p:grpSp>
          <p:pic>
            <p:nvPicPr>
              <p:cNvPr id="53" name="Picture 2" descr="will_photo"/>
              <p:cNvPicPr>
                <a:picLocks noChangeAspect="1" noChangeArrowheads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58125" y="5196990"/>
                <a:ext cx="912360" cy="108813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" name="Picture 4" descr="http://www.stanford.edu/~acoates/adam3.png"/>
            <p:cNvPicPr>
              <a:picLocks noChangeAspect="1" noChangeArrowheads="1"/>
            </p:cNvPicPr>
            <p:nvPr/>
          </p:nvPicPr>
          <p:blipFill rotWithShape="1"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279" t="11506" r="23115" b="33870"/>
            <a:stretch/>
          </p:blipFill>
          <p:spPr bwMode="auto">
            <a:xfrm>
              <a:off x="-795502" y="5221239"/>
              <a:ext cx="869892" cy="10881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1" name="TextBox 70"/>
          <p:cNvSpPr txBox="1"/>
          <p:nvPr/>
        </p:nvSpPr>
        <p:spPr>
          <a:xfrm>
            <a:off x="0" y="4287261"/>
            <a:ext cx="7649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Bef>
                <a:spcPts val="0"/>
              </a:spcBef>
            </a:pPr>
            <a:r>
              <a:rPr lang="en-US" sz="1200" dirty="0" smtClean="0">
                <a:solidFill>
                  <a:schemeClr val="bg1"/>
                </a:solidFill>
                <a:latin typeface="+mn-lt"/>
              </a:rPr>
              <a:t>Stanford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53109" y="5593031"/>
            <a:ext cx="6783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Bef>
                <a:spcPts val="0"/>
              </a:spcBef>
            </a:pPr>
            <a:r>
              <a:rPr lang="en-US" sz="1200" dirty="0" smtClean="0">
                <a:solidFill>
                  <a:schemeClr val="bg1"/>
                </a:solidFill>
                <a:latin typeface="+mn-lt"/>
              </a:rPr>
              <a:t>Google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347450" y="5171541"/>
            <a:ext cx="8705441" cy="1675504"/>
            <a:chOff x="347450" y="5171541"/>
            <a:chExt cx="8705441" cy="1675504"/>
          </a:xfrm>
        </p:grpSpPr>
        <p:grpSp>
          <p:nvGrpSpPr>
            <p:cNvPr id="7" name="Group 6"/>
            <p:cNvGrpSpPr/>
            <p:nvPr/>
          </p:nvGrpSpPr>
          <p:grpSpPr>
            <a:xfrm>
              <a:off x="347450" y="5171541"/>
              <a:ext cx="8705441" cy="1675504"/>
              <a:chOff x="347450" y="5171541"/>
              <a:chExt cx="8705441" cy="1675504"/>
            </a:xfrm>
          </p:grpSpPr>
          <p:sp>
            <p:nvSpPr>
              <p:cNvPr id="44" name="Rectangle 43"/>
              <p:cNvSpPr/>
              <p:nvPr/>
            </p:nvSpPr>
            <p:spPr>
              <a:xfrm>
                <a:off x="347450" y="6246881"/>
                <a:ext cx="8705441" cy="6001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l">
                  <a:spcBef>
                    <a:spcPts val="0"/>
                  </a:spcBef>
                </a:pPr>
                <a:r>
                  <a:rPr lang="en-US" sz="1100" dirty="0" smtClean="0">
                    <a:solidFill>
                      <a:schemeClr val="bg1"/>
                    </a:solidFill>
                  </a:rPr>
                  <a:t>            Kai Chen     Greg Corrado     Jeff Dean   Matthieu Devin  Andrea </a:t>
                </a:r>
                <a:r>
                  <a:rPr lang="en-US" sz="1100" dirty="0" err="1" smtClean="0">
                    <a:solidFill>
                      <a:schemeClr val="bg1"/>
                    </a:solidFill>
                  </a:rPr>
                  <a:t>Frome</a:t>
                </a:r>
                <a:r>
                  <a:rPr lang="en-US" sz="1100" dirty="0" smtClean="0">
                    <a:solidFill>
                      <a:schemeClr val="bg1"/>
                    </a:solidFill>
                  </a:rPr>
                  <a:t>   </a:t>
                </a:r>
                <a:r>
                  <a:rPr lang="en-US" sz="1100" dirty="0" err="1" smtClean="0">
                    <a:solidFill>
                      <a:schemeClr val="bg1"/>
                    </a:solidFill>
                  </a:rPr>
                  <a:t>Rajat</a:t>
                </a:r>
                <a:r>
                  <a:rPr lang="en-US" sz="1100" dirty="0" smtClean="0">
                    <a:solidFill>
                      <a:schemeClr val="bg1"/>
                    </a:solidFill>
                  </a:rPr>
                  <a:t> </a:t>
                </a:r>
                <a:r>
                  <a:rPr lang="en-US" sz="1100" dirty="0" err="1" smtClean="0">
                    <a:solidFill>
                      <a:schemeClr val="bg1"/>
                    </a:solidFill>
                  </a:rPr>
                  <a:t>Monga</a:t>
                </a:r>
                <a:r>
                  <a:rPr lang="en-US" sz="1100" dirty="0" smtClean="0">
                    <a:solidFill>
                      <a:schemeClr val="bg1"/>
                    </a:solidFill>
                  </a:rPr>
                  <a:t>   </a:t>
                </a:r>
                <a:r>
                  <a:rPr lang="en-US" sz="1100" dirty="0" err="1" smtClean="0">
                    <a:solidFill>
                      <a:schemeClr val="bg1"/>
                    </a:solidFill>
                  </a:rPr>
                  <a:t>Marc’Aurelio</a:t>
                </a:r>
                <a:r>
                  <a:rPr lang="en-US" sz="1100" dirty="0" smtClean="0">
                    <a:solidFill>
                      <a:schemeClr val="bg1"/>
                    </a:solidFill>
                  </a:rPr>
                  <a:t>     Paul Tucker      Kay Le             </a:t>
                </a:r>
              </a:p>
              <a:p>
                <a:pPr algn="l">
                  <a:spcBef>
                    <a:spcPts val="0"/>
                  </a:spcBef>
                </a:pPr>
                <a:r>
                  <a:rPr lang="en-US" sz="1100" dirty="0" smtClean="0">
                    <a:solidFill>
                      <a:schemeClr val="bg1"/>
                    </a:solidFill>
                  </a:rPr>
                  <a:t>                                                                                                                                                            </a:t>
                </a:r>
                <a:r>
                  <a:rPr lang="en-US" sz="1100" dirty="0" err="1" smtClean="0">
                    <a:solidFill>
                      <a:schemeClr val="bg1"/>
                    </a:solidFill>
                  </a:rPr>
                  <a:t>Ranzato</a:t>
                </a:r>
                <a:r>
                  <a:rPr lang="en-US" sz="1100" dirty="0" smtClean="0">
                    <a:solidFill>
                      <a:schemeClr val="bg1"/>
                    </a:solidFill>
                  </a:rPr>
                  <a:t/>
                </a:r>
                <a:br>
                  <a:rPr lang="en-US" sz="1100" dirty="0" smtClean="0">
                    <a:solidFill>
                      <a:schemeClr val="bg1"/>
                    </a:solidFill>
                  </a:rPr>
                </a:br>
                <a:endParaRPr lang="en-US" sz="1100" dirty="0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45" name="Group 44"/>
              <p:cNvGrpSpPr/>
              <p:nvPr/>
            </p:nvGrpSpPr>
            <p:grpSpPr>
              <a:xfrm>
                <a:off x="809929" y="5171541"/>
                <a:ext cx="8102249" cy="1034102"/>
                <a:chOff x="1182889" y="1182155"/>
                <a:chExt cx="10531706" cy="1344177"/>
              </a:xfrm>
            </p:grpSpPr>
            <p:pic>
              <p:nvPicPr>
                <p:cNvPr id="46" name="Picture 5"/>
                <p:cNvPicPr>
                  <a:picLocks noChangeAspect="1" noChangeArrowheads="1"/>
                </p:cNvPicPr>
                <p:nvPr/>
              </p:nvPicPr>
              <p:blipFill>
                <a:blip r:embed="rId1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171272" y="1182155"/>
                  <a:ext cx="1089422" cy="134168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 cap="flat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47" name="Picture 7"/>
                <p:cNvPicPr>
                  <a:picLocks noChangeAspect="1" noChangeArrowheads="1"/>
                </p:cNvPicPr>
                <p:nvPr/>
              </p:nvPicPr>
              <p:blipFill>
                <a:blip r:embed="rId1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868" t="3105" r="1720" b="3726"/>
                <a:stretch>
                  <a:fillRect/>
                </a:stretch>
              </p:blipFill>
              <p:spPr bwMode="auto">
                <a:xfrm>
                  <a:off x="8329801" y="1182155"/>
                  <a:ext cx="1089422" cy="133945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 cap="flat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48" name="Picture 8"/>
                <p:cNvPicPr>
                  <a:picLocks noChangeAspect="1" noChangeArrowheads="1"/>
                </p:cNvPicPr>
                <p:nvPr/>
              </p:nvPicPr>
              <p:blipFill>
                <a:blip r:embed="rId1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1933" b="1349"/>
                <a:stretch>
                  <a:fillRect/>
                </a:stretch>
              </p:blipFill>
              <p:spPr bwMode="auto">
                <a:xfrm>
                  <a:off x="10634103" y="1182155"/>
                  <a:ext cx="1080492" cy="133945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 cap="flat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57" name="Picture 9"/>
                <p:cNvPicPr>
                  <a:picLocks noChangeAspect="1" noChangeArrowheads="1"/>
                </p:cNvPicPr>
                <p:nvPr/>
              </p:nvPicPr>
              <p:blipFill>
                <a:blip r:embed="rId2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496660" y="1184646"/>
                  <a:ext cx="1089422" cy="134168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 cap="flat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58" name="Picture 10"/>
                <p:cNvPicPr>
                  <a:picLocks noChangeAspect="1" noChangeArrowheads="1"/>
                </p:cNvPicPr>
                <p:nvPr/>
              </p:nvPicPr>
              <p:blipFill>
                <a:blip r:embed="rId2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648810" y="1184646"/>
                  <a:ext cx="1090538" cy="133945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 cap="flat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59" name="Picture 11"/>
                <p:cNvPicPr>
                  <a:picLocks noChangeAspect="1" noChangeArrowheads="1"/>
                </p:cNvPicPr>
                <p:nvPr/>
              </p:nvPicPr>
              <p:blipFill>
                <a:blip r:embed="rId2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902" t="2580" r="19951" b="2567"/>
                <a:stretch>
                  <a:fillRect/>
                </a:stretch>
              </p:blipFill>
              <p:spPr bwMode="auto">
                <a:xfrm>
                  <a:off x="2344510" y="1184646"/>
                  <a:ext cx="1089422" cy="133945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 cap="flat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60" name="Picture 13"/>
                <p:cNvPicPr>
                  <a:picLocks noChangeAspect="1" noChangeArrowheads="1"/>
                </p:cNvPicPr>
                <p:nvPr/>
              </p:nvPicPr>
              <p:blipFill>
                <a:blip r:embed="rId2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182889" y="1184646"/>
                  <a:ext cx="1080492" cy="13361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 cap="flat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61" name="Picture 14"/>
                <p:cNvPicPr>
                  <a:picLocks noChangeAspect="1" noChangeArrowheads="1"/>
                </p:cNvPicPr>
                <p:nvPr/>
              </p:nvPicPr>
              <p:blipFill>
                <a:blip r:embed="rId2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481954" y="1182155"/>
                  <a:ext cx="1081610" cy="133945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 cap="flat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106"/>
            <a:stretch/>
          </p:blipFill>
          <p:spPr>
            <a:xfrm>
              <a:off x="4418379" y="5176533"/>
              <a:ext cx="861351" cy="103218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9655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rtl="0" fontAlgn="base">
              <a:spcBef>
                <a:spcPct val="10000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Helvetica" pitchFamily="34" charset="0"/>
              <a:ea typeface="+mn-ea"/>
              <a:cs typeface="+mn-cs"/>
            </a:endParaRPr>
          </a:p>
        </p:txBody>
      </p:sp>
      <p:sp>
        <p:nvSpPr>
          <p:cNvPr id="41987" name="Text Box 3"/>
          <p:cNvSpPr txBox="1">
            <a:spLocks noChangeArrowheads="1"/>
          </p:cNvSpPr>
          <p:nvPr/>
        </p:nvSpPr>
        <p:spPr bwMode="auto">
          <a:xfrm>
            <a:off x="533400" y="1181100"/>
            <a:ext cx="8139113" cy="4339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r>
              <a:rPr lang="en-US" sz="13800" b="1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END </a:t>
            </a:r>
            <a:r>
              <a:rPr lang="en-US" sz="13800" b="1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END</a:t>
            </a:r>
            <a:r>
              <a:rPr lang="en-US" sz="13800" b="1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3800" b="1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END</a:t>
            </a:r>
            <a:endParaRPr lang="en-US" sz="13800" b="1" kern="1200" dirty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9037792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auto">
          <a:xfrm>
            <a:off x="1077145" y="433410"/>
            <a:ext cx="1420985" cy="115215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487" tIns="44450" rIns="90487" bIns="4445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l" eaLnBrk="0" hangingPunct="0">
              <a:spcBef>
                <a:spcPct val="0"/>
              </a:spcBef>
            </a:pPr>
            <a:endParaRPr lang="en-US" smtClean="0">
              <a:solidFill>
                <a:srgbClr val="FFFFFF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Rectangle 4"/>
          <p:cNvSpPr/>
          <p:nvPr/>
        </p:nvSpPr>
        <p:spPr bwMode="auto">
          <a:xfrm>
            <a:off x="808310" y="356600"/>
            <a:ext cx="7949835" cy="92172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487" tIns="44450" rIns="90487" bIns="4445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l" eaLnBrk="0" hangingPunct="0">
              <a:spcBef>
                <a:spcPct val="0"/>
              </a:spcBef>
            </a:pPr>
            <a:endParaRPr lang="en-US" smtClean="0">
              <a:solidFill>
                <a:srgbClr val="FFFFFF"/>
              </a:solidFill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1199480" y="5931184"/>
            <a:ext cx="7949835" cy="92172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487" tIns="44450" rIns="90487" bIns="4445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l" eaLnBrk="0" hangingPunct="0">
              <a:spcBef>
                <a:spcPct val="0"/>
              </a:spcBef>
            </a:pPr>
            <a:endParaRPr lang="en-US" smtClean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9406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844550" y="1931988"/>
            <a:ext cx="7772400" cy="2360612"/>
          </a:xfrm>
        </p:spPr>
        <p:txBody>
          <a:bodyPr/>
          <a:lstStyle/>
          <a:p>
            <a:pPr eaLnBrk="1" hangingPunct="1"/>
            <a:r>
              <a:rPr lang="en-US" sz="5400" dirty="0" smtClean="0">
                <a:solidFill>
                  <a:srgbClr val="0070C0"/>
                </a:solidFill>
              </a:rPr>
              <a:t>Scaling up: Discovering object classes</a:t>
            </a:r>
          </a:p>
        </p:txBody>
      </p:sp>
      <p:sp>
        <p:nvSpPr>
          <p:cNvPr id="95235" name="Rectangle 3"/>
          <p:cNvSpPr>
            <a:spLocks noChangeArrowheads="1"/>
          </p:cNvSpPr>
          <p:nvPr/>
        </p:nvSpPr>
        <p:spPr bwMode="auto">
          <a:xfrm>
            <a:off x="0" y="5867400"/>
            <a:ext cx="9144000" cy="990600"/>
          </a:xfrm>
          <a:prstGeom prst="rect">
            <a:avLst/>
          </a:prstGeom>
          <a:solidFill>
            <a:schemeClr val="tx1"/>
          </a:solidFill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95236" name="Rectangle 4"/>
          <p:cNvSpPr>
            <a:spLocks noChangeArrowheads="1"/>
          </p:cNvSpPr>
          <p:nvPr/>
        </p:nvSpPr>
        <p:spPr bwMode="auto">
          <a:xfrm>
            <a:off x="0" y="381000"/>
            <a:ext cx="9144000" cy="990600"/>
          </a:xfrm>
          <a:prstGeom prst="rect">
            <a:avLst/>
          </a:prstGeom>
          <a:solidFill>
            <a:schemeClr val="tx1"/>
          </a:solidFill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037605" y="6078945"/>
            <a:ext cx="610639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000" dirty="0" smtClean="0">
                <a:solidFill>
                  <a:schemeClr val="bg1"/>
                </a:solidFill>
              </a:rPr>
              <a:t>[Quoc V. Le, Marc'Aurelio Ranzato, Rajat  Monga, Greg Corrado, Matthieu Devin, Kai Chen, Jeff Dean]</a:t>
            </a:r>
            <a:br>
              <a:rPr lang="en-US" sz="2000" dirty="0" smtClean="0">
                <a:solidFill>
                  <a:schemeClr val="bg1"/>
                </a:solidFill>
              </a:rPr>
            </a:b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60760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FAULTFONTSIZE" val="10"/>
  <p:tag name="DEFAULTWIDTH" val="530"/>
  <p:tag name="DEFAULTHEIGHT" val="446"/>
  <p:tag name="DEFAULTDISPLAYSOURCE" val="\documentclass{article}\pagestyle{empty}&#10;\begin{document}&#10;&#10;\end{document}&#10;"/>
  <p:tag name="EMBEDFONTS" val="0"/>
  <p:tag name="PREVIOUS_ACTIVE_SLIDE" val="145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{\color{white}&#10;&#10;$\approx$&#10;}&#10;&#10;\end{document}"/>
  <p:tag name="IGUANATEXSIZE" val="3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{\color{white}&#10;&#10;$\approx$&#10;}&#10;&#10;\end{document}"/>
  <p:tag name="IGUANATEXSIZE" val="3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{\color{white}&#10;&#10;$\approx$&#10;}&#10;&#10;\end{document}"/>
  <p:tag name="IGUANATEXSIZE" val="30"/>
</p:tagLst>
</file>

<file path=ppt/theme/_rels/them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jpeg"/></Relationships>
</file>

<file path=ppt/theme/theme1.xml><?xml version="1.0" encoding="utf-8"?>
<a:theme xmlns:a="http://schemas.openxmlformats.org/drawingml/2006/main" name="4_untitled 1">
  <a:themeElements>
    <a:clrScheme name="">
      <a:dk1>
        <a:srgbClr val="000000"/>
      </a:dk1>
      <a:lt1>
        <a:srgbClr val="FFFFFF"/>
      </a:lt1>
      <a:dk2>
        <a:srgbClr val="000000"/>
      </a:dk2>
      <a:lt2>
        <a:srgbClr val="CECECE"/>
      </a:lt2>
      <a:accent1>
        <a:srgbClr val="EBEBEB"/>
      </a:accent1>
      <a:accent2>
        <a:srgbClr val="232323"/>
      </a:accent2>
      <a:accent3>
        <a:srgbClr val="FFFFFF"/>
      </a:accent3>
      <a:accent4>
        <a:srgbClr val="000000"/>
      </a:accent4>
      <a:accent5>
        <a:srgbClr val="F3F3F3"/>
      </a:accent5>
      <a:accent6>
        <a:srgbClr val="1F1F1F"/>
      </a:accent6>
      <a:hlink>
        <a:srgbClr val="9C9C9C"/>
      </a:hlink>
      <a:folHlink>
        <a:srgbClr val="676767"/>
      </a:folHlink>
    </a:clrScheme>
    <a:fontScheme name="untitled 1">
      <a:majorFont>
        <a:latin typeface="Times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0487" tIns="44450" rIns="90487" bIns="4445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Helvetic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0487" tIns="44450" rIns="90487" bIns="4445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Helvetica" pitchFamily="34" charset="0"/>
          </a:defRPr>
        </a:defPPr>
      </a:lstStyle>
    </a:lnDef>
  </a:objectDefaults>
  <a:extraClrSchemeLst>
    <a:extraClrScheme>
      <a:clrScheme name="untitled 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ntitled 1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ntitled 1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ntitled 1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ntitled 1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ntitled 1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ntitled 1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untitled 1">
  <a:themeElements>
    <a:clrScheme name="">
      <a:dk1>
        <a:srgbClr val="000000"/>
      </a:dk1>
      <a:lt1>
        <a:srgbClr val="FFFFFF"/>
      </a:lt1>
      <a:dk2>
        <a:srgbClr val="000000"/>
      </a:dk2>
      <a:lt2>
        <a:srgbClr val="CECECE"/>
      </a:lt2>
      <a:accent1>
        <a:srgbClr val="EBEBEB"/>
      </a:accent1>
      <a:accent2>
        <a:srgbClr val="232323"/>
      </a:accent2>
      <a:accent3>
        <a:srgbClr val="FFFFFF"/>
      </a:accent3>
      <a:accent4>
        <a:srgbClr val="000000"/>
      </a:accent4>
      <a:accent5>
        <a:srgbClr val="F3F3F3"/>
      </a:accent5>
      <a:accent6>
        <a:srgbClr val="1F1F1F"/>
      </a:accent6>
      <a:hlink>
        <a:srgbClr val="9C9C9C"/>
      </a:hlink>
      <a:folHlink>
        <a:srgbClr val="676767"/>
      </a:folHlink>
    </a:clrScheme>
    <a:fontScheme name="untitled 1">
      <a:majorFont>
        <a:latin typeface="Times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002060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0487" tIns="44450" rIns="90487" bIns="44450" numCol="1" rtlCol="0" anchor="t" anchorCtr="0" compatLnSpc="1">
        <a:prstTxWarp prst="textNoShape">
          <a:avLst/>
        </a:prstTxWarp>
        <a:no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Helvetica" pitchFamily="34" charset="0"/>
          </a:defRPr>
        </a:defPPr>
      </a:lstStyle>
    </a:spDef>
    <a:lnDef>
      <a:spPr bwMode="auto">
        <a:noFill/>
        <a:ln w="38100" cap="flat" cmpd="sng" algn="ctr">
          <a:solidFill>
            <a:srgbClr val="FF0000"/>
          </a:solidFill>
          <a:prstDash val="solid"/>
          <a:round/>
          <a:headEnd type="none" w="med" len="med"/>
          <a:tailEnd type="triangle" w="med" len="med"/>
        </a:ln>
        <a:effectLst/>
      </a:spPr>
      <a:bodyPr/>
      <a:lstStyle/>
    </a:lnDef>
    <a:txDef>
      <a:spPr>
        <a:noFill/>
      </a:spPr>
      <a:bodyPr wrap="none" rtlCol="0">
        <a:spAutoFit/>
      </a:bodyPr>
      <a:lstStyle>
        <a:defPPr algn="l">
          <a:spcBef>
            <a:spcPts val="0"/>
          </a:spcBef>
          <a:defRPr dirty="0" smtClean="0">
            <a:solidFill>
              <a:schemeClr val="bg1"/>
            </a:solidFill>
          </a:defRPr>
        </a:defPPr>
      </a:lstStyle>
    </a:txDef>
  </a:objectDefaults>
  <a:extraClrSchemeLst>
    <a:extraClrScheme>
      <a:clrScheme name="untitled 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ntitled 1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ntitled 1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ntitled 1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ntitled 1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ntitled 1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ntitled 1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6_untitled 1">
  <a:themeElements>
    <a:clrScheme name="">
      <a:dk1>
        <a:srgbClr val="000000"/>
      </a:dk1>
      <a:lt1>
        <a:srgbClr val="FFFFFF"/>
      </a:lt1>
      <a:dk2>
        <a:srgbClr val="000000"/>
      </a:dk2>
      <a:lt2>
        <a:srgbClr val="CECECE"/>
      </a:lt2>
      <a:accent1>
        <a:srgbClr val="EBEBEB"/>
      </a:accent1>
      <a:accent2>
        <a:srgbClr val="232323"/>
      </a:accent2>
      <a:accent3>
        <a:srgbClr val="FFFFFF"/>
      </a:accent3>
      <a:accent4>
        <a:srgbClr val="000000"/>
      </a:accent4>
      <a:accent5>
        <a:srgbClr val="F3F3F3"/>
      </a:accent5>
      <a:accent6>
        <a:srgbClr val="1F1F1F"/>
      </a:accent6>
      <a:hlink>
        <a:srgbClr val="9C9C9C"/>
      </a:hlink>
      <a:folHlink>
        <a:srgbClr val="676767"/>
      </a:folHlink>
    </a:clrScheme>
    <a:fontScheme name="untitled 1">
      <a:majorFont>
        <a:latin typeface="Times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0487" tIns="44450" rIns="90487" bIns="4445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Helvetica" pitchFamily="34" charset="0"/>
          </a:defRPr>
        </a:defPPr>
      </a:lstStyle>
    </a:spDef>
    <a:lnDef>
      <a:spPr bwMode="auto">
        <a:noFill/>
        <a:ln w="28575" cap="flat" cmpd="sng" algn="ctr">
          <a:solidFill>
            <a:srgbClr val="FFFFFF"/>
          </a:solidFill>
          <a:prstDash val="solid"/>
          <a:round/>
          <a:headEnd type="none" w="med" len="med"/>
          <a:tailEnd type="arrow"/>
        </a:ln>
        <a:effectLst/>
      </a:spPr>
      <a:bodyPr/>
      <a:lstStyle/>
    </a:lnDef>
    <a:txDef>
      <a:spPr>
        <a:noFill/>
      </a:spPr>
      <a:bodyPr wrap="none" rtlCol="0">
        <a:spAutoFit/>
      </a:bodyPr>
      <a:lstStyle>
        <a:defPPr algn="l">
          <a:spcBef>
            <a:spcPts val="0"/>
          </a:spcBef>
          <a:defRPr dirty="0" smtClean="0">
            <a:solidFill>
              <a:schemeClr val="bg1"/>
            </a:solidFill>
            <a:latin typeface="Times"/>
          </a:defRPr>
        </a:defPPr>
      </a:lstStyle>
    </a:txDef>
  </a:objectDefaults>
  <a:extraClrSchemeLst>
    <a:extraClrScheme>
      <a:clrScheme name="untitled 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ntitled 1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ntitled 1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ntitled 1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ntitled 1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ntitled 1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ntitled 1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Corp Blue Bullet and Title">
  <a:themeElements>
    <a:clrScheme name="STAN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53D8FF"/>
      </a:accent1>
      <a:accent2>
        <a:srgbClr val="C1EA44"/>
      </a:accent2>
      <a:accent3>
        <a:srgbClr val="C52B87"/>
      </a:accent3>
      <a:accent4>
        <a:srgbClr val="FFEE7F"/>
      </a:accent4>
      <a:accent5>
        <a:srgbClr val="FF9C44"/>
      </a:accent5>
      <a:accent6>
        <a:srgbClr val="595959"/>
      </a:accent6>
      <a:hlink>
        <a:srgbClr val="C52B87"/>
      </a:hlink>
      <a:folHlink>
        <a:srgbClr val="595959"/>
      </a:folHlink>
    </a:clrScheme>
    <a:fontScheme name="STAN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B8DAF1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82124" tIns="41061" rIns="82124" bIns="41061" numCol="1" rtlCol="0" anchor="ctr" anchorCtr="0" compatLnSpc="1">
        <a:prstTxWarp prst="textNoShape">
          <a:avLst/>
        </a:prstTxWarp>
        <a:noAutofit/>
      </a:bodyPr>
      <a:lstStyle>
        <a:defPPr marL="0" marR="0" indent="0" algn="ctr" defTabSz="814388" rtl="0" eaLnBrk="0" fontAlgn="base" latinLnBrk="0" hangingPunct="0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82124" tIns="41061" rIns="82124" bIns="41061" numCol="1" anchor="ctr" anchorCtr="0" compatLnSpc="1">
        <a:prstTxWarp prst="textNoShape">
          <a:avLst/>
        </a:prstTxWarp>
        <a:spAutoFit/>
      </a:bodyPr>
      <a:lstStyle>
        <a:defPPr marL="0" marR="0" indent="0" algn="ctr" defTabSz="814388" rtl="0" eaLnBrk="0" fontAlgn="base" latinLnBrk="0" hangingPunct="0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  <a:txDef>
      <a:spPr>
        <a:noFill/>
      </a:spPr>
      <a:bodyPr wrap="square" rtlCol="0">
        <a:spAutoFit/>
      </a:bodyPr>
      <a:lstStyle>
        <a:defPPr>
          <a:defRPr b="0" i="0" dirty="0" smtClean="0">
            <a:solidFill>
              <a:schemeClr val="bg1"/>
            </a:solidFill>
            <a:latin typeface="Arial" pitchFamily="34" charset="0"/>
            <a:cs typeface="Arial" pitchFamily="34" charset="0"/>
          </a:defRPr>
        </a:defPPr>
      </a:lstStyle>
    </a:txDef>
  </a:objectDefaults>
  <a:extraClrSchemeLst>
    <a:extraClrScheme>
      <a:clrScheme name="Corp Blue Bullet and Title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5E82AB"/>
        </a:accent1>
        <a:accent2>
          <a:srgbClr val="C4DBDA"/>
        </a:accent2>
        <a:accent3>
          <a:srgbClr val="FFFFFF"/>
        </a:accent3>
        <a:accent4>
          <a:srgbClr val="000000"/>
        </a:accent4>
        <a:accent5>
          <a:srgbClr val="B6C1D2"/>
        </a:accent5>
        <a:accent6>
          <a:srgbClr val="B1C6C5"/>
        </a:accent6>
        <a:hlink>
          <a:srgbClr val="265787"/>
        </a:hlink>
        <a:folHlink>
          <a:srgbClr val="5F5F5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 Black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Blank">
  <a:themeElements>
    <a:clrScheme name="">
      <a:dk1>
        <a:srgbClr val="000000"/>
      </a:dk1>
      <a:lt1>
        <a:srgbClr val="FFFFFF"/>
      </a:lt1>
      <a:dk2>
        <a:srgbClr val="000000"/>
      </a:dk2>
      <a:lt2>
        <a:srgbClr val="000000"/>
      </a:lt2>
      <a:accent1>
        <a:srgbClr val="FFFFFF"/>
      </a:accent1>
      <a:accent2>
        <a:srgbClr val="333399"/>
      </a:accent2>
      <a:accent3>
        <a:srgbClr val="FFFFFF"/>
      </a:accent3>
      <a:accent4>
        <a:srgbClr val="000000"/>
      </a:accent4>
      <a:accent5>
        <a:srgbClr val="FFFFF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Gill Sans"/>
        <a:ea typeface="ヒラギノ角ゴ ProN W3"/>
        <a:cs typeface="ヒラギノ角ゴ ProN W3"/>
      </a:majorFont>
      <a:minorFont>
        <a:latin typeface="Gill Sans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5_untitled 1">
  <a:themeElements>
    <a:clrScheme name="">
      <a:dk1>
        <a:srgbClr val="000000"/>
      </a:dk1>
      <a:lt1>
        <a:srgbClr val="FFFFFF"/>
      </a:lt1>
      <a:dk2>
        <a:srgbClr val="000000"/>
      </a:dk2>
      <a:lt2>
        <a:srgbClr val="CECECE"/>
      </a:lt2>
      <a:accent1>
        <a:srgbClr val="EBEBEB"/>
      </a:accent1>
      <a:accent2>
        <a:srgbClr val="232323"/>
      </a:accent2>
      <a:accent3>
        <a:srgbClr val="FFFFFF"/>
      </a:accent3>
      <a:accent4>
        <a:srgbClr val="000000"/>
      </a:accent4>
      <a:accent5>
        <a:srgbClr val="F3F3F3"/>
      </a:accent5>
      <a:accent6>
        <a:srgbClr val="1F1F1F"/>
      </a:accent6>
      <a:hlink>
        <a:srgbClr val="9C9C9C"/>
      </a:hlink>
      <a:folHlink>
        <a:srgbClr val="676767"/>
      </a:folHlink>
    </a:clrScheme>
    <a:fontScheme name="untitled 1">
      <a:majorFont>
        <a:latin typeface="Times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38100" cap="flat" cmpd="sng" algn="ctr">
          <a:solidFill>
            <a:schemeClr val="bg1">
              <a:lumMod val="65000"/>
            </a:schemeClr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0487" tIns="44450" rIns="90487" bIns="44450" numCol="1" rtlCol="0" anchor="t" anchorCtr="0" compatLnSpc="1">
        <a:prstTxWarp prst="textNoShape">
          <a:avLst/>
        </a:prstTxWarp>
        <a:no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Helvetic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0487" tIns="44450" rIns="90487" bIns="4445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Helvetica" pitchFamily="34" charset="0"/>
          </a:defRPr>
        </a:defPPr>
      </a:lstStyle>
    </a:lnDef>
    <a:txDef>
      <a:spPr>
        <a:noFill/>
      </a:spPr>
      <a:bodyPr wrap="none" rtlCol="0">
        <a:spAutoFit/>
      </a:bodyPr>
      <a:lstStyle>
        <a:defPPr>
          <a:defRPr dirty="0" smtClean="0">
            <a:solidFill>
              <a:schemeClr val="bg1"/>
            </a:solidFill>
          </a:defRPr>
        </a:defPPr>
      </a:lstStyle>
    </a:txDef>
  </a:objectDefaults>
  <a:extraClrSchemeLst>
    <a:extraClrScheme>
      <a:clrScheme name="untitled 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ntitled 1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ntitled 1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ntitled 1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ntitled 1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ntitled 1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ntitled 1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9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24717</TotalTime>
  <Words>7829</Words>
  <Application>Microsoft Office PowerPoint</Application>
  <PresentationFormat>On-screen Show (4:3)</PresentationFormat>
  <Paragraphs>2256</Paragraphs>
  <Slides>157</Slides>
  <Notes>111</Notes>
  <HiddenSlides>47</HiddenSlides>
  <MMClips>0</MMClips>
  <ScaleCrop>false</ScaleCrop>
  <HeadingPairs>
    <vt:vector size="6" baseType="variant">
      <vt:variant>
        <vt:lpstr>Theme</vt:lpstr>
      </vt:variant>
      <vt:variant>
        <vt:i4>8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157</vt:i4>
      </vt:variant>
    </vt:vector>
  </HeadingPairs>
  <TitlesOfParts>
    <vt:vector size="166" baseType="lpstr">
      <vt:lpstr>4_untitled 1</vt:lpstr>
      <vt:lpstr>1_untitled 1</vt:lpstr>
      <vt:lpstr>6_untitled 1</vt:lpstr>
      <vt:lpstr>1_Office Theme</vt:lpstr>
      <vt:lpstr>Corp Blue Bullet and Title</vt:lpstr>
      <vt:lpstr> Black </vt:lpstr>
      <vt:lpstr>Blank</vt:lpstr>
      <vt:lpstr>5_untitled 1</vt:lpstr>
      <vt:lpstr>Acrobat Document</vt:lpstr>
      <vt:lpstr>PowerPoint Presentation</vt:lpstr>
      <vt:lpstr>This talk: Deep Learning</vt:lpstr>
      <vt:lpstr>What do we want computers to do with our data?</vt:lpstr>
      <vt:lpstr>PowerPoint Presentation</vt:lpstr>
      <vt:lpstr>What do we want computers to do with our data?</vt:lpstr>
      <vt:lpstr>Machine learning for image classification</vt:lpstr>
      <vt:lpstr>Why is this hard?</vt:lpstr>
      <vt:lpstr>Machine learning and feature representations</vt:lpstr>
      <vt:lpstr>Machine learning and feature representations</vt:lpstr>
      <vt:lpstr>Machine learning and feature representations</vt:lpstr>
      <vt:lpstr>What we want</vt:lpstr>
      <vt:lpstr>How is computer perception done?</vt:lpstr>
      <vt:lpstr>Feature representations</vt:lpstr>
      <vt:lpstr>Computer vision features</vt:lpstr>
      <vt:lpstr>Audio features</vt:lpstr>
      <vt:lpstr>NLP features</vt:lpstr>
      <vt:lpstr>Feature representations</vt:lpstr>
      <vt:lpstr>The “one learning algorithm” hypothesis</vt:lpstr>
      <vt:lpstr>The “one learning algorithm” hypothesis</vt:lpstr>
      <vt:lpstr>Sensor representations in the brain</vt:lpstr>
      <vt:lpstr>Feature learning problem</vt:lpstr>
      <vt:lpstr>First stage of visual processing: V1</vt:lpstr>
      <vt:lpstr>Learning sensor representations</vt:lpstr>
      <vt:lpstr>Sparse coding illustration</vt:lpstr>
      <vt:lpstr>More examples</vt:lpstr>
      <vt:lpstr>Sparse coding applied to audio</vt:lpstr>
      <vt:lpstr>Sparse coding applied to audio</vt:lpstr>
      <vt:lpstr>Somatosensory (touch) processing</vt:lpstr>
      <vt:lpstr>Learning feature hierarchies</vt:lpstr>
      <vt:lpstr>Learning feature hierarchies</vt:lpstr>
      <vt:lpstr>Hierarchical Sparse coding (Sparse DBN): Trained on face images</vt:lpstr>
      <vt:lpstr>Machine learning applications</vt:lpstr>
      <vt:lpstr>Unsupervised feature learning (Self-taught learning)</vt:lpstr>
      <vt:lpstr>Video Activity recognition (Hollywood 2 benchmark)</vt:lpstr>
      <vt:lpstr>PowerPoint Presentation</vt:lpstr>
      <vt:lpstr>PowerPoint Presentation</vt:lpstr>
      <vt:lpstr>Supervised Learning: Labeled data</vt:lpstr>
      <vt:lpstr>Unsupervised Learning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Speech recognition on Android</vt:lpstr>
      <vt:lpstr>Application to Google Streetview</vt:lpstr>
      <vt:lpstr>PowerPoint Presentation</vt:lpstr>
      <vt:lpstr>Supervised Learning</vt:lpstr>
      <vt:lpstr>Unsupervised Learning</vt:lpstr>
      <vt:lpstr>50 thousand 32x32 images</vt:lpstr>
      <vt:lpstr>10 million 200x200 images </vt:lpstr>
      <vt:lpstr>Training procedure</vt:lpstr>
      <vt:lpstr>PowerPoint Presentation</vt:lpstr>
      <vt:lpstr>PowerPoint Presentation</vt:lpstr>
      <vt:lpstr>PowerPoint Presentation</vt:lpstr>
      <vt:lpstr>Cat neuron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Unsupervised feature learning (Self-taught learning)</vt:lpstr>
      <vt:lpstr>PowerPoint Presentation</vt:lpstr>
      <vt:lpstr>PowerPoint Presentation</vt:lpstr>
      <vt:lpstr>Scaling up with HPC GPU cluster</vt:lpstr>
      <vt:lpstr>Stanford GPU cluster</vt:lpstr>
      <vt:lpstr>Language:  Learning Recursive Representations</vt:lpstr>
      <vt:lpstr>Feature representations of words</vt:lpstr>
      <vt:lpstr>“Generic” hierarchy on text doesn’t make sense</vt:lpstr>
      <vt:lpstr>What we want (illustration)</vt:lpstr>
      <vt:lpstr>What we want (illustration)</vt:lpstr>
      <vt:lpstr>What we want (illustration)</vt:lpstr>
      <vt:lpstr>Learning recursive representations</vt:lpstr>
      <vt:lpstr>Learning recursive representations</vt:lpstr>
      <vt:lpstr>Learning recursive representations</vt:lpstr>
      <vt:lpstr>Parsing a sentence</vt:lpstr>
      <vt:lpstr>Parsing a sentence</vt:lpstr>
      <vt:lpstr>Parsing a sentence</vt:lpstr>
      <vt:lpstr>Parsing a sentence</vt:lpstr>
      <vt:lpstr>Finding Similar Sentences</vt:lpstr>
      <vt:lpstr>Finding Similar Sentences</vt:lpstr>
      <vt:lpstr>Application: Paraphrase Detection</vt:lpstr>
      <vt:lpstr>PowerPoint Presentation</vt:lpstr>
      <vt:lpstr>PowerPoint Presentation</vt:lpstr>
      <vt:lpstr>PowerPoint Presentation</vt:lpstr>
      <vt:lpstr>Deep Learning</vt:lpstr>
      <vt:lpstr>PowerPoint Presentation</vt:lpstr>
      <vt:lpstr>PowerPoint Presentation</vt:lpstr>
      <vt:lpstr>Scaling up: Discovering object classes</vt:lpstr>
      <vt:lpstr>Local Receptive Field networks</vt:lpstr>
      <vt:lpstr>Asynchronous Parallel SGD</vt:lpstr>
      <vt:lpstr>Asynchronous Parallel SGD</vt:lpstr>
      <vt:lpstr>Asynchronous Parallel SGD</vt:lpstr>
      <vt:lpstr>Training procedure</vt:lpstr>
      <vt:lpstr>Face neuron</vt:lpstr>
      <vt:lpstr>PowerPoint Presentation</vt:lpstr>
      <vt:lpstr>Invariance properties</vt:lpstr>
      <vt:lpstr>Cat neuron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Speech recognition on Android</vt:lpstr>
      <vt:lpstr>Application to Google Streetview</vt:lpstr>
      <vt:lpstr>Scaling up with HPC</vt:lpstr>
      <vt:lpstr>Stanford GPU cluster</vt:lpstr>
      <vt:lpstr>PowerPoint Presentation</vt:lpstr>
      <vt:lpstr>Control experiments</vt:lpstr>
      <vt:lpstr>PowerPoint Presentation</vt:lpstr>
      <vt:lpstr>PowerPoint Presentation</vt:lpstr>
      <vt:lpstr>Conclusion</vt:lpstr>
      <vt:lpstr>Unsupervised Feature Learning Summary</vt:lpstr>
      <vt:lpstr>PowerPoint Presentation</vt:lpstr>
      <vt:lpstr>Language:  Learning Recursive Representations</vt:lpstr>
      <vt:lpstr>Feature representations of words</vt:lpstr>
      <vt:lpstr>“Generic” hierarchy on text doesn’t make sense</vt:lpstr>
      <vt:lpstr>What we want (illustration)</vt:lpstr>
      <vt:lpstr>What we want (illustration)</vt:lpstr>
      <vt:lpstr>What we want (illustration)</vt:lpstr>
      <vt:lpstr>Learning recursive representations</vt:lpstr>
      <vt:lpstr>Learning recursive representations</vt:lpstr>
      <vt:lpstr>Learning recursive representations</vt:lpstr>
      <vt:lpstr>Learning recursive representations</vt:lpstr>
      <vt:lpstr>Parsing a sentence</vt:lpstr>
      <vt:lpstr>Parsing a sentence</vt:lpstr>
      <vt:lpstr>Parsing a sentence</vt:lpstr>
      <vt:lpstr>Parsing a sentence</vt:lpstr>
      <vt:lpstr>Finding Similar Sentences</vt:lpstr>
      <vt:lpstr>Finding Similar Sentences</vt:lpstr>
      <vt:lpstr>Finding Similar Sentences</vt:lpstr>
      <vt:lpstr>Experiments</vt:lpstr>
      <vt:lpstr>Application: Paraphrase Detection</vt:lpstr>
      <vt:lpstr>Parsing sentences and parsing images</vt:lpstr>
      <vt:lpstr>Nearest neighbor examples for image patches</vt:lpstr>
      <vt:lpstr>Multi-class segmentation (Stanford background dataset)</vt:lpstr>
      <vt:lpstr>Multi-class Segmentation MSRC dataset: 21 Classes</vt:lpstr>
      <vt:lpstr>Analysis of feature learning algorithms</vt:lpstr>
      <vt:lpstr>Supervised Learning</vt:lpstr>
      <vt:lpstr>Receptive fields learned by several algorithms</vt:lpstr>
      <vt:lpstr>Analysis of single-layer networks</vt:lpstr>
      <vt:lpstr>Unsupervised Feature Learning</vt:lpstr>
      <vt:lpstr>Unsupervised feature learning</vt:lpstr>
      <vt:lpstr>Unsupervised feature learning</vt:lpstr>
      <vt:lpstr>Scaling and classification accuracy (CIFAR-10)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root</dc:creator>
  <cp:lastModifiedBy>Andrew Ng</cp:lastModifiedBy>
  <cp:revision>636</cp:revision>
  <dcterms:created xsi:type="dcterms:W3CDTF">2006-04-24T00:02:39Z</dcterms:created>
  <dcterms:modified xsi:type="dcterms:W3CDTF">2013-04-25T18:11:22Z</dcterms:modified>
</cp:coreProperties>
</file>